
<file path=[Content_Types].xml><?xml version="1.0" encoding="utf-8"?>
<Types xmlns="http://schemas.openxmlformats.org/package/2006/content-types">
  <Override PartName="/ppt/slides/slide94.xml" ContentType="application/vnd.openxmlformats-officedocument.presentationml.slide+xml"/>
  <Override PartName="/ppt/slides/slide142.xml" ContentType="application/vnd.openxmlformats-officedocument.presentationml.slide+xml"/>
  <Override PartName="/ppt/theme/themeOverride151.xml" ContentType="application/vnd.openxmlformats-officedocument.themeOverride+xml"/>
  <Override PartName="/ppt/theme/themeOverride296.xml" ContentType="application/vnd.openxmlformats-officedocument.themeOverride+xml"/>
  <Override PartName="/ppt/slides/slide218.xml" ContentType="application/vnd.openxmlformats-officedocument.presentationml.slide+xml"/>
  <Override PartName="/ppt/theme/themeOverride227.xml" ContentType="application/vnd.openxmlformats-officedocument.themeOverride+xml"/>
  <Override PartName="/ppt/slides/slide25.xml" ContentType="application/vnd.openxmlformats-officedocument.presentationml.slide+xml"/>
  <Override PartName="/ppt/slides/slide388.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theme/themeOverride252.xml" ContentType="application/vnd.openxmlformats-officedocument.themeOverride+xml"/>
  <Override PartName="/ppt/slides/slide319.xml" ContentType="application/vnd.openxmlformats-officedocument.presentationml.slide+xml"/>
  <Override PartName="/ppt/theme/themeOverride86.xml" ContentType="application/vnd.openxmlformats-officedocument.themeOverride+xml"/>
  <Override PartName="/ppt/theme/themeOverride328.xml" ContentType="application/vnd.openxmlformats-officedocument.themeOverride+xml"/>
  <Override PartName="/ppt/slides/slide158.xml" ContentType="application/vnd.openxmlformats-officedocument.presentationml.slide+xml"/>
  <Override PartName="/ppt/slides/slide344.xml" ContentType="application/vnd.openxmlformats-officedocument.presentationml.slide+xml"/>
  <Override PartName="/ppt/theme/themeOverride17.xml" ContentType="application/vnd.openxmlformats-officedocument.themeOverride+xml"/>
  <Override PartName="/ppt/theme/themeOverride167.xml" ContentType="application/vnd.openxmlformats-officedocument.themeOverride+xml"/>
  <Override PartName="/ppt/theme/themeOverride353.xml" ContentType="application/vnd.openxmlformats-officedocument.themeOverride+xml"/>
  <Override PartName="/ppt/slides/slide183.xml" ContentType="application/vnd.openxmlformats-officedocument.presentationml.slide+xml"/>
  <Override PartName="/ppt/theme/themeOverride192.xml" ContentType="application/vnd.openxmlformats-officedocument.themeOverride+xml"/>
  <Override PartName="/ppt/slides/slide259.xml" ContentType="application/vnd.openxmlformats-officedocument.presentationml.slide+xml"/>
  <Override PartName="/ppt/theme/themeOverride42.xml" ContentType="application/vnd.openxmlformats-officedocument.themeOverride+xml"/>
  <Override PartName="/ppt/theme/themeOverride268.xml" ContentType="application/vnd.openxmlformats-officedocument.themeOverride+xml"/>
  <Override PartName="/ppt/slides/slide66.xml" ContentType="application/vnd.openxmlformats-officedocument.presentationml.slide+xml"/>
  <Override PartName="/ppt/slides/slide114.xml" ContentType="application/vnd.openxmlformats-officedocument.presentationml.slide+xml"/>
  <Override PartName="/ppt/slides/slide300.xml" ContentType="application/vnd.openxmlformats-officedocument.presentationml.slide+xml"/>
  <Default Extension="png" ContentType="image/png"/>
  <Override PartName="/ppt/theme/themeOverride123.xml" ContentType="application/vnd.openxmlformats-officedocument.themeOverride+xml"/>
  <Override PartName="/ppt/slides/slide284.xml" ContentType="application/vnd.openxmlformats-officedocument.presentationml.slide+xml"/>
  <Override PartName="/ppt/theme/themeOverride6.xml" ContentType="application/vnd.openxmlformats-officedocument.themeOverride+xml"/>
  <Override PartName="/ppt/theme/themeOverride293.xml" ContentType="application/vnd.openxmlformats-officedocument.themeOverride+xml"/>
  <Override PartName="/ppt/slides/slide91.xml" ContentType="application/vnd.openxmlformats-officedocument.presentationml.slide+xml"/>
  <Override PartName="/ppt/slides/slide215.xml" ContentType="application/vnd.openxmlformats-officedocument.presentationml.slide+xml"/>
  <Override PartName="/ppt/theme/themeOverride369.xml" ContentType="application/vnd.openxmlformats-officedocument.themeOverride+xml"/>
  <Override PartName="/ppt/slides/slide22.xml" ContentType="application/vnd.openxmlformats-officedocument.presentationml.slide+xml"/>
  <Override PartName="/ppt/slides/slide199.xml" ContentType="application/vnd.openxmlformats-officedocument.presentationml.slide+xml"/>
  <Override PartName="/ppt/theme/themeOverride224.xml" ContentType="application/vnd.openxmlformats-officedocument.themeOverride+xml"/>
  <Override PartName="/ppt/theme/themeOverride271.xml" ContentType="application/vnd.openxmlformats-officedocument.themeOverride+xml"/>
  <Override PartName="/ppt/slides/slide240.xml" ContentType="application/vnd.openxmlformats-officedocument.presentationml.slide+xml"/>
  <Override PartName="/ppt/slides/slide338.xml" ContentType="application/vnd.openxmlformats-officedocument.presentationml.slide+xml"/>
  <Override PartName="/ppt/slides/slide385.xml" ContentType="application/vnd.openxmlformats-officedocument.presentationml.slide+xml"/>
  <Override PartName="/ppt/theme/themeOverride58.xml" ContentType="application/vnd.openxmlformats-officedocument.themeOverride+xml"/>
  <Override PartName="/ppt/theme/themeOverride202.xml" ContentType="application/vnd.openxmlformats-officedocument.themeOverride+xml"/>
  <Override PartName="/ppt/theme/themeOverride347.xml" ContentType="application/vnd.openxmlformats-officedocument.themeOverride+xml"/>
  <Override PartName="/ppt/theme/themeOverride394.xml" ContentType="application/vnd.openxmlformats-officedocument.themeOverride+xml"/>
  <Override PartName="/ppt/slides/slide177.xml" ContentType="application/vnd.openxmlformats-officedocument.presentationml.slide+xml"/>
  <Override PartName="/ppt/slides/slide316.xml" ContentType="application/vnd.openxmlformats-officedocument.presentationml.slide+xml"/>
  <Override PartName="/ppt/slides/slide363.xml" ContentType="application/vnd.openxmlformats-officedocument.presentationml.slide+xml"/>
  <Override PartName="/ppt/theme/themeOverride36.xml" ContentType="application/vnd.openxmlformats-officedocument.themeOverride+xml"/>
  <Override PartName="/ppt/theme/themeOverride83.xml" ContentType="application/vnd.openxmlformats-officedocument.themeOverride+xml"/>
  <Override PartName="/ppt/theme/themeOverride139.xml" ContentType="application/vnd.openxmlformats-officedocument.themeOverride+xml"/>
  <Override PartName="/ppt/theme/themeOverride186.xml" ContentType="application/vnd.openxmlformats-officedocument.themeOverride+xml"/>
  <Override PartName="/ppt/theme/themeOverride325.xml" ContentType="application/vnd.openxmlformats-officedocument.themeOverride+xml"/>
  <Override PartName="/ppt/theme/themeOverride372.xml" ContentType="application/vnd.openxmlformats-officedocument.themeOverride+xml"/>
  <Override PartName="/ppt/slides/slide108.xml" ContentType="application/vnd.openxmlformats-officedocument.presentationml.slide+xml"/>
  <Override PartName="/ppt/slides/slide155.xml" ContentType="application/vnd.openxmlformats-officedocument.presentationml.slide+xml"/>
  <Override PartName="/ppt/theme/themeOverride117.xml" ContentType="application/vnd.openxmlformats-officedocument.themeOverride+xml"/>
  <Override PartName="/ppt/theme/themeOverride164.xml" ContentType="application/vnd.openxmlformats-officedocument.themeOverride+xml"/>
  <Override PartName="/ppt/slides/slide278.xml" ContentType="application/vnd.openxmlformats-officedocument.presentationml.slide+xml"/>
  <Override PartName="/ppt/slides/slide341.xml" ContentType="application/vnd.openxmlformats-officedocument.presentationml.slide+xml"/>
  <Override PartName="/ppt/theme/themeOverride14.xml" ContentType="application/vnd.openxmlformats-officedocument.themeOverride+xml"/>
  <Override PartName="/ppt/theme/themeOverride61.xml" ContentType="application/vnd.openxmlformats-officedocument.themeOverride+xml"/>
  <Override PartName="/ppt/theme/themeOverride287.xml" ContentType="application/vnd.openxmlformats-officedocument.themeOverride+xml"/>
  <Override PartName="/ppt/theme/themeOverride303.xml" ContentType="application/vnd.openxmlformats-officedocument.themeOverride+xml"/>
  <Override PartName="/ppt/theme/themeOverride350.xml" ContentType="application/vnd.openxmlformats-officedocument.themeOverr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theme/themeOverride142.xml" ContentType="application/vnd.openxmlformats-officedocument.themeOverr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theme/themeOverride120.xml" ContentType="application/vnd.openxmlformats-officedocument.themeOverride+xml"/>
  <Override PartName="/ppt/theme/themeOverride218.xml" ContentType="application/vnd.openxmlformats-officedocument.themeOverride+xml"/>
  <Override PartName="/ppt/theme/themeOverride265.xml" ContentType="application/vnd.openxmlformats-officedocument.themeOverr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slides/slide379.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heme/themeOverride3.xml" ContentType="application/vnd.openxmlformats-officedocument.themeOverride+xml"/>
  <Override PartName="/ppt/theme/themeOverride99.xml" ContentType="application/vnd.openxmlformats-officedocument.themeOverride+xml"/>
  <Override PartName="/ppt/theme/themeOverride243.xml" ContentType="application/vnd.openxmlformats-officedocument.themeOverride+xml"/>
  <Override PartName="/ppt/theme/themeOverride290.xml" ContentType="application/vnd.openxmlformats-officedocument.themeOverride+xml"/>
  <Override PartName="/ppt/theme/themeOverride388.xml" ContentType="application/vnd.openxmlformats-officedocument.themeOverride+xml"/>
  <Override PartName="/ppt/slides/slide41.xml" ContentType="application/vnd.openxmlformats-officedocument.presentationml.slide+xml"/>
  <Override PartName="/ppt/slides/slide357.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theme/themeOverride77.xml" ContentType="application/vnd.openxmlformats-officedocument.themeOverride+xml"/>
  <Override PartName="/ppt/theme/themeOverride221.xml" ContentType="application/vnd.openxmlformats-officedocument.themeOverride+xml"/>
  <Override PartName="/ppt/theme/themeOverride319.xml" ContentType="application/vnd.openxmlformats-officedocument.themeOverride+xml"/>
  <Override PartName="/ppt/theme/themeOverride366.xml" ContentType="application/vnd.openxmlformats-officedocument.themeOverride+xml"/>
  <Override PartName="/ppt/slides/slide335.xml" ContentType="application/vnd.openxmlformats-officedocument.presentationml.slide+xml"/>
  <Override PartName="/ppt/slides/slide382.xml" ContentType="application/vnd.openxmlformats-officedocument.presentationml.slide+xml"/>
  <Override PartName="/ppt/theme/themeOverride55.xml" ContentType="application/vnd.openxmlformats-officedocument.themeOverride+xml"/>
  <Override PartName="/ppt/theme/themeOverride158.xml" ContentType="application/vnd.openxmlformats-officedocument.themeOverride+xml"/>
  <Override PartName="/ppt/theme/themeOverride344.xml" ContentType="application/vnd.openxmlformats-officedocument.themeOverride+xml"/>
  <Override PartName="/ppt/theme/themeOverride391.xml" ContentType="application/vnd.openxmlformats-officedocument.themeOverr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theme/themeOverride136.xml" ContentType="application/vnd.openxmlformats-officedocument.themeOverride+xml"/>
  <Override PartName="/ppt/theme/themeOverride183.xml" ContentType="application/vnd.openxmlformats-officedocument.themeOverride+xml"/>
  <Override PartName="/ppt/slides/slide7.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theme/themeOverride33.xml" ContentType="application/vnd.openxmlformats-officedocument.themeOverride+xml"/>
  <Override PartName="/ppt/theme/themeOverride80.xml" ContentType="application/vnd.openxmlformats-officedocument.themeOverride+xml"/>
  <Override PartName="/ppt/theme/themeOverride259.xml" ContentType="application/vnd.openxmlformats-officedocument.themeOverride+xml"/>
  <Override PartName="/ppt/theme/themeOverride322.xml" ContentType="application/vnd.openxmlformats-officedocument.themeOverride+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theme/themeOverride11.xml" ContentType="application/vnd.openxmlformats-officedocument.themeOverride+xml"/>
  <Override PartName="/ppt/theme/themeOverride114.xml" ContentType="application/vnd.openxmlformats-officedocument.themeOverride+xml"/>
  <Override PartName="/ppt/theme/themeOverride161.xml" ContentType="application/vnd.openxmlformats-officedocument.themeOverride+xml"/>
  <Override PartName="/ppt/theme/themeOverride300.xml" ContentType="application/vnd.openxmlformats-officedocument.themeOverr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theme/themeOverride237.xml" ContentType="application/vnd.openxmlformats-officedocument.themeOverride+xml"/>
  <Override PartName="/ppt/theme/themeOverride284.xml" ContentType="application/vnd.openxmlformats-officedocument.themeOverr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theme/themeOverride215.xml" ContentType="application/vnd.openxmlformats-officedocument.themeOverride+xml"/>
  <Override PartName="/ppt/theme/themeOverride262.xml" ContentType="application/vnd.openxmlformats-officedocument.themeOverride+xml"/>
  <Override PartName="/ppt/slides/slide13.xml" ContentType="application/vnd.openxmlformats-officedocument.presentationml.slide+xml"/>
  <Override PartName="/ppt/slides/slide60.xml" ContentType="application/vnd.openxmlformats-officedocument.presentationml.slide+xml"/>
  <Override PartName="/ppt/slides/slide329.xml" ContentType="application/vnd.openxmlformats-officedocument.presentationml.slide+xml"/>
  <Override PartName="/ppt/slides/slide376.xml" ContentType="application/vnd.openxmlformats-officedocument.presentationml.slide+xml"/>
  <Override PartName="/ppt/theme/themeOverride199.xml" ContentType="application/vnd.openxmlformats-officedocument.themeOverride+xml"/>
  <Override PartName="/ppt/theme/themeOverride338.xml" ContentType="application/vnd.openxmlformats-officedocument.themeOverride+xml"/>
  <Override PartName="/ppt/theme/themeOverride385.xml" ContentType="application/vnd.openxmlformats-officedocument.themeOverride+xml"/>
  <Override PartName="/ppt/slides/slide168.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theme/themeOverride49.xml" ContentType="application/vnd.openxmlformats-officedocument.themeOverride+xml"/>
  <Override PartName="/ppt/theme/themeOverride96.xml" ContentType="application/vnd.openxmlformats-officedocument.themeOverride+xml"/>
  <Override PartName="/ppt/theme/themeOverride177.xml" ContentType="application/vnd.openxmlformats-officedocument.themeOverride+xml"/>
  <Override PartName="/ppt/theme/themeOverride240.xml" ContentType="application/vnd.openxmlformats-officedocument.themeOverride+xml"/>
  <Override PartName="/ppt/slides/slide307.xml" ContentType="application/vnd.openxmlformats-officedocument.presentationml.slide+xml"/>
  <Override PartName="/ppt/slides/slide354.xml" ContentType="application/vnd.openxmlformats-officedocument.presentationml.slide+xml"/>
  <Override PartName="/ppt/theme/themeOverride27.xml" ContentType="application/vnd.openxmlformats-officedocument.themeOverride+xml"/>
  <Override PartName="/ppt/theme/themeOverride74.xml" ContentType="application/vnd.openxmlformats-officedocument.themeOverride+xml"/>
  <Override PartName="/ppt/theme/themeOverride316.xml" ContentType="application/vnd.openxmlformats-officedocument.themeOverride+xml"/>
  <Override PartName="/ppt/theme/themeOverride363.xml" ContentType="application/vnd.openxmlformats-officedocument.themeOverr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theme/themeOverride108.xml" ContentType="application/vnd.openxmlformats-officedocument.themeOverride+xml"/>
  <Override PartName="/ppt/theme/themeOverride155.xml" ContentType="application/vnd.openxmlformats-officedocument.themeOverride+xml"/>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theme/themeOverride52.xml" ContentType="application/vnd.openxmlformats-officedocument.themeOverride+xml"/>
  <Override PartName="/ppt/theme/themeOverride278.xml" ContentType="application/vnd.openxmlformats-officedocument.themeOverride+xml"/>
  <Override PartName="/ppt/theme/themeOverride341.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s/slide310.xml" ContentType="application/vnd.openxmlformats-officedocument.presentationml.slide+xml"/>
  <Override PartName="/ppt/theme/themeOverride30.xml" ContentType="application/vnd.openxmlformats-officedocument.themeOverride+xml"/>
  <Override PartName="/ppt/theme/themeOverride133.xml" ContentType="application/vnd.openxmlformats-officedocument.themeOverride+xml"/>
  <Override PartName="/ppt/theme/themeOverride180.xml" ContentType="application/vnd.openxmlformats-officedocument.themeOverr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theme/themeOverride111.xml" ContentType="application/vnd.openxmlformats-officedocument.themeOverride+xml"/>
  <Override PartName="/ppt/theme/themeOverride209.xml" ContentType="application/vnd.openxmlformats-officedocument.themeOverride+xml"/>
  <Override PartName="/ppt/theme/themeOverride256.xml" ContentType="application/vnd.openxmlformats-officedocument.themeOverride+xml"/>
  <Override PartName="/ppt/slides/slide225.xml" ContentType="application/vnd.openxmlformats-officedocument.presentationml.slide+xml"/>
  <Override PartName="/ppt/slides/slide272.xml" ContentType="application/vnd.openxmlformats-officedocument.presentationml.slide+xml"/>
  <Override PartName="/ppt/theme/themeOverride234.xml" ContentType="application/vnd.openxmlformats-officedocument.themeOverride+xml"/>
  <Override PartName="/ppt/theme/themeOverride281.xml" ContentType="application/vnd.openxmlformats-officedocument.themeOverride+xml"/>
  <Override PartName="/ppt/theme/themeOverride379.xml" ContentType="application/vnd.openxmlformats-officedocument.themeOverride+xml"/>
  <Override PartName="/ppt/slides/slide32.xml" ContentType="application/vnd.openxmlformats-officedocument.presentationml.slide+xml"/>
  <Override PartName="/ppt/slides/slide348.xml" ContentType="application/vnd.openxmlformats-officedocument.presentationml.slide+xml"/>
  <Override PartName="/ppt/slides/slide395.xml" ContentType="application/vnd.openxmlformats-officedocument.presentationml.slide+xml"/>
  <Override PartName="/ppt/theme/themeOverride68.xml" ContentType="application/vnd.openxmlformats-officedocument.themeOverride+xml"/>
  <Override PartName="/ppt/theme/themeOverride357.xml" ContentType="application/vnd.openxmlformats-officedocument.themeOverr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theme/themeOverride149.xml" ContentType="application/vnd.openxmlformats-officedocument.themeOverride+xml"/>
  <Override PartName="/ppt/theme/themeOverride196.xml" ContentType="application/vnd.openxmlformats-officedocument.themeOverride+xml"/>
  <Override PartName="/ppt/theme/themeOverride212.xml" ContentType="application/vnd.openxmlformats-officedocument.themeOverride+xml"/>
  <Override PartName="/ppt/slides/slide326.xml" ContentType="application/vnd.openxmlformats-officedocument.presentationml.slide+xml"/>
  <Override PartName="/ppt/slides/slide373.xml" ContentType="application/vnd.openxmlformats-officedocument.presentationml.slide+xml"/>
  <Override PartName="/ppt/theme/themeOverride46.xml" ContentType="application/vnd.openxmlformats-officedocument.themeOverride+xml"/>
  <Override PartName="/ppt/theme/themeOverride93.xml" ContentType="application/vnd.openxmlformats-officedocument.themeOverride+xml"/>
  <Override PartName="/ppt/theme/themeOverride335.xml" ContentType="application/vnd.openxmlformats-officedocument.themeOverride+xml"/>
  <Override PartName="/ppt/theme/themeOverride382.xml" ContentType="application/vnd.openxmlformats-officedocument.themeOverride+xml"/>
  <Override PartName="/ppt/slides/slide118.xml" ContentType="application/vnd.openxmlformats-officedocument.presentationml.slide+xml"/>
  <Override PartName="/ppt/slides/slide165.xml" ContentType="application/vnd.openxmlformats-officedocument.presentationml.slide+xml"/>
  <Override PartName="/ppt/slides/slide304.xml" ContentType="application/vnd.openxmlformats-officedocument.presentationml.slide+xml"/>
  <Override PartName="/ppt/slides/slide351.xml" ContentType="application/vnd.openxmlformats-officedocument.presentationml.slide+xml"/>
  <Override PartName="/ppt/theme/themeOverride24.xml" ContentType="application/vnd.openxmlformats-officedocument.themeOverride+xml"/>
  <Override PartName="/ppt/theme/themeOverride71.xml" ContentType="application/vnd.openxmlformats-officedocument.themeOverride+xml"/>
  <Override PartName="/ppt/theme/themeOverride127.xml" ContentType="application/vnd.openxmlformats-officedocument.themeOverride+xml"/>
  <Override PartName="/ppt/theme/themeOverride174.xml" ContentType="application/vnd.openxmlformats-officedocument.themeOverride+xml"/>
  <Override PartName="/ppt/theme/themeOverride313.xml" ContentType="application/vnd.openxmlformats-officedocument.themeOverride+xml"/>
  <Override PartName="/ppt/theme/themeOverride360.xml" ContentType="application/vnd.openxmlformats-officedocument.themeOverride+xml"/>
  <Override PartName="/ppt/slides/slide143.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theme/themeOverride105.xml" ContentType="application/vnd.openxmlformats-officedocument.themeOverride+xml"/>
  <Override PartName="/ppt/theme/themeOverride152.xml" ContentType="application/vnd.openxmlformats-officedocument.themeOverride+xml"/>
  <Override PartName="/ppt/theme/themeOverride297.xml" ContentType="application/vnd.openxmlformats-officedocument.themeOverride+xml"/>
  <Override PartName="/ppt/slides/slide48.xml" ContentType="application/vnd.openxmlformats-officedocument.presentationml.slide+xml"/>
  <Override PartName="/ppt/slides/slide95.xml" ContentType="application/vnd.openxmlformats-officedocument.presentationml.slide+xml"/>
  <Default Extension="bin" ContentType="application/vnd.openxmlformats-officedocument.oleObject"/>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slides/slide219.xml" ContentType="application/vnd.openxmlformats-officedocument.presentationml.slide+xml"/>
  <Override PartName="/ppt/slides/slide266.xml" ContentType="application/vnd.openxmlformats-officedocument.presentationml.slide+xml"/>
  <Override PartName="/ppt/theme/themeOverride130.xml" ContentType="application/vnd.openxmlformats-officedocument.themeOverride+xml"/>
  <Override PartName="/ppt/theme/themeOverride228.xml" ContentType="application/vnd.openxmlformats-officedocument.themeOverride+xml"/>
  <Override PartName="/ppt/theme/themeOverride275.xml" ContentType="application/vnd.openxmlformats-officedocument.themeOverride+xml"/>
  <Override PartName="/ppt/slides/slide1.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s/slide389.xml" ContentType="application/vnd.openxmlformats-officedocument.presentationml.slide+xml"/>
  <Override PartName="/ppt/slideLayouts/slideLayout3.xml" ContentType="application/vnd.openxmlformats-officedocument.presentationml.slideLayout+xml"/>
  <Override PartName="/ppt/theme/themeOverride206.xml" ContentType="application/vnd.openxmlformats-officedocument.themeOverride+xml"/>
  <Override PartName="/ppt/theme/themeOverride253.xml" ContentType="application/vnd.openxmlformats-officedocument.themeOverride+xml"/>
  <Override PartName="/ppt/slides/slide51.xml" ContentType="application/vnd.openxmlformats-officedocument.presentationml.slide+xml"/>
  <Override PartName="/ppt/slides/slide367.xml" ContentType="application/vnd.openxmlformats-officedocument.presentationml.slide+xml"/>
  <Override PartName="/ppt/theme/themeOverride87.xml" ContentType="application/vnd.openxmlformats-officedocument.themeOverride+xml"/>
  <Override PartName="/ppt/theme/themeOverride329.xml" ContentType="application/vnd.openxmlformats-officedocument.themeOverride+xml"/>
  <Override PartName="/ppt/theme/themeOverride376.xml" ContentType="application/vnd.openxmlformats-officedocument.themeOverride+xml"/>
  <Override PartName="/ppt/slides/slide159.xml" ContentType="application/vnd.openxmlformats-officedocument.presentationml.slide+xml"/>
  <Override PartName="/ppt/slides/slide222.xml" ContentType="application/vnd.openxmlformats-officedocument.presentationml.slide+xml"/>
  <Override PartName="/ppt/theme/themeOverride168.xml" ContentType="application/vnd.openxmlformats-officedocument.themeOverride+xml"/>
  <Override PartName="/ppt/theme/themeOverride231.xml" ContentType="application/vnd.openxmlformats-officedocument.themeOverride+xml"/>
  <Override PartName="/ppt/slides/slide200.xml" ContentType="application/vnd.openxmlformats-officedocument.presentationml.slide+xml"/>
  <Override PartName="/ppt/slides/slide345.xml" ContentType="application/vnd.openxmlformats-officedocument.presentationml.slide+xml"/>
  <Override PartName="/ppt/slides/slide392.xml" ContentType="application/vnd.openxmlformats-officedocument.presentationml.slide+xml"/>
  <Override PartName="/ppt/theme/themeOverride18.xml" ContentType="application/vnd.openxmlformats-officedocument.themeOverride+xml"/>
  <Override PartName="/ppt/theme/themeOverride65.xml" ContentType="application/vnd.openxmlformats-officedocument.themeOverride+xml"/>
  <Override PartName="/ppt/theme/themeOverride307.xml" ContentType="application/vnd.openxmlformats-officedocument.themeOverride+xml"/>
  <Override PartName="/ppt/theme/themeOverride354.xml" ContentType="application/vnd.openxmlformats-officedocument.themeOverride+xml"/>
  <Override PartName="/ppt/slides/slide89.xml" ContentType="application/vnd.openxmlformats-officedocument.presentationml.slide+xml"/>
  <Override PartName="/ppt/slides/slide137.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70.xml" ContentType="application/vnd.openxmlformats-officedocument.presentationml.slide+xml"/>
  <Override PartName="/ppt/theme/themeOverride43.xml" ContentType="application/vnd.openxmlformats-officedocument.themeOverride+xml"/>
  <Override PartName="/ppt/theme/themeOverride90.xml" ContentType="application/vnd.openxmlformats-officedocument.themeOverride+xml"/>
  <Override PartName="/ppt/theme/themeOverride146.xml" ContentType="application/vnd.openxmlformats-officedocument.themeOverride+xml"/>
  <Override PartName="/ppt/theme/themeOverride193.xml" ContentType="application/vnd.openxmlformats-officedocument.themeOverride+xml"/>
  <Override PartName="/ppt/theme/themeOverride332.xml" ContentType="application/vnd.openxmlformats-officedocument.themeOverride+xml"/>
  <Override PartName="/ppt/slides/slide115.xml" ContentType="application/vnd.openxmlformats-officedocument.presentationml.slide+xml"/>
  <Override PartName="/ppt/slides/slide162.xml" ContentType="application/vnd.openxmlformats-officedocument.presentationml.slide+xml"/>
  <Override PartName="/ppt/theme/themeOverride124.xml" ContentType="application/vnd.openxmlformats-officedocument.themeOverride+xml"/>
  <Override PartName="/ppt/theme/themeOverride171.xml" ContentType="application/vnd.openxmlformats-officedocument.themeOverride+xml"/>
  <Override PartName="/ppt/theme/themeOverride269.xml" ContentType="application/vnd.openxmlformats-officedocument.themeOverride+xml"/>
  <Override PartName="/ppt/slides/slide67.xml" ContentType="application/vnd.openxmlformats-officedocument.presentationml.slide+xml"/>
  <Override PartName="/ppt/slides/slide238.xml" ContentType="application/vnd.openxmlformats-officedocument.presentationml.slide+xml"/>
  <Override PartName="/ppt/slides/slide285.xml" ContentType="application/vnd.openxmlformats-officedocument.presentationml.slide+xml"/>
  <Override PartName="/ppt/slides/slide301.xml" ContentType="application/vnd.openxmlformats-officedocument.presentationml.slide+xml"/>
  <Override PartName="/ppt/slideLayouts/slideLayout19.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theme/themeOverride310.xml" ContentType="application/vnd.openxmlformats-officedocument.themeOverride+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theme/themeOverride102.xml" ContentType="application/vnd.openxmlformats-officedocument.themeOverride+xml"/>
  <Override PartName="/ppt/theme/themeOverride247.xml" ContentType="application/vnd.openxmlformats-officedocument.themeOverride+xml"/>
  <Override PartName="/ppt/theme/themeOverride294.xml" ContentType="application/vnd.openxmlformats-officedocument.themeOverride+xml"/>
  <Override PartName="/ppt/slides/slide216.xml" ContentType="application/vnd.openxmlformats-officedocument.presentationml.slide+xml"/>
  <Override PartName="/ppt/slides/slide263.xml" ContentType="application/vnd.openxmlformats-officedocument.presentationml.slide+xml"/>
  <Override PartName="/ppt/theme/themeOverride225.xml" ContentType="application/vnd.openxmlformats-officedocument.themeOverride+xml"/>
  <Override PartName="/ppt/theme/themeOverride272.xml" ContentType="application/vnd.openxmlformats-officedocument.themeOverride+xml"/>
  <Override PartName="/ppt/slides/slide23.xml" ContentType="application/vnd.openxmlformats-officedocument.presentationml.slide+xml"/>
  <Override PartName="/ppt/slides/slide70.xml" ContentType="application/vnd.openxmlformats-officedocument.presentationml.slide+xml"/>
  <Override PartName="/ppt/slides/slide241.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theme/themeOverride59.xml" ContentType="application/vnd.openxmlformats-officedocument.themeOverride+xml"/>
  <Override PartName="/ppt/theme/themeOverride348.xml" ContentType="application/vnd.openxmlformats-officedocument.themeOverride+xml"/>
  <Override PartName="/ppt/slides/slide178.xml" ContentType="application/vnd.openxmlformats-officedocument.presentationml.slide+xml"/>
  <Override PartName="/ppt/theme/themeOverride187.xml" ContentType="application/vnd.openxmlformats-officedocument.themeOverride+xml"/>
  <Override PartName="/ppt/theme/themeOverride203.xml" ContentType="application/vnd.openxmlformats-officedocument.themeOverride+xml"/>
  <Override PartName="/ppt/theme/themeOverride250.xml" ContentType="application/vnd.openxmlformats-officedocument.themeOverride+xml"/>
  <Override PartName="/ppt/slides/slide317.xml" ContentType="application/vnd.openxmlformats-officedocument.presentationml.slide+xml"/>
  <Override PartName="/ppt/slides/slide364.xml" ContentType="application/vnd.openxmlformats-officedocument.presentationml.slide+xml"/>
  <Override PartName="/ppt/theme/themeOverride37.xml" ContentType="application/vnd.openxmlformats-officedocument.themeOverride+xml"/>
  <Override PartName="/ppt/theme/themeOverride84.xml" ContentType="application/vnd.openxmlformats-officedocument.themeOverride+xml"/>
  <Override PartName="/ppt/theme/themeOverride326.xml" ContentType="application/vnd.openxmlformats-officedocument.themeOverride+xml"/>
  <Override PartName="/ppt/theme/themeOverride373.xml" ContentType="application/vnd.openxmlformats-officedocument.themeOverride+xml"/>
  <Override PartName="/ppt/slides/slide109.xml" ContentType="application/vnd.openxmlformats-officedocument.presentationml.slide+xml"/>
  <Override PartName="/ppt/slides/slide156.xml" ContentType="application/vnd.openxmlformats-officedocument.presentationml.slide+xml"/>
  <Override PartName="/ppt/slides/slide342.xml" ContentType="application/vnd.openxmlformats-officedocument.presentationml.slide+xml"/>
  <Override PartName="/ppt/theme/themeOverride15.xml" ContentType="application/vnd.openxmlformats-officedocument.themeOverride+xml"/>
  <Override PartName="/ppt/theme/themeOverride62.xml" ContentType="application/vnd.openxmlformats-officedocument.themeOverride+xml"/>
  <Override PartName="/ppt/theme/themeOverride118.xml" ContentType="application/vnd.openxmlformats-officedocument.themeOverride+xml"/>
  <Override PartName="/ppt/theme/themeOverride165.xml" ContentType="application/vnd.openxmlformats-officedocument.themeOverride+xml"/>
  <Override PartName="/ppt/theme/themeOverride304.xml" ContentType="application/vnd.openxmlformats-officedocument.themeOverride+xml"/>
  <Override PartName="/ppt/theme/themeOverride351.xml" ContentType="application/vnd.openxmlformats-officedocument.themeOverr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theme/themeOverride143.xml" ContentType="application/vnd.openxmlformats-officedocument.themeOverride+xml"/>
  <Override PartName="/ppt/theme/themeOverride190.xml" ContentType="application/vnd.openxmlformats-officedocument.themeOverride+xml"/>
  <Override PartName="/ppt/theme/themeOverride288.xml" ContentType="application/vnd.openxmlformats-officedocument.themeOverride+xml"/>
  <Override PartName="/ppt/slides/slide39.xml" ContentType="application/vnd.openxmlformats-officedocument.presentationml.slide+xml"/>
  <Override PartName="/ppt/slides/slide86.xml" ContentType="application/vnd.openxmlformats-officedocument.presentationml.slide+xml"/>
  <Override PartName="/ppt/slides/slide257.xml" ContentType="application/vnd.openxmlformats-officedocument.presentationml.slide+xml"/>
  <Override PartName="/ppt/slides/slide320.xml" ContentType="application/vnd.openxmlformats-officedocument.presentationml.slide+xml"/>
  <Override PartName="/ppt/theme/themeOverride40.xml" ContentType="application/vnd.openxmlformats-officedocument.themeOverride+xml"/>
  <Override PartName="/ppt/theme/themeOverride219.xml" ContentType="application/vnd.openxmlformats-officedocument.themeOverride+xml"/>
  <Override PartName="/ppt/theme/themeOverride266.xml" ContentType="application/vnd.openxmlformats-officedocument.themeOverride+xml"/>
  <Override PartName="/ppt/slides/slide17.xml" ContentType="application/vnd.openxmlformats-officedocument.presentationml.slide+xml"/>
  <Override PartName="/ppt/slides/slide64.xml" ContentType="application/vnd.openxmlformats-officedocument.presentationml.slide+xml"/>
  <Override PartName="/ppt/slides/slide112.xml" ContentType="application/vnd.openxmlformats-officedocument.presentationml.slide+xml"/>
  <Override PartName="/ppt/theme/themeOverride121.xml" ContentType="application/vnd.openxmlformats-officedocument.themeOverride+xml"/>
  <Override PartName="/ppt/slides/slide235.xml" ContentType="application/vnd.openxmlformats-officedocument.presentationml.slide+xml"/>
  <Override PartName="/ppt/slides/slide282.xml" ContentType="application/vnd.openxmlformats-officedocument.presentationml.slide+xml"/>
  <Override PartName="/ppt/slideLayouts/slideLayout16.xml" ContentType="application/vnd.openxmlformats-officedocument.presentationml.slideLayout+xml"/>
  <Override PartName="/ppt/theme/themeOverride4.xml" ContentType="application/vnd.openxmlformats-officedocument.themeOverride+xml"/>
  <Override PartName="/ppt/theme/themeOverride244.xml" ContentType="application/vnd.openxmlformats-officedocument.themeOverride+xml"/>
  <Override PartName="/ppt/theme/themeOverride291.xml" ContentType="application/vnd.openxmlformats-officedocument.themeOverride+xml"/>
  <Override PartName="/ppt/theme/themeOverride389.xml" ContentType="application/vnd.openxmlformats-officedocument.themeOverride+xml"/>
  <Override PartName="/ppt/slides/slide42.xml" ContentType="application/vnd.openxmlformats-officedocument.presentationml.slide+xml"/>
  <Override PartName="/ppt/slides/slide213.xml" ContentType="application/vnd.openxmlformats-officedocument.presentationml.slide+xml"/>
  <Override PartName="/ppt/slides/slide260.xml" ContentType="application/vnd.openxmlformats-officedocument.presentationml.slide+xml"/>
  <Override PartName="/ppt/slides/slide358.xml" ContentType="application/vnd.openxmlformats-officedocument.presentationml.slide+xml"/>
  <Override PartName="/ppt/theme/themeOverride78.xml" ContentType="application/vnd.openxmlformats-officedocument.themeOverride+xml"/>
  <Override PartName="/ppt/theme/themeOverride222.xml" ContentType="application/vnd.openxmlformats-officedocument.themeOverride+xml"/>
  <Override PartName="/ppt/theme/themeOverride367.xml" ContentType="application/vnd.openxmlformats-officedocument.themeOverride+xml"/>
  <Override PartName="/ppt/slides/slide20.xml" ContentType="application/vnd.openxmlformats-officedocument.presentationml.slide+xml"/>
  <Override PartName="/ppt/slides/slide197.xml" ContentType="application/vnd.openxmlformats-officedocument.presentationml.slide+xml"/>
  <Override PartName="/ppt/theme/themeOverride159.xml" ContentType="application/vnd.openxmlformats-officedocument.themeOverride+xml"/>
  <Override PartName="/ppt/slides/slide336.xml" ContentType="application/vnd.openxmlformats-officedocument.presentationml.slide+xml"/>
  <Override PartName="/ppt/slides/slide383.xml" ContentType="application/vnd.openxmlformats-officedocument.presentationml.slide+xml"/>
  <Override PartName="/ppt/theme/themeOverride56.xml" ContentType="application/vnd.openxmlformats-officedocument.themeOverride+xml"/>
  <Override PartName="/ppt/theme/themeOverride200.xml" ContentType="application/vnd.openxmlformats-officedocument.themeOverride+xml"/>
  <Override PartName="/ppt/theme/themeOverride345.xml" ContentType="application/vnd.openxmlformats-officedocument.themeOverride+xml"/>
  <Override PartName="/ppt/theme/themeOverride392.xml" ContentType="application/vnd.openxmlformats-officedocument.themeOverride+xml"/>
  <Override PartName="/ppt/slides/slide128.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theme/themeOverride34.xml" ContentType="application/vnd.openxmlformats-officedocument.themeOverride+xml"/>
  <Override PartName="/ppt/theme/themeOverride81.xml" ContentType="application/vnd.openxmlformats-officedocument.themeOverride+xml"/>
  <Override PartName="/ppt/theme/themeOverride137.xml" ContentType="application/vnd.openxmlformats-officedocument.themeOverride+xml"/>
  <Override PartName="/ppt/theme/themeOverride184.xml" ContentType="application/vnd.openxmlformats-officedocument.themeOverride+xml"/>
  <Override PartName="/ppt/theme/themeOverride323.xml" ContentType="application/vnd.openxmlformats-officedocument.themeOverride+xml"/>
  <Override PartName="/ppt/theme/themeOverride370.xml" ContentType="application/vnd.openxmlformats-officedocument.themeOverride+xml"/>
  <Override PartName="/ppt/slides/slide8.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98.xml" ContentType="application/vnd.openxmlformats-officedocument.presentationml.slide+xml"/>
  <Override PartName="/ppt/theme/themeOverride115.xml" ContentType="application/vnd.openxmlformats-officedocument.themeOverride+xml"/>
  <Override PartName="/ppt/theme/themeOverride162.xml" ContentType="application/vnd.openxmlformats-officedocument.themeOverr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theme/themeOverride12.xml" ContentType="application/vnd.openxmlformats-officedocument.themeOverride+xml"/>
  <Override PartName="/ppt/theme/themeOverride238.xml" ContentType="application/vnd.openxmlformats-officedocument.themeOverride+xml"/>
  <Override PartName="/ppt/theme/themeOverride285.xml" ContentType="application/vnd.openxmlformats-officedocument.themeOverride+xml"/>
  <Override PartName="/ppt/theme/themeOverride301.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theme/themeOverride140.xml" ContentType="application/vnd.openxmlformats-officedocument.themeOverride+xml"/>
  <Override PartName="/ppt/slides/slide207.xml" ContentType="application/vnd.openxmlformats-officedocument.presentationml.slide+xml"/>
  <Override PartName="/ppt/slides/slide254.xml" ContentType="application/vnd.openxmlformats-officedocument.presentationml.slide+xml"/>
  <Override PartName="/ppt/theme/themeOverride216.xml" ContentType="application/vnd.openxmlformats-officedocument.themeOverride+xml"/>
  <Override PartName="/ppt/theme/themeOverride263.xml" ContentType="application/vnd.openxmlformats-officedocument.themeOverr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97.xml" ContentType="application/vnd.openxmlformats-officedocument.themeOverride+xml"/>
  <Override PartName="/ppt/theme/themeOverride241.xml" ContentType="application/vnd.openxmlformats-officedocument.themeOverride+xml"/>
  <Override PartName="/ppt/theme/themeOverride339.xml" ContentType="application/vnd.openxmlformats-officedocument.themeOverride+xml"/>
  <Override PartName="/ppt/theme/themeOverride386.xml" ContentType="application/vnd.openxmlformats-officedocument.themeOverride+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theme/themeOverride178.xml" ContentType="application/vnd.openxmlformats-officedocument.themeOverr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theme/themeOverride28.xml" ContentType="application/vnd.openxmlformats-officedocument.themeOverride+xml"/>
  <Override PartName="/ppt/theme/themeOverride75.xml" ContentType="application/vnd.openxmlformats-officedocument.themeOverride+xml"/>
  <Override PartName="/ppt/theme/themeOverride317.xml" ContentType="application/vnd.openxmlformats-officedocument.themeOverride+xml"/>
  <Override PartName="/ppt/theme/themeOverride364.xml" ContentType="application/vnd.openxmlformats-officedocument.themeOverride+xml"/>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theme/themeOverride53.xml" ContentType="application/vnd.openxmlformats-officedocument.themeOverride+xml"/>
  <Override PartName="/ppt/theme/themeOverride109.xml" ContentType="application/vnd.openxmlformats-officedocument.themeOverride+xml"/>
  <Override PartName="/ppt/theme/themeOverride156.xml" ContentType="application/vnd.openxmlformats-officedocument.themeOverride+xml"/>
  <Override PartName="/ppt/theme/themeOverride342.xml" ContentType="application/vnd.openxmlformats-officedocument.themeOverr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theme/themeOverride134.xml" ContentType="application/vnd.openxmlformats-officedocument.themeOverride+xml"/>
  <Override PartName="/ppt/theme/themeOverride181.xml" ContentType="application/vnd.openxmlformats-officedocument.themeOverride+xml"/>
  <Override PartName="/ppt/theme/themeOverride279.xml" ContentType="application/vnd.openxmlformats-officedocument.themeOverr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theme/themeOverride31.xml" ContentType="application/vnd.openxmlformats-officedocument.themeOverride+xml"/>
  <Override PartName="/ppt/theme/themeOverride257.xml" ContentType="application/vnd.openxmlformats-officedocument.themeOverride+xml"/>
  <Override PartName="/ppt/theme/themeOverride320.xml" ContentType="application/vnd.openxmlformats-officedocument.themeOverride+xml"/>
  <Override PartName="/ppt/slides/slide55.xml" ContentType="application/vnd.openxmlformats-officedocument.presentationml.slide+xml"/>
  <Override PartName="/ppt/theme/themeOverride112.xml" ContentType="application/vnd.openxmlformats-officedocument.themeOverr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theme/themeOverride235.xml" ContentType="application/vnd.openxmlformats-officedocument.themeOverride+xml"/>
  <Override PartName="/ppt/theme/themeOverride282.xml" ContentType="application/vnd.openxmlformats-officedocument.themeOverr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theme/themeOverride69.xml" ContentType="application/vnd.openxmlformats-officedocument.themeOverride+xml"/>
  <Override PartName="/ppt/theme/themeOverride213.xml" ContentType="application/vnd.openxmlformats-officedocument.themeOverride+xml"/>
  <Override PartName="/ppt/theme/themeOverride260.xml" ContentType="application/vnd.openxmlformats-officedocument.themeOverride+xml"/>
  <Override PartName="/ppt/theme/themeOverride358.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slides/slide374.xml" ContentType="application/vnd.openxmlformats-officedocument.presentationml.slide+xml"/>
  <Override PartName="/ppt/theme/themeOverride47.xml" ContentType="application/vnd.openxmlformats-officedocument.themeOverride+xml"/>
  <Override PartName="/ppt/theme/themeOverride94.xml" ContentType="application/vnd.openxmlformats-officedocument.themeOverride+xml"/>
  <Override PartName="/ppt/theme/themeOverride197.xml" ContentType="application/vnd.openxmlformats-officedocument.themeOverride+xml"/>
  <Override PartName="/ppt/theme/themeOverride336.xml" ContentType="application/vnd.openxmlformats-officedocument.themeOverride+xml"/>
  <Override PartName="/ppt/theme/themeOverride383.xml" ContentType="application/vnd.openxmlformats-officedocument.themeOverr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theme/themeOverride128.xml" ContentType="application/vnd.openxmlformats-officedocument.themeOverride+xml"/>
  <Override PartName="/ppt/theme/themeOverride175.xml" ContentType="application/vnd.openxmlformats-officedocument.themeOverride+xml"/>
  <Override PartName="/ppt/slides/slide305.xml" ContentType="application/vnd.openxmlformats-officedocument.presentationml.slide+xml"/>
  <Override PartName="/ppt/slides/slide352.xml" ContentType="application/vnd.openxmlformats-officedocument.presentationml.slide+xml"/>
  <Override PartName="/ppt/theme/themeOverride25.xml" ContentType="application/vnd.openxmlformats-officedocument.themeOverride+xml"/>
  <Override PartName="/ppt/theme/themeOverride72.xml" ContentType="application/vnd.openxmlformats-officedocument.themeOverride+xml"/>
  <Override PartName="/ppt/theme/themeOverride314.xml" ContentType="application/vnd.openxmlformats-officedocument.themeOverride+xml"/>
  <Override PartName="/ppt/theme/themeOverride361.xml" ContentType="application/vnd.openxmlformats-officedocument.themeOverr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theme/themeOverride106.xml" ContentType="application/vnd.openxmlformats-officedocument.themeOverride+xml"/>
  <Override PartName="/ppt/theme/themeOverride153.xml" ContentType="application/vnd.openxmlformats-officedocument.themeOverride+xml"/>
  <Override PartName="/ppt/theme/themeOverride298.xml" ContentType="application/vnd.openxmlformats-officedocument.themeOverride+xml"/>
  <Override PartName="/ppt/slides/slide122.xml" ContentType="application/vnd.openxmlformats-officedocument.presentationml.slide+xml"/>
  <Override PartName="/ppt/slides/slide267.xml" ContentType="application/vnd.openxmlformats-officedocument.presentationml.slide+xml"/>
  <Override PartName="/ppt/theme/themeOverride50.xml" ContentType="application/vnd.openxmlformats-officedocument.themeOverride+xml"/>
  <Override PartName="/ppt/theme/themeOverride131.xml" ContentType="application/vnd.openxmlformats-officedocument.themeOverride+xml"/>
  <Override PartName="/ppt/theme/themeOverride229.xml" ContentType="application/vnd.openxmlformats-officedocument.themeOverride+xml"/>
  <Override PartName="/ppt/theme/themeOverride276.xml" ContentType="application/vnd.openxmlformats-officedocument.themeOverr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theme/themeOverride207.xml" ContentType="application/vnd.openxmlformats-officedocument.themeOverride+xml"/>
  <Default Extension="wmf" ContentType="image/x-wmf"/>
  <Override PartName="/ppt/theme/themeOverride254.xml" ContentType="application/vnd.openxmlformats-officedocument.themeOverride+xml"/>
  <Override PartName="/ppt/slides/slide223.xml" ContentType="application/vnd.openxmlformats-officedocument.presentationml.slide+xml"/>
  <Override PartName="/ppt/slides/slide270.xml" ContentType="application/vnd.openxmlformats-officedocument.presentationml.slide+xml"/>
  <Override PartName="/ppt/slides/slide368.xml" ContentType="application/vnd.openxmlformats-officedocument.presentationml.slide+xml"/>
  <Override PartName="/ppt/theme/themeOverride88.xml" ContentType="application/vnd.openxmlformats-officedocument.themeOverride+xml"/>
  <Override PartName="/ppt/theme/themeOverride232.xml" ContentType="application/vnd.openxmlformats-officedocument.themeOverride+xml"/>
  <Override PartName="/ppt/theme/themeOverride377.xml" ContentType="application/vnd.openxmlformats-officedocument.themeOverride+xml"/>
  <Override PartName="/ppt/slides/slide30.xml" ContentType="application/vnd.openxmlformats-officedocument.presentationml.slide+xml"/>
  <Override PartName="/ppt/slides/slide346.xml" ContentType="application/vnd.openxmlformats-officedocument.presentationml.slide+xml"/>
  <Override PartName="/ppt/slides/slide393.xml" ContentType="application/vnd.openxmlformats-officedocument.presentationml.slide+xml"/>
  <Override PartName="/ppt/theme/themeOverride19.xml" ContentType="application/vnd.openxmlformats-officedocument.themeOverride+xml"/>
  <Override PartName="/ppt/theme/themeOverride66.xml" ContentType="application/vnd.openxmlformats-officedocument.themeOverride+xml"/>
  <Override PartName="/ppt/theme/themeOverride169.xml" ContentType="application/vnd.openxmlformats-officedocument.themeOverride+xml"/>
  <Override PartName="/ppt/theme/themeOverride308.xml" ContentType="application/vnd.openxmlformats-officedocument.themeOverride+xml"/>
  <Override PartName="/ppt/theme/themeOverride355.xml" ContentType="application/vnd.openxmlformats-officedocument.themeOverr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theme/themeOverride147.xml" ContentType="application/vnd.openxmlformats-officedocument.themeOverride+xml"/>
  <Override PartName="/ppt/theme/themeOverride194.xml" ContentType="application/vnd.openxmlformats-officedocument.themeOverride+xml"/>
  <Override PartName="/ppt/theme/themeOverride210.xml" ContentType="application/vnd.openxmlformats-officedocument.themeOverride+xml"/>
  <Override PartName="/ppt/slides/slide324.xml" ContentType="application/vnd.openxmlformats-officedocument.presentationml.slide+xml"/>
  <Override PartName="/ppt/slides/slide371.xml" ContentType="application/vnd.openxmlformats-officedocument.presentationml.slide+xml"/>
  <Override PartName="/ppt/theme/themeOverride44.xml" ContentType="application/vnd.openxmlformats-officedocument.themeOverride+xml"/>
  <Override PartName="/ppt/theme/themeOverride91.xml" ContentType="application/vnd.openxmlformats-officedocument.themeOverride+xml"/>
  <Override PartName="/ppt/theme/themeOverride333.xml" ContentType="application/vnd.openxmlformats-officedocument.themeOverride+xml"/>
  <Override PartName="/ppt/theme/themeOverride380.xml" ContentType="application/vnd.openxmlformats-officedocument.themeOverr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theme/themeOverride22.xml" ContentType="application/vnd.openxmlformats-officedocument.themeOverride+xml"/>
  <Override PartName="/ppt/theme/themeOverride125.xml" ContentType="application/vnd.openxmlformats-officedocument.themeOverride+xml"/>
  <Override PartName="/ppt/theme/themeOverride172.xml" ContentType="application/vnd.openxmlformats-officedocument.themeOverride+xml"/>
  <Override PartName="/ppt/theme/themeOverride311.xml" ContentType="application/vnd.openxmlformats-officedocument.themeOverr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theme/themeOverride8.xml" ContentType="application/vnd.openxmlformats-officedocument.themeOverride+xml"/>
  <Override PartName="/ppt/theme/themeOverride103.xml" ContentType="application/vnd.openxmlformats-officedocument.themeOverride+xml"/>
  <Override PartName="/ppt/theme/themeOverride150.xml" ContentType="application/vnd.openxmlformats-officedocument.themeOverride+xml"/>
  <Override PartName="/ppt/theme/themeOverride248.xml" ContentType="application/vnd.openxmlformats-officedocument.themeOverride+xml"/>
  <Override PartName="/ppt/theme/themeOverride295.xml" ContentType="application/vnd.openxmlformats-officedocument.themeOverr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slides/slide24.xml" ContentType="application/vnd.openxmlformats-officedocument.presentationml.slide+xml"/>
  <Override PartName="/ppt/slides/slide71.xml" ContentType="application/vnd.openxmlformats-officedocument.presentationml.slide+xml"/>
  <Override PartName="/ppt/theme/themeOverride226.xml" ContentType="application/vnd.openxmlformats-officedocument.themeOverride+xml"/>
  <Override PartName="/ppt/theme/themeOverride273.xml" ContentType="application/vnd.openxmlformats-officedocument.themeOverride+xml"/>
  <Override PartName="/ppt/slides/slide242.xml" ContentType="application/vnd.openxmlformats-officedocument.presentationml.slide+xml"/>
  <Override PartName="/ppt/slides/slide387.xml" ContentType="application/vnd.openxmlformats-officedocument.presentationml.slide+xml"/>
  <Override PartName="/ppt/slideLayouts/slideLayout1.xml" ContentType="application/vnd.openxmlformats-officedocument.presentationml.slideLayout+xml"/>
  <Override PartName="/ppt/theme/themeOverride204.xml" ContentType="application/vnd.openxmlformats-officedocument.themeOverride+xml"/>
  <Override PartName="/ppt/theme/themeOverride251.xml" ContentType="application/vnd.openxmlformats-officedocument.themeOverride+xml"/>
  <Override PartName="/ppt/theme/themeOverride349.xml" ContentType="application/vnd.openxmlformats-officedocument.themeOverride+xml"/>
  <Override PartName="/ppt/slides/slide179.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theme/themeOverride38.xml" ContentType="application/vnd.openxmlformats-officedocument.themeOverride+xml"/>
  <Override PartName="/ppt/theme/themeOverride85.xml" ContentType="application/vnd.openxmlformats-officedocument.themeOverride+xml"/>
  <Override PartName="/ppt/theme/themeOverride188.xml" ContentType="application/vnd.openxmlformats-officedocument.themeOverride+xml"/>
  <Override PartName="/ppt/theme/themeOverride327.xml" ContentType="application/vnd.openxmlformats-officedocument.themeOverride+xml"/>
  <Override PartName="/ppt/theme/themeOverride374.xml" ContentType="application/vnd.openxmlformats-officedocument.themeOverride+xml"/>
  <Override PartName="/ppt/slides/slide157.xml" ContentType="application/vnd.openxmlformats-officedocument.presentationml.slide+xml"/>
  <Override PartName="/ppt/slides/slide220.xml" ContentType="application/vnd.openxmlformats-officedocument.presentationml.slide+xml"/>
  <Override PartName="/ppt/theme/themeOverride119.xml" ContentType="application/vnd.openxmlformats-officedocument.themeOverride+xml"/>
  <Override PartName="/ppt/theme/themeOverride166.xml" ContentType="application/vnd.openxmlformats-officedocument.themeOverride+xml"/>
  <Override PartName="/ppt/slides/slide343.xml" ContentType="application/vnd.openxmlformats-officedocument.presentationml.slide+xml"/>
  <Override PartName="/ppt/slides/slide390.xml" ContentType="application/vnd.openxmlformats-officedocument.presentationml.slide+xml"/>
  <Override PartName="/ppt/theme/themeOverride16.xml" ContentType="application/vnd.openxmlformats-officedocument.themeOverride+xml"/>
  <Override PartName="/ppt/theme/themeOverride63.xml" ContentType="application/vnd.openxmlformats-officedocument.themeOverride+xml"/>
  <Override PartName="/ppt/theme/themeOverride289.xml" ContentType="application/vnd.openxmlformats-officedocument.themeOverride+xml"/>
  <Override PartName="/ppt/theme/themeOverride305.xml" ContentType="application/vnd.openxmlformats-officedocument.themeOverride+xml"/>
  <Override PartName="/ppt/theme/themeOverride352.xml" ContentType="application/vnd.openxmlformats-officedocument.themeOverr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s/slide321.xml" ContentType="application/vnd.openxmlformats-officedocument.presentationml.slide+xml"/>
  <Override PartName="/ppt/theme/themeOverride41.xml" ContentType="application/vnd.openxmlformats-officedocument.themeOverride+xml"/>
  <Override PartName="/ppt/theme/themeOverride144.xml" ContentType="application/vnd.openxmlformats-officedocument.themeOverride+xml"/>
  <Override PartName="/ppt/theme/themeOverride191.xml" ContentType="application/vnd.openxmlformats-officedocument.themeOverride+xml"/>
  <Override PartName="/ppt/theme/themeOverride330.xml" ContentType="application/vnd.openxmlformats-officedocument.themeOverr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theme/themeOverride122.xml" ContentType="application/vnd.openxmlformats-officedocument.themeOverride+xml"/>
  <Override PartName="/ppt/theme/themeOverride267.xml" ContentType="application/vnd.openxmlformats-officedocument.themeOverr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slideLayouts/slideLayout17.xml" ContentType="application/vnd.openxmlformats-officedocument.presentationml.slideLayout+xml"/>
  <Override PartName="/ppt/theme/themeOverride5.xml" ContentType="application/vnd.openxmlformats-officedocument.themeOverride+xml"/>
  <Override PartName="/ppt/theme/themeOverride245.xml" ContentType="application/vnd.openxmlformats-officedocument.themeOverride+xml"/>
  <Override PartName="/ppt/theme/themeOverride292.xml" ContentType="application/vnd.openxmlformats-officedocument.themeOverr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theme/themeOverride100.xml" ContentType="application/vnd.openxmlformats-officedocument.themeOverride+xml"/>
  <Override PartName="/ppt/slides/slide214.xml" ContentType="application/vnd.openxmlformats-officedocument.presentationml.slide+xml"/>
  <Override PartName="/ppt/slides/slide261.xml" ContentType="application/vnd.openxmlformats-officedocument.presentationml.slide+xml"/>
  <Override PartName="/ppt/slides/slide359.xml" ContentType="application/vnd.openxmlformats-officedocument.presentationml.slide+xml"/>
  <Override PartName="/ppt/theme/themeOverride79.xml" ContentType="application/vnd.openxmlformats-officedocument.themeOverride+xml"/>
  <Override PartName="/ppt/theme/themeOverride223.xml" ContentType="application/vnd.openxmlformats-officedocument.themeOverride+xml"/>
  <Override PartName="/ppt/theme/themeOverride270.xml" ContentType="application/vnd.openxmlformats-officedocument.themeOverride+xml"/>
  <Override PartName="/ppt/theme/themeOverride368.xml" ContentType="application/vnd.openxmlformats-officedocument.themeOverride+xml"/>
  <Override PartName="/ppt/slides/slide21.xml" ContentType="application/vnd.openxmlformats-officedocument.presentationml.slide+xml"/>
  <Override PartName="/ppt/slides/slide198.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Override PartName="/ppt/slideLayouts/slideLayout20.xml" ContentType="application/vnd.openxmlformats-officedocument.presentationml.slideLayout+xml"/>
  <Override PartName="/ppt/theme/themeOverride57.xml" ContentType="application/vnd.openxmlformats-officedocument.themeOverride+xml"/>
  <Override PartName="/ppt/theme/themeOverride346.xml" ContentType="application/vnd.openxmlformats-officedocument.themeOverride+xml"/>
  <Override PartName="/ppt/theme/themeOverride393.xml" ContentType="application/vnd.openxmlformats-officedocument.themeOverride+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theme/themeOverride138.xml" ContentType="application/vnd.openxmlformats-officedocument.themeOverride+xml"/>
  <Override PartName="/ppt/theme/themeOverride185.xml" ContentType="application/vnd.openxmlformats-officedocument.themeOverride+xml"/>
  <Override PartName="/ppt/theme/themeOverride201.xml" ContentType="application/vnd.openxmlformats-officedocument.themeOverride+xml"/>
  <Override PartName="/ppt/slides/slide299.xml" ContentType="application/vnd.openxmlformats-officedocument.presentationml.slide+xml"/>
  <Override PartName="/ppt/slides/slide315.xml" ContentType="application/vnd.openxmlformats-officedocument.presentationml.slide+xml"/>
  <Override PartName="/ppt/slides/slide362.xml" ContentType="application/vnd.openxmlformats-officedocument.presentationml.slide+xml"/>
  <Override PartName="/ppt/theme/themeOverride35.xml" ContentType="application/vnd.openxmlformats-officedocument.themeOverride+xml"/>
  <Override PartName="/ppt/theme/themeOverride82.xml" ContentType="application/vnd.openxmlformats-officedocument.themeOverride+xml"/>
  <Override PartName="/ppt/theme/themeOverride324.xml" ContentType="application/vnd.openxmlformats-officedocument.themeOverride+xml"/>
  <Override PartName="/ppt/theme/themeOverride371.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slides/slide340.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theme/themeOverride60.xml" ContentType="application/vnd.openxmlformats-officedocument.themeOverride+xml"/>
  <Override PartName="/ppt/theme/themeOverride116.xml" ContentType="application/vnd.openxmlformats-officedocument.themeOverride+xml"/>
  <Override PartName="/ppt/theme/themeOverride163.xml" ContentType="application/vnd.openxmlformats-officedocument.themeOverride+xml"/>
  <Override PartName="/ppt/theme/themeOverride302.xml" ContentType="application/vnd.openxmlformats-officedocument.themeOverride+xml"/>
  <Override PartName="/ppt/slides/slide132.xml" ContentType="application/vnd.openxmlformats-officedocument.presentationml.slide+xml"/>
  <Override PartName="/ppt/slides/slide277.xml" ContentType="application/vnd.openxmlformats-officedocument.presentationml.slide+xml"/>
  <Override PartName="/ppt/theme/themeOverride141.xml" ContentType="application/vnd.openxmlformats-officedocument.themeOverride+xml"/>
  <Override PartName="/ppt/theme/themeOverride239.xml" ContentType="application/vnd.openxmlformats-officedocument.themeOverride+xml"/>
  <Override PartName="/ppt/theme/themeOverride286.xml" ContentType="application/vnd.openxmlformats-officedocument.themeOverride+xml"/>
  <Override PartName="/ppt/slides/slide37.xml" ContentType="application/vnd.openxmlformats-officedocument.presentationml.slide+xml"/>
  <Override PartName="/ppt/slides/slide84.xml" ContentType="application/vnd.openxmlformats-officedocument.presentationml.slide+xml"/>
  <Override PartName="/ppt/slides/slide208.xml" ContentType="application/vnd.openxmlformats-officedocument.presentationml.slide+xml"/>
  <Override PartName="/ppt/slides/slide255.xml" ContentType="application/vnd.openxmlformats-officedocument.presentationml.slide+xml"/>
  <Override PartName="/ppt/presProps.xml" ContentType="application/vnd.openxmlformats-officedocument.presentationml.presProps+xml"/>
  <Override PartName="/ppt/theme/themeOverride217.xml" ContentType="application/vnd.openxmlformats-officedocument.themeOverride+xml"/>
  <Override PartName="/ppt/theme/themeOverride264.xml" ContentType="application/vnd.openxmlformats-officedocument.themeOverr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378.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ppt/theme/themeOverride98.xml" ContentType="application/vnd.openxmlformats-officedocument.themeOverride+xml"/>
  <Override PartName="/ppt/theme/themeOverride242.xml" ContentType="application/vnd.openxmlformats-officedocument.themeOverride+xml"/>
  <Override PartName="/ppt/theme/themeOverride387.xml" ContentType="application/vnd.openxmlformats-officedocument.themeOverride+xml"/>
  <Override PartName="/ppt/slides/slide40.xml" ContentType="application/vnd.openxmlformats-officedocument.presentationml.slide+xml"/>
  <Override PartName="/ppt/slides/slide211.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theme/themeOverride29.xml" ContentType="application/vnd.openxmlformats-officedocument.themeOverride+xml"/>
  <Override PartName="/ppt/theme/themeOverride76.xml" ContentType="application/vnd.openxmlformats-officedocument.themeOverride+xml"/>
  <Override PartName="/ppt/theme/themeOverride179.xml" ContentType="application/vnd.openxmlformats-officedocument.themeOverride+xml"/>
  <Override PartName="/ppt/theme/themeOverride220.xml" ContentType="application/vnd.openxmlformats-officedocument.themeOverride+xml"/>
  <Override PartName="/ppt/theme/themeOverride318.xml" ContentType="application/vnd.openxmlformats-officedocument.themeOverride+xml"/>
  <Override PartName="/ppt/theme/themeOverride365.xml" ContentType="application/vnd.openxmlformats-officedocument.themeOverride+xml"/>
  <Override PartName="/ppt/slides/slide148.xml" ContentType="application/vnd.openxmlformats-officedocument.presentationml.slide+xml"/>
  <Override PartName="/ppt/slides/slide195.xml" ContentType="application/vnd.openxmlformats-officedocument.presentationml.slide+xml"/>
  <Override PartName="/ppt/theme/themeOverride157.xml" ContentType="application/vnd.openxmlformats-officedocument.themeOverride+xml"/>
  <Default Extension="vml" ContentType="application/vnd.openxmlformats-officedocument.vmlDrawing"/>
  <Override PartName="/ppt/slides/slide126.xml" ContentType="application/vnd.openxmlformats-officedocument.presentationml.slide+xml"/>
  <Override PartName="/ppt/slides/slide173.xml" ContentType="application/vnd.openxmlformats-officedocument.presentationml.slide+xml"/>
  <Override PartName="/ppt/slides/slide334.xml" ContentType="application/vnd.openxmlformats-officedocument.presentationml.slide+xml"/>
  <Override PartName="/ppt/slides/slide381.xml" ContentType="application/vnd.openxmlformats-officedocument.presentationml.slide+xml"/>
  <Override PartName="/ppt/theme/themeOverride54.xml" ContentType="application/vnd.openxmlformats-officedocument.themeOverride+xml"/>
  <Override PartName="/ppt/theme/themeOverride343.xml" ContentType="application/vnd.openxmlformats-officedocument.themeOverride+xml"/>
  <Override PartName="/ppt/theme/themeOverride390.xml" ContentType="application/vnd.openxmlformats-officedocument.themeOverride+xml"/>
  <Override PartName="/ppt/slides/slide78.xml" ContentType="application/vnd.openxmlformats-officedocument.presentationml.slide+xml"/>
  <Override PartName="/ppt/slides/slide312.xml" ContentType="application/vnd.openxmlformats-officedocument.presentationml.slide+xml"/>
  <Override PartName="/ppt/theme/themeOverride32.xml" ContentType="application/vnd.openxmlformats-officedocument.themeOverride+xml"/>
  <Override PartName="/ppt/theme/themeOverride135.xml" ContentType="application/vnd.openxmlformats-officedocument.themeOverride+xml"/>
  <Override PartName="/ppt/theme/themeOverride182.xml" ContentType="application/vnd.openxmlformats-officedocument.themeOverride+xml"/>
  <Override PartName="/ppt/theme/themeOverride321.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49.xml" ContentType="application/vnd.openxmlformats-officedocument.presentationml.slide+xml"/>
  <Override PartName="/ppt/slides/slide296.xml" ContentType="application/vnd.openxmlformats-officedocument.presentationml.slide+xml"/>
  <Override PartName="/ppt/slideLayouts/slideLayout8.xml" ContentType="application/vnd.openxmlformats-officedocument.presentationml.slideLayout+xml"/>
  <Override PartName="/ppt/theme/themeOverride113.xml" ContentType="application/vnd.openxmlformats-officedocument.themeOverride+xml"/>
  <Override PartName="/ppt/theme/themeOverride160.xml" ContentType="application/vnd.openxmlformats-officedocument.themeOverride+xml"/>
  <Override PartName="/ppt/theme/themeOverride258.xml" ContentType="application/vnd.openxmlformats-officedocument.themeOverride+xml"/>
  <Override PartName="/ppt/slideMasters/slideMaster1.xml" ContentType="application/vnd.openxmlformats-officedocument.presentationml.slideMaster+xml"/>
  <Override PartName="/ppt/slides/slide227.xml" ContentType="application/vnd.openxmlformats-officedocument.presentationml.slide+xml"/>
  <Override PartName="/ppt/slides/slide274.xml" ContentType="application/vnd.openxmlformats-officedocument.presentationml.slide+xml"/>
  <Override PartName="/ppt/theme/themeOverride10.xml" ContentType="application/vnd.openxmlformats-officedocument.themeOverride+xml"/>
  <Override PartName="/ppt/theme/themeOverride236.xml" ContentType="application/vnd.openxmlformats-officedocument.themeOverride+xml"/>
  <Override PartName="/ppt/theme/themeOverride283.xml" ContentType="application/vnd.openxmlformats-officedocument.themeOverride+xml"/>
  <Override PartName="/ppt/slides/slide34.xml" ContentType="application/vnd.openxmlformats-officedocument.presentationml.slide+xml"/>
  <Override PartName="/ppt/slides/slide81.xml" ContentType="application/vnd.openxmlformats-officedocument.presentationml.slide+xml"/>
  <Override PartName="/ppt/theme/themeOverride359.xml" ContentType="application/vnd.openxmlformats-officedocument.themeOverride+xml"/>
  <Default Extension="rels" ContentType="application/vnd.openxmlformats-package.relationships+xml"/>
  <Override PartName="/ppt/slides/slide189.xml" ContentType="application/vnd.openxmlformats-officedocument.presentationml.slide+xml"/>
  <Override PartName="/ppt/slides/slide205.xml" ContentType="application/vnd.openxmlformats-officedocument.presentationml.slide+xml"/>
  <Override PartName="/ppt/slides/slide252.xml" ContentType="application/vnd.openxmlformats-officedocument.presentationml.slide+xml"/>
  <Override PartName="/ppt/theme/themeOverride198.xml" ContentType="application/vnd.openxmlformats-officedocument.themeOverride+xml"/>
  <Override PartName="/ppt/theme/themeOverride214.xml" ContentType="application/vnd.openxmlformats-officedocument.themeOverride+xml"/>
  <Override PartName="/ppt/theme/themeOverride261.xml" ContentType="application/vnd.openxmlformats-officedocument.themeOverride+xml"/>
  <Override PartName="/ppt/slides/slide12.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Layouts/slideLayout11.xml" ContentType="application/vnd.openxmlformats-officedocument.presentationml.slideLayout+xml"/>
  <Override PartName="/ppt/theme/themeOverride48.xml" ContentType="application/vnd.openxmlformats-officedocument.themeOverride+xml"/>
  <Override PartName="/ppt/theme/themeOverride95.xml" ContentType="application/vnd.openxmlformats-officedocument.themeOverride+xml"/>
  <Override PartName="/ppt/theme/themeOverride337.xml" ContentType="application/vnd.openxmlformats-officedocument.themeOverride+xml"/>
  <Override PartName="/ppt/theme/themeOverride384.xml" ContentType="application/vnd.openxmlformats-officedocument.themeOverride+xml"/>
  <Override PartName="/ppt/slides/slide167.xml" ContentType="application/vnd.openxmlformats-officedocument.presentationml.slide+xml"/>
  <Override PartName="/ppt/slides/slide306.xml" ContentType="application/vnd.openxmlformats-officedocument.presentationml.slide+xml"/>
  <Override PartName="/ppt/slides/slide353.xml" ContentType="application/vnd.openxmlformats-officedocument.presentationml.slide+xml"/>
  <Override PartName="/ppt/theme/themeOverride129.xml" ContentType="application/vnd.openxmlformats-officedocument.themeOverride+xml"/>
  <Override PartName="/ppt/theme/themeOverride176.xml" ContentType="application/vnd.openxmlformats-officedocument.themeOverride+xml"/>
  <Override PartName="/ppt/theme/themeOverride315.xml" ContentType="application/vnd.openxmlformats-officedocument.themeOverride+xml"/>
  <Override PartName="/ppt/theme/themeOverride362.xml" ContentType="application/vnd.openxmlformats-officedocument.themeOverride+xml"/>
  <Override PartName="/ppt/slides/slide145.xml" ContentType="application/vnd.openxmlformats-officedocument.presentationml.slide+xml"/>
  <Override PartName="/ppt/slides/slide192.xml" ContentType="application/vnd.openxmlformats-officedocument.presentationml.slide+xml"/>
  <Override PartName="/ppt/theme/themeOverride26.xml" ContentType="application/vnd.openxmlformats-officedocument.themeOverride+xml"/>
  <Override PartName="/ppt/theme/themeOverride73.xml" ContentType="application/vnd.openxmlformats-officedocument.themeOverride+xml"/>
  <Override PartName="/ppt/theme/themeOverride107.xml" ContentType="application/vnd.openxmlformats-officedocument.themeOverride+xml"/>
  <Override PartName="/ppt/theme/themeOverride154.xml" ContentType="application/vnd.openxmlformats-officedocument.themeOverride+xml"/>
  <Override PartName="/ppt/theme/themeOverride299.xml" ContentType="application/vnd.openxmlformats-officedocument.themeOverride+xml"/>
  <Override PartName="/ppt/slides/slide97.xml" ContentType="application/vnd.openxmlformats-officedocument.presentationml.slide+xml"/>
  <Override PartName="/ppt/slides/slide331.xml" ContentType="application/vnd.openxmlformats-officedocument.presentationml.slide+xml"/>
  <Override PartName="/ppt/theme/themeOverride51.xml" ContentType="application/vnd.openxmlformats-officedocument.themeOverride+xml"/>
  <Override PartName="/ppt/theme/themeOverride340.xml" ContentType="application/vnd.openxmlformats-officedocument.themeOverride+xml"/>
  <Override PartName="/ppt/slides/slide28.xml" ContentType="application/vnd.openxmlformats-officedocument.presentationml.slide+xml"/>
  <Override PartName="/ppt/slides/slide75.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68.xml" ContentType="application/vnd.openxmlformats-officedocument.presentationml.slide+xml"/>
  <Override PartName="/ppt/theme/themeOverride132.xml" ContentType="application/vnd.openxmlformats-officedocument.themeOverride+xml"/>
  <Override PartName="/ppt/theme/themeOverride277.xml" ContentType="application/vnd.openxmlformats-officedocument.themeOverride+xml"/>
  <Override PartName="/ppt/slides/slide3.xml" ContentType="application/vnd.openxmlformats-officedocument.presentationml.slide+xml"/>
  <Override PartName="/ppt/slides/slide101.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theme/themeOverride208.xml" ContentType="application/vnd.openxmlformats-officedocument.themeOverride+xml"/>
  <Override PartName="/ppt/theme/themeOverride255.xml" ContentType="application/vnd.openxmlformats-officedocument.themeOverride+xml"/>
  <Override PartName="/ppt/slides/slide53.xml" ContentType="application/vnd.openxmlformats-officedocument.presentationml.slide+xml"/>
  <Override PartName="/ppt/slides/slide369.xml" ContentType="application/vnd.openxmlformats-officedocument.presentationml.slide+xml"/>
  <Default Extension="jpeg" ContentType="image/jpeg"/>
  <Override PartName="/ppt/theme/themeOverride89.xml" ContentType="application/vnd.openxmlformats-officedocument.themeOverride+xml"/>
  <Override PartName="/ppt/theme/themeOverride110.xml" ContentType="application/vnd.openxmlformats-officedocument.themeOverride+xml"/>
  <Override PartName="/ppt/theme/themeOverride378.xml" ContentType="application/vnd.openxmlformats-officedocument.themeOverride+xml"/>
  <Override PartName="/ppt/slides/slide31.xml" ContentType="application/vnd.openxmlformats-officedocument.presentationml.slide+xml"/>
  <Override PartName="/ppt/slides/slide224.xml" ContentType="application/vnd.openxmlformats-officedocument.presentationml.slide+xml"/>
  <Override PartName="/ppt/slides/slide271.xml" ContentType="application/vnd.openxmlformats-officedocument.presentationml.slide+xml"/>
  <Override PartName="/ppt/theme/themeOverride233.xml" ContentType="application/vnd.openxmlformats-officedocument.themeOverride+xml"/>
  <Override PartName="/ppt/theme/themeOverride280.xml" ContentType="application/vnd.openxmlformats-officedocument.themeOverride+xml"/>
  <Override PartName="/ppt/slides/slide202.xml" ContentType="application/vnd.openxmlformats-officedocument.presentationml.slide+xml"/>
  <Override PartName="/ppt/slides/slide347.xml" ContentType="application/vnd.openxmlformats-officedocument.presentationml.slide+xml"/>
  <Override PartName="/ppt/slides/slide394.xml" ContentType="application/vnd.openxmlformats-officedocument.presentationml.slide+xml"/>
  <Override PartName="/ppt/theme/themeOverride67.xml" ContentType="application/vnd.openxmlformats-officedocument.themeOverride+xml"/>
  <Override PartName="/ppt/theme/themeOverride211.xml" ContentType="application/vnd.openxmlformats-officedocument.themeOverride+xml"/>
  <Override PartName="/ppt/theme/themeOverride309.xml" ContentType="application/vnd.openxmlformats-officedocument.themeOverride+xml"/>
  <Override PartName="/ppt/theme/themeOverride356.xml" ContentType="application/vnd.openxmlformats-officedocument.themeOverr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72.xml" ContentType="application/vnd.openxmlformats-officedocument.presentationml.slide+xml"/>
  <Override PartName="/ppt/theme/themeOverride45.xml" ContentType="application/vnd.openxmlformats-officedocument.themeOverride+xml"/>
  <Override PartName="/ppt/theme/themeOverride92.xml" ContentType="application/vnd.openxmlformats-officedocument.themeOverride+xml"/>
  <Override PartName="/ppt/theme/themeOverride148.xml" ContentType="application/vnd.openxmlformats-officedocument.themeOverride+xml"/>
  <Override PartName="/ppt/theme/themeOverride195.xml" ContentType="application/vnd.openxmlformats-officedocument.themeOverride+xml"/>
  <Override PartName="/ppt/theme/themeOverride334.xml" ContentType="application/vnd.openxmlformats-officedocument.themeOverride+xml"/>
  <Override PartName="/ppt/theme/themeOverride381.xml" ContentType="application/vnd.openxmlformats-officedocument.themeOverride+xml"/>
  <Override PartName="/ppt/slides/slide117.xml" ContentType="application/vnd.openxmlformats-officedocument.presentationml.slide+xml"/>
  <Override PartName="/ppt/slides/slide164.xml" ContentType="application/vnd.openxmlformats-officedocument.presentationml.slide+xml"/>
  <Override PartName="/ppt/theme/themeOverride126.xml" ContentType="application/vnd.openxmlformats-officedocument.themeOverride+xml"/>
  <Override PartName="/ppt/theme/themeOverride173.xml" ContentType="application/vnd.openxmlformats-officedocument.themeOverride+xml"/>
  <Override PartName="/ppt/slides/slide69.xml" ContentType="application/vnd.openxmlformats-officedocument.presentationml.slide+xml"/>
  <Override PartName="/ppt/slides/slide287.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theme/themeOverride9.xml" ContentType="application/vnd.openxmlformats-officedocument.themeOverride+xml"/>
  <Override PartName="/ppt/theme/themeOverride23.xml" ContentType="application/vnd.openxmlformats-officedocument.themeOverride+xml"/>
  <Override PartName="/ppt/theme/themeOverride70.xml" ContentType="application/vnd.openxmlformats-officedocument.themeOverride+xml"/>
  <Override PartName="/ppt/theme/themeOverride312.xml" ContentType="application/vnd.openxmlformats-officedocument.themeOverride+xml"/>
  <Override PartName="/ppt/slides/slide47.xml" ContentType="application/vnd.openxmlformats-officedocument.presentationml.slide+xml"/>
  <Override PartName="/ppt/theme/themeOverride104.xml" ContentType="application/vnd.openxmlformats-officedocument.themeOverride+xml"/>
  <Override PartName="/ppt/theme/themeOverride249.xml" ContentType="application/vnd.openxmlformats-officedocument.themeOverride+xml"/>
  <Override PartName="/ppt/slides/slide120.xml" ContentType="application/vnd.openxmlformats-officedocument.presentationml.slide+xml"/>
  <Override PartName="/ppt/slides/slide265.xml" ContentType="application/vnd.openxmlformats-officedocument.presentationml.slide+xml"/>
  <Override PartName="/ppt/theme/themeOverride274.xml" ContentType="application/vnd.openxmlformats-officedocument.themeOverride+xml"/>
  <Override PartName="/ppt/slides/slide72.xml" ContentType="application/vnd.openxmlformats-officedocument.presentationml.slide+xml"/>
  <Override PartName="/ppt/slides/slide290.xml" ContentType="application/vnd.openxmlformats-officedocument.presentationml.slide+xml"/>
  <Override PartName="/ppt/theme/themeOverride189.xml" ContentType="application/vnd.openxmlformats-officedocument.themeOverride+xml"/>
  <Override PartName="/ppt/theme/themeOverride205.xml" ContentType="application/vnd.openxmlformats-officedocument.themeOverride+xml"/>
  <Override PartName="/ppt/slides/slide221.xml" ContentType="application/vnd.openxmlformats-officedocument.presentationml.slide+xml"/>
  <Override PartName="/ppt/slides/slide366.xml" ContentType="application/vnd.openxmlformats-officedocument.presentationml.slide+xml"/>
  <Override PartName="/ppt/theme/themeOverride39.xml" ContentType="application/vnd.openxmlformats-officedocument.themeOverride+xml"/>
  <Override PartName="/ppt/theme/themeOverride230.xml" ContentType="application/vnd.openxmlformats-officedocument.themeOverride+xml"/>
  <Override PartName="/ppt/theme/themeOverride375.xml" ContentType="application/vnd.openxmlformats-officedocument.themeOverride+xml"/>
  <Override PartName="/ppt/slides/slide391.xml" ContentType="application/vnd.openxmlformats-officedocument.presentationml.slide+xml"/>
  <Override PartName="/ppt/theme/themeOverride64.xml" ContentType="application/vnd.openxmlformats-officedocument.themeOverride+xml"/>
  <Override PartName="/ppt/theme/themeOverride306.xml" ContentType="application/vnd.openxmlformats-officedocument.themeOverride+xml"/>
  <Override PartName="/ppt/slides/slide136.xml" ContentType="application/vnd.openxmlformats-officedocument.presentationml.slide+xml"/>
  <Override PartName="/ppt/theme/themeOverride145.xml" ContentType="application/vnd.openxmlformats-officedocument.themeOverride+xml"/>
  <Override PartName="/ppt/slides/slide88.xml" ContentType="application/vnd.openxmlformats-officedocument.presentationml.slide+xml"/>
  <Override PartName="/ppt/slides/slide322.xml" ContentType="application/vnd.openxmlformats-officedocument.presentationml.slide+xml"/>
  <Override PartName="/ppt/theme/themeOverride331.xml" ContentType="application/vnd.openxmlformats-officedocument.themeOverride+xml"/>
  <Override PartName="/ppt/slides/slide19.xml" ContentType="application/vnd.openxmlformats-officedocument.presentationml.slide+xml"/>
  <Override PartName="/ppt/slides/slide161.xml" ContentType="application/vnd.openxmlformats-officedocument.presentationml.slide+xml"/>
  <Override PartName="/ppt/theme/themeOverride20.xml" ContentType="application/vnd.openxmlformats-officedocument.themeOverride+xml"/>
  <Override PartName="/ppt/theme/themeOverride170.xml" ContentType="application/vnd.openxmlformats-officedocument.themeOverride+xml"/>
  <Override PartName="/ppt/slides/slide237.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theme/themeOverride101.xml" ContentType="application/vnd.openxmlformats-officedocument.themeOverride+xml"/>
  <Override PartName="/ppt/theme/themeOverride246.xml" ContentType="application/vnd.openxmlformats-officedocument.themeOverride+xml"/>
  <Override PartName="/ppt/slides/slide44.xml" ContentType="application/vnd.openxmlformats-officedocument.presentationml.slide+xml"/>
  <Override PartName="/ppt/slides/slide26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398"/>
  </p:notesMasterIdLst>
  <p:sldIdLst>
    <p:sldId id="281"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 id="322" r:id="rId42"/>
    <p:sldId id="323" r:id="rId43"/>
    <p:sldId id="324" r:id="rId44"/>
    <p:sldId id="325" r:id="rId45"/>
    <p:sldId id="326" r:id="rId46"/>
    <p:sldId id="327" r:id="rId47"/>
    <p:sldId id="328" r:id="rId48"/>
    <p:sldId id="329" r:id="rId49"/>
    <p:sldId id="330" r:id="rId50"/>
    <p:sldId id="331" r:id="rId51"/>
    <p:sldId id="332" r:id="rId52"/>
    <p:sldId id="333" r:id="rId53"/>
    <p:sldId id="334" r:id="rId54"/>
    <p:sldId id="335" r:id="rId55"/>
    <p:sldId id="336" r:id="rId56"/>
    <p:sldId id="337" r:id="rId57"/>
    <p:sldId id="338" r:id="rId58"/>
    <p:sldId id="339" r:id="rId59"/>
    <p:sldId id="340" r:id="rId60"/>
    <p:sldId id="341" r:id="rId61"/>
    <p:sldId id="342" r:id="rId62"/>
    <p:sldId id="343" r:id="rId63"/>
    <p:sldId id="344" r:id="rId64"/>
    <p:sldId id="345" r:id="rId65"/>
    <p:sldId id="346" r:id="rId66"/>
    <p:sldId id="347" r:id="rId67"/>
    <p:sldId id="348" r:id="rId68"/>
    <p:sldId id="349" r:id="rId69"/>
    <p:sldId id="350" r:id="rId70"/>
    <p:sldId id="351" r:id="rId71"/>
    <p:sldId id="352" r:id="rId72"/>
    <p:sldId id="353" r:id="rId73"/>
    <p:sldId id="354" r:id="rId74"/>
    <p:sldId id="355" r:id="rId75"/>
    <p:sldId id="356" r:id="rId76"/>
    <p:sldId id="357" r:id="rId77"/>
    <p:sldId id="359" r:id="rId78"/>
    <p:sldId id="358" r:id="rId79"/>
    <p:sldId id="360" r:id="rId80"/>
    <p:sldId id="361" r:id="rId81"/>
    <p:sldId id="362" r:id="rId82"/>
    <p:sldId id="363" r:id="rId83"/>
    <p:sldId id="364" r:id="rId84"/>
    <p:sldId id="365" r:id="rId85"/>
    <p:sldId id="366" r:id="rId86"/>
    <p:sldId id="367" r:id="rId87"/>
    <p:sldId id="368" r:id="rId88"/>
    <p:sldId id="369" r:id="rId89"/>
    <p:sldId id="370" r:id="rId90"/>
    <p:sldId id="371" r:id="rId91"/>
    <p:sldId id="372" r:id="rId92"/>
    <p:sldId id="373" r:id="rId93"/>
    <p:sldId id="374" r:id="rId94"/>
    <p:sldId id="375" r:id="rId95"/>
    <p:sldId id="376" r:id="rId96"/>
    <p:sldId id="377" r:id="rId97"/>
    <p:sldId id="378" r:id="rId98"/>
    <p:sldId id="379" r:id="rId99"/>
    <p:sldId id="380" r:id="rId100"/>
    <p:sldId id="381" r:id="rId101"/>
    <p:sldId id="382" r:id="rId102"/>
    <p:sldId id="383" r:id="rId103"/>
    <p:sldId id="384" r:id="rId104"/>
    <p:sldId id="385" r:id="rId105"/>
    <p:sldId id="386" r:id="rId106"/>
    <p:sldId id="387" r:id="rId107"/>
    <p:sldId id="388" r:id="rId108"/>
    <p:sldId id="389" r:id="rId109"/>
    <p:sldId id="390" r:id="rId110"/>
    <p:sldId id="391" r:id="rId111"/>
    <p:sldId id="392" r:id="rId112"/>
    <p:sldId id="393" r:id="rId113"/>
    <p:sldId id="394" r:id="rId114"/>
    <p:sldId id="395" r:id="rId115"/>
    <p:sldId id="396" r:id="rId116"/>
    <p:sldId id="397" r:id="rId117"/>
    <p:sldId id="398" r:id="rId118"/>
    <p:sldId id="399" r:id="rId119"/>
    <p:sldId id="400" r:id="rId120"/>
    <p:sldId id="401" r:id="rId121"/>
    <p:sldId id="402" r:id="rId122"/>
    <p:sldId id="403" r:id="rId123"/>
    <p:sldId id="404" r:id="rId124"/>
    <p:sldId id="405" r:id="rId125"/>
    <p:sldId id="406" r:id="rId126"/>
    <p:sldId id="407" r:id="rId127"/>
    <p:sldId id="408" r:id="rId128"/>
    <p:sldId id="409" r:id="rId129"/>
    <p:sldId id="410" r:id="rId130"/>
    <p:sldId id="411" r:id="rId131"/>
    <p:sldId id="412" r:id="rId132"/>
    <p:sldId id="413" r:id="rId133"/>
    <p:sldId id="414" r:id="rId134"/>
    <p:sldId id="415" r:id="rId135"/>
    <p:sldId id="416" r:id="rId136"/>
    <p:sldId id="417" r:id="rId137"/>
    <p:sldId id="418" r:id="rId138"/>
    <p:sldId id="419" r:id="rId139"/>
    <p:sldId id="420" r:id="rId140"/>
    <p:sldId id="421" r:id="rId141"/>
    <p:sldId id="422" r:id="rId142"/>
    <p:sldId id="423" r:id="rId143"/>
    <p:sldId id="424" r:id="rId144"/>
    <p:sldId id="425" r:id="rId145"/>
    <p:sldId id="426" r:id="rId146"/>
    <p:sldId id="427" r:id="rId147"/>
    <p:sldId id="428" r:id="rId148"/>
    <p:sldId id="429" r:id="rId149"/>
    <p:sldId id="430" r:id="rId150"/>
    <p:sldId id="431" r:id="rId151"/>
    <p:sldId id="432" r:id="rId152"/>
    <p:sldId id="433" r:id="rId153"/>
    <p:sldId id="434" r:id="rId154"/>
    <p:sldId id="435" r:id="rId155"/>
    <p:sldId id="436" r:id="rId156"/>
    <p:sldId id="437" r:id="rId157"/>
    <p:sldId id="438" r:id="rId158"/>
    <p:sldId id="439" r:id="rId159"/>
    <p:sldId id="440" r:id="rId160"/>
    <p:sldId id="441" r:id="rId161"/>
    <p:sldId id="442" r:id="rId162"/>
    <p:sldId id="443" r:id="rId163"/>
    <p:sldId id="444" r:id="rId164"/>
    <p:sldId id="445" r:id="rId165"/>
    <p:sldId id="446" r:id="rId166"/>
    <p:sldId id="447" r:id="rId167"/>
    <p:sldId id="448" r:id="rId168"/>
    <p:sldId id="449" r:id="rId169"/>
    <p:sldId id="450" r:id="rId170"/>
    <p:sldId id="451" r:id="rId171"/>
    <p:sldId id="452" r:id="rId172"/>
    <p:sldId id="453" r:id="rId173"/>
    <p:sldId id="454" r:id="rId174"/>
    <p:sldId id="455" r:id="rId175"/>
    <p:sldId id="456" r:id="rId176"/>
    <p:sldId id="457" r:id="rId177"/>
    <p:sldId id="458" r:id="rId178"/>
    <p:sldId id="459" r:id="rId179"/>
    <p:sldId id="460" r:id="rId180"/>
    <p:sldId id="461" r:id="rId181"/>
    <p:sldId id="462" r:id="rId182"/>
    <p:sldId id="463" r:id="rId183"/>
    <p:sldId id="464" r:id="rId184"/>
    <p:sldId id="465" r:id="rId185"/>
    <p:sldId id="466" r:id="rId186"/>
    <p:sldId id="467" r:id="rId187"/>
    <p:sldId id="468" r:id="rId188"/>
    <p:sldId id="469" r:id="rId189"/>
    <p:sldId id="470" r:id="rId190"/>
    <p:sldId id="471" r:id="rId191"/>
    <p:sldId id="472" r:id="rId192"/>
    <p:sldId id="473" r:id="rId193"/>
    <p:sldId id="474" r:id="rId194"/>
    <p:sldId id="475" r:id="rId195"/>
    <p:sldId id="476" r:id="rId196"/>
    <p:sldId id="477" r:id="rId197"/>
    <p:sldId id="478" r:id="rId198"/>
    <p:sldId id="480" r:id="rId199"/>
    <p:sldId id="481" r:id="rId200"/>
    <p:sldId id="482" r:id="rId201"/>
    <p:sldId id="483" r:id="rId202"/>
    <p:sldId id="485" r:id="rId203"/>
    <p:sldId id="486" r:id="rId204"/>
    <p:sldId id="487" r:id="rId205"/>
    <p:sldId id="488" r:id="rId206"/>
    <p:sldId id="489" r:id="rId207"/>
    <p:sldId id="490" r:id="rId208"/>
    <p:sldId id="491" r:id="rId209"/>
    <p:sldId id="492" r:id="rId210"/>
    <p:sldId id="493" r:id="rId211"/>
    <p:sldId id="494" r:id="rId212"/>
    <p:sldId id="495" r:id="rId213"/>
    <p:sldId id="496" r:id="rId214"/>
    <p:sldId id="497" r:id="rId215"/>
    <p:sldId id="498" r:id="rId216"/>
    <p:sldId id="499" r:id="rId217"/>
    <p:sldId id="500" r:id="rId218"/>
    <p:sldId id="501" r:id="rId219"/>
    <p:sldId id="502" r:id="rId220"/>
    <p:sldId id="503" r:id="rId221"/>
    <p:sldId id="504" r:id="rId222"/>
    <p:sldId id="505" r:id="rId223"/>
    <p:sldId id="506" r:id="rId224"/>
    <p:sldId id="507" r:id="rId225"/>
    <p:sldId id="508" r:id="rId226"/>
    <p:sldId id="509" r:id="rId227"/>
    <p:sldId id="510" r:id="rId228"/>
    <p:sldId id="511" r:id="rId229"/>
    <p:sldId id="512" r:id="rId230"/>
    <p:sldId id="513" r:id="rId231"/>
    <p:sldId id="514" r:id="rId232"/>
    <p:sldId id="515" r:id="rId233"/>
    <p:sldId id="516" r:id="rId234"/>
    <p:sldId id="517" r:id="rId235"/>
    <p:sldId id="518" r:id="rId236"/>
    <p:sldId id="519" r:id="rId237"/>
    <p:sldId id="520" r:id="rId238"/>
    <p:sldId id="521" r:id="rId239"/>
    <p:sldId id="522" r:id="rId240"/>
    <p:sldId id="523" r:id="rId241"/>
    <p:sldId id="524" r:id="rId242"/>
    <p:sldId id="525" r:id="rId243"/>
    <p:sldId id="526" r:id="rId244"/>
    <p:sldId id="527" r:id="rId245"/>
    <p:sldId id="528" r:id="rId246"/>
    <p:sldId id="529" r:id="rId247"/>
    <p:sldId id="530" r:id="rId248"/>
    <p:sldId id="531" r:id="rId249"/>
    <p:sldId id="533" r:id="rId250"/>
    <p:sldId id="534" r:id="rId251"/>
    <p:sldId id="535" r:id="rId252"/>
    <p:sldId id="536" r:id="rId253"/>
    <p:sldId id="537" r:id="rId254"/>
    <p:sldId id="538" r:id="rId255"/>
    <p:sldId id="539" r:id="rId256"/>
    <p:sldId id="540" r:id="rId257"/>
    <p:sldId id="541" r:id="rId258"/>
    <p:sldId id="542" r:id="rId259"/>
    <p:sldId id="543" r:id="rId260"/>
    <p:sldId id="544" r:id="rId261"/>
    <p:sldId id="545" r:id="rId262"/>
    <p:sldId id="546" r:id="rId263"/>
    <p:sldId id="547" r:id="rId264"/>
    <p:sldId id="548" r:id="rId265"/>
    <p:sldId id="549" r:id="rId266"/>
    <p:sldId id="550" r:id="rId267"/>
    <p:sldId id="551" r:id="rId268"/>
    <p:sldId id="552" r:id="rId269"/>
    <p:sldId id="553" r:id="rId270"/>
    <p:sldId id="554" r:id="rId271"/>
    <p:sldId id="555" r:id="rId272"/>
    <p:sldId id="556" r:id="rId273"/>
    <p:sldId id="557" r:id="rId274"/>
    <p:sldId id="558" r:id="rId275"/>
    <p:sldId id="559" r:id="rId276"/>
    <p:sldId id="560" r:id="rId277"/>
    <p:sldId id="561" r:id="rId278"/>
    <p:sldId id="562" r:id="rId279"/>
    <p:sldId id="563" r:id="rId280"/>
    <p:sldId id="564" r:id="rId281"/>
    <p:sldId id="565" r:id="rId282"/>
    <p:sldId id="566" r:id="rId283"/>
    <p:sldId id="567" r:id="rId284"/>
    <p:sldId id="568" r:id="rId285"/>
    <p:sldId id="569" r:id="rId286"/>
    <p:sldId id="570" r:id="rId287"/>
    <p:sldId id="571" r:id="rId288"/>
    <p:sldId id="572" r:id="rId289"/>
    <p:sldId id="573" r:id="rId290"/>
    <p:sldId id="574" r:id="rId291"/>
    <p:sldId id="575" r:id="rId292"/>
    <p:sldId id="576" r:id="rId293"/>
    <p:sldId id="577" r:id="rId294"/>
    <p:sldId id="578" r:id="rId295"/>
    <p:sldId id="579" r:id="rId296"/>
    <p:sldId id="580" r:id="rId297"/>
    <p:sldId id="581" r:id="rId298"/>
    <p:sldId id="582" r:id="rId299"/>
    <p:sldId id="583" r:id="rId300"/>
    <p:sldId id="584" r:id="rId301"/>
    <p:sldId id="585" r:id="rId302"/>
    <p:sldId id="586" r:id="rId303"/>
    <p:sldId id="587" r:id="rId304"/>
    <p:sldId id="588" r:id="rId305"/>
    <p:sldId id="589" r:id="rId306"/>
    <p:sldId id="590" r:id="rId307"/>
    <p:sldId id="591" r:id="rId308"/>
    <p:sldId id="592" r:id="rId309"/>
    <p:sldId id="593" r:id="rId310"/>
    <p:sldId id="594" r:id="rId311"/>
    <p:sldId id="595" r:id="rId312"/>
    <p:sldId id="596" r:id="rId313"/>
    <p:sldId id="597" r:id="rId314"/>
    <p:sldId id="598" r:id="rId315"/>
    <p:sldId id="599" r:id="rId316"/>
    <p:sldId id="600" r:id="rId317"/>
    <p:sldId id="601" r:id="rId318"/>
    <p:sldId id="602" r:id="rId319"/>
    <p:sldId id="603" r:id="rId320"/>
    <p:sldId id="604" r:id="rId321"/>
    <p:sldId id="605" r:id="rId322"/>
    <p:sldId id="606" r:id="rId323"/>
    <p:sldId id="607" r:id="rId324"/>
    <p:sldId id="608" r:id="rId325"/>
    <p:sldId id="609" r:id="rId326"/>
    <p:sldId id="610" r:id="rId327"/>
    <p:sldId id="611" r:id="rId328"/>
    <p:sldId id="612" r:id="rId329"/>
    <p:sldId id="613" r:id="rId330"/>
    <p:sldId id="614" r:id="rId331"/>
    <p:sldId id="615" r:id="rId332"/>
    <p:sldId id="616" r:id="rId333"/>
    <p:sldId id="617" r:id="rId334"/>
    <p:sldId id="618" r:id="rId335"/>
    <p:sldId id="620" r:id="rId336"/>
    <p:sldId id="621" r:id="rId337"/>
    <p:sldId id="622" r:id="rId338"/>
    <p:sldId id="623" r:id="rId339"/>
    <p:sldId id="624" r:id="rId340"/>
    <p:sldId id="625" r:id="rId341"/>
    <p:sldId id="633" r:id="rId342"/>
    <p:sldId id="626" r:id="rId343"/>
    <p:sldId id="619" r:id="rId344"/>
    <p:sldId id="627" r:id="rId345"/>
    <p:sldId id="628" r:id="rId346"/>
    <p:sldId id="629" r:id="rId347"/>
    <p:sldId id="630" r:id="rId348"/>
    <p:sldId id="631" r:id="rId349"/>
    <p:sldId id="632" r:id="rId350"/>
    <p:sldId id="634" r:id="rId351"/>
    <p:sldId id="635" r:id="rId352"/>
    <p:sldId id="636" r:id="rId353"/>
    <p:sldId id="637" r:id="rId354"/>
    <p:sldId id="638" r:id="rId355"/>
    <p:sldId id="639" r:id="rId356"/>
    <p:sldId id="640" r:id="rId357"/>
    <p:sldId id="641" r:id="rId358"/>
    <p:sldId id="642" r:id="rId359"/>
    <p:sldId id="643" r:id="rId360"/>
    <p:sldId id="644" r:id="rId361"/>
    <p:sldId id="645" r:id="rId362"/>
    <p:sldId id="646" r:id="rId363"/>
    <p:sldId id="647" r:id="rId364"/>
    <p:sldId id="648" r:id="rId365"/>
    <p:sldId id="649" r:id="rId366"/>
    <p:sldId id="650" r:id="rId367"/>
    <p:sldId id="651" r:id="rId368"/>
    <p:sldId id="652" r:id="rId369"/>
    <p:sldId id="653" r:id="rId370"/>
    <p:sldId id="654" r:id="rId371"/>
    <p:sldId id="655" r:id="rId372"/>
    <p:sldId id="656" r:id="rId373"/>
    <p:sldId id="657" r:id="rId374"/>
    <p:sldId id="658" r:id="rId375"/>
    <p:sldId id="660" r:id="rId376"/>
    <p:sldId id="659" r:id="rId377"/>
    <p:sldId id="661" r:id="rId378"/>
    <p:sldId id="662" r:id="rId379"/>
    <p:sldId id="663" r:id="rId380"/>
    <p:sldId id="664" r:id="rId381"/>
    <p:sldId id="665" r:id="rId382"/>
    <p:sldId id="666" r:id="rId383"/>
    <p:sldId id="667" r:id="rId384"/>
    <p:sldId id="668" r:id="rId385"/>
    <p:sldId id="669" r:id="rId386"/>
    <p:sldId id="670" r:id="rId387"/>
    <p:sldId id="671" r:id="rId388"/>
    <p:sldId id="672" r:id="rId389"/>
    <p:sldId id="673" r:id="rId390"/>
    <p:sldId id="674" r:id="rId391"/>
    <p:sldId id="675" r:id="rId392"/>
    <p:sldId id="676" r:id="rId393"/>
    <p:sldId id="677" r:id="rId394"/>
    <p:sldId id="678" r:id="rId395"/>
    <p:sldId id="679" r:id="rId396"/>
    <p:sldId id="680" r:id="rId39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538"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324" Type="http://schemas.openxmlformats.org/officeDocument/2006/relationships/slide" Target="slides/slide322.xml"/><Relationship Id="rId366" Type="http://schemas.openxmlformats.org/officeDocument/2006/relationships/slide" Target="slides/slide364.xml"/><Relationship Id="rId170" Type="http://schemas.openxmlformats.org/officeDocument/2006/relationships/slide" Target="slides/slide168.xml"/><Relationship Id="rId226" Type="http://schemas.openxmlformats.org/officeDocument/2006/relationships/slide" Target="slides/slide224.xml"/><Relationship Id="rId107" Type="http://schemas.openxmlformats.org/officeDocument/2006/relationships/slide" Target="slides/slide105.xml"/><Relationship Id="rId268" Type="http://schemas.openxmlformats.org/officeDocument/2006/relationships/slide" Target="slides/slide266.xml"/><Relationship Id="rId289" Type="http://schemas.openxmlformats.org/officeDocument/2006/relationships/slide" Target="slides/slide287.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314" Type="http://schemas.openxmlformats.org/officeDocument/2006/relationships/slide" Target="slides/slide312.xml"/><Relationship Id="rId335" Type="http://schemas.openxmlformats.org/officeDocument/2006/relationships/slide" Target="slides/slide333.xml"/><Relationship Id="rId356" Type="http://schemas.openxmlformats.org/officeDocument/2006/relationships/slide" Target="slides/slide354.xml"/><Relationship Id="rId377" Type="http://schemas.openxmlformats.org/officeDocument/2006/relationships/slide" Target="slides/slide375.xml"/><Relationship Id="rId398" Type="http://schemas.openxmlformats.org/officeDocument/2006/relationships/notesMaster" Target="notesMasters/notesMaster1.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402" Type="http://schemas.openxmlformats.org/officeDocument/2006/relationships/tableStyles" Target="tableStyles.xml"/><Relationship Id="rId258" Type="http://schemas.openxmlformats.org/officeDocument/2006/relationships/slide" Target="slides/slide256.xml"/><Relationship Id="rId279" Type="http://schemas.openxmlformats.org/officeDocument/2006/relationships/slide" Target="slides/slide277.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325" Type="http://schemas.openxmlformats.org/officeDocument/2006/relationships/slide" Target="slides/slide323.xml"/><Relationship Id="rId346" Type="http://schemas.openxmlformats.org/officeDocument/2006/relationships/slide" Target="slides/slide344.xml"/><Relationship Id="rId367" Type="http://schemas.openxmlformats.org/officeDocument/2006/relationships/slide" Target="slides/slide365.xml"/><Relationship Id="rId388" Type="http://schemas.openxmlformats.org/officeDocument/2006/relationships/slide" Target="slides/slide386.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280" Type="http://schemas.openxmlformats.org/officeDocument/2006/relationships/slide" Target="slides/slide278.xml"/><Relationship Id="rId315" Type="http://schemas.openxmlformats.org/officeDocument/2006/relationships/slide" Target="slides/slide313.xml"/><Relationship Id="rId336" Type="http://schemas.openxmlformats.org/officeDocument/2006/relationships/slide" Target="slides/slide334.xml"/><Relationship Id="rId357" Type="http://schemas.openxmlformats.org/officeDocument/2006/relationships/slide" Target="slides/slide355.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378" Type="http://schemas.openxmlformats.org/officeDocument/2006/relationships/slide" Target="slides/slide376.xml"/><Relationship Id="rId399" Type="http://schemas.openxmlformats.org/officeDocument/2006/relationships/presProps" Target="presProps.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291" Type="http://schemas.openxmlformats.org/officeDocument/2006/relationships/slide" Target="slides/slide289.xml"/><Relationship Id="rId305" Type="http://schemas.openxmlformats.org/officeDocument/2006/relationships/slide" Target="slides/slide303.xml"/><Relationship Id="rId326" Type="http://schemas.openxmlformats.org/officeDocument/2006/relationships/slide" Target="slides/slide324.xml"/><Relationship Id="rId347" Type="http://schemas.openxmlformats.org/officeDocument/2006/relationships/slide" Target="slides/slide345.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368" Type="http://schemas.openxmlformats.org/officeDocument/2006/relationships/slide" Target="slides/slide366.xml"/><Relationship Id="rId389" Type="http://schemas.openxmlformats.org/officeDocument/2006/relationships/slide" Target="slides/slide387.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slide" Target="slides/slide279.xml"/><Relationship Id="rId316" Type="http://schemas.openxmlformats.org/officeDocument/2006/relationships/slide" Target="slides/slide314.xml"/><Relationship Id="rId337" Type="http://schemas.openxmlformats.org/officeDocument/2006/relationships/slide" Target="slides/slide335.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358" Type="http://schemas.openxmlformats.org/officeDocument/2006/relationships/slide" Target="slides/slide356.xml"/><Relationship Id="rId379" Type="http://schemas.openxmlformats.org/officeDocument/2006/relationships/slide" Target="slides/slide377.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390" Type="http://schemas.openxmlformats.org/officeDocument/2006/relationships/slide" Target="slides/slide388.xml"/><Relationship Id="rId250" Type="http://schemas.openxmlformats.org/officeDocument/2006/relationships/slide" Target="slides/slide248.xml"/><Relationship Id="rId271" Type="http://schemas.openxmlformats.org/officeDocument/2006/relationships/slide" Target="slides/slide269.xml"/><Relationship Id="rId292" Type="http://schemas.openxmlformats.org/officeDocument/2006/relationships/slide" Target="slides/slide290.xml"/><Relationship Id="rId306" Type="http://schemas.openxmlformats.org/officeDocument/2006/relationships/slide" Target="slides/slide304.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327" Type="http://schemas.openxmlformats.org/officeDocument/2006/relationships/slide" Target="slides/slide325.xml"/><Relationship Id="rId348" Type="http://schemas.openxmlformats.org/officeDocument/2006/relationships/slide" Target="slides/slide346.xml"/><Relationship Id="rId369" Type="http://schemas.openxmlformats.org/officeDocument/2006/relationships/slide" Target="slides/slide367.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380" Type="http://schemas.openxmlformats.org/officeDocument/2006/relationships/slide" Target="slides/slide378.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17" Type="http://schemas.openxmlformats.org/officeDocument/2006/relationships/slide" Target="slides/slide315.xml"/><Relationship Id="rId338" Type="http://schemas.openxmlformats.org/officeDocument/2006/relationships/slide" Target="slides/slide336.xml"/><Relationship Id="rId359" Type="http://schemas.openxmlformats.org/officeDocument/2006/relationships/slide" Target="slides/slide357.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370" Type="http://schemas.openxmlformats.org/officeDocument/2006/relationships/slide" Target="slides/slide368.xml"/><Relationship Id="rId391" Type="http://schemas.openxmlformats.org/officeDocument/2006/relationships/slide" Target="slides/slide389.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slide" Target="slides/slide270.xml"/><Relationship Id="rId293" Type="http://schemas.openxmlformats.org/officeDocument/2006/relationships/slide" Target="slides/slide291.xml"/><Relationship Id="rId307" Type="http://schemas.openxmlformats.org/officeDocument/2006/relationships/slide" Target="slides/slide305.xml"/><Relationship Id="rId328" Type="http://schemas.openxmlformats.org/officeDocument/2006/relationships/slide" Target="slides/slide326.xml"/><Relationship Id="rId349" Type="http://schemas.openxmlformats.org/officeDocument/2006/relationships/slide" Target="slides/slide347.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360" Type="http://schemas.openxmlformats.org/officeDocument/2006/relationships/slide" Target="slides/slide358.xml"/><Relationship Id="rId381" Type="http://schemas.openxmlformats.org/officeDocument/2006/relationships/slide" Target="slides/slide379.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slide" Target="slides/slide260.xml"/><Relationship Id="rId283" Type="http://schemas.openxmlformats.org/officeDocument/2006/relationships/slide" Target="slides/slide281.xml"/><Relationship Id="rId318" Type="http://schemas.openxmlformats.org/officeDocument/2006/relationships/slide" Target="slides/slide316.xml"/><Relationship Id="rId339" Type="http://schemas.openxmlformats.org/officeDocument/2006/relationships/slide" Target="slides/slide337.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350" Type="http://schemas.openxmlformats.org/officeDocument/2006/relationships/slide" Target="slides/slide348.xml"/><Relationship Id="rId371" Type="http://schemas.openxmlformats.org/officeDocument/2006/relationships/slide" Target="slides/slide369.xml"/><Relationship Id="rId9" Type="http://schemas.openxmlformats.org/officeDocument/2006/relationships/slide" Target="slides/slide7.xml"/><Relationship Id="rId210" Type="http://schemas.openxmlformats.org/officeDocument/2006/relationships/slide" Target="slides/slide208.xml"/><Relationship Id="rId392" Type="http://schemas.openxmlformats.org/officeDocument/2006/relationships/slide" Target="slides/slide390.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slide" Target="slides/slide292.xml"/><Relationship Id="rId308" Type="http://schemas.openxmlformats.org/officeDocument/2006/relationships/slide" Target="slides/slide306.xml"/><Relationship Id="rId329" Type="http://schemas.openxmlformats.org/officeDocument/2006/relationships/slide" Target="slides/slide327.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340" Type="http://schemas.openxmlformats.org/officeDocument/2006/relationships/slide" Target="slides/slide338.xml"/><Relationship Id="rId361" Type="http://schemas.openxmlformats.org/officeDocument/2006/relationships/slide" Target="slides/slide359.xml"/><Relationship Id="rId196" Type="http://schemas.openxmlformats.org/officeDocument/2006/relationships/slide" Target="slides/slide194.xml"/><Relationship Id="rId200" Type="http://schemas.openxmlformats.org/officeDocument/2006/relationships/slide" Target="slides/slide198.xml"/><Relationship Id="rId382" Type="http://schemas.openxmlformats.org/officeDocument/2006/relationships/slide" Target="slides/slide380.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19" Type="http://schemas.openxmlformats.org/officeDocument/2006/relationships/slide" Target="slides/slide317.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330" Type="http://schemas.openxmlformats.org/officeDocument/2006/relationships/slide" Target="slides/slide328.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351" Type="http://schemas.openxmlformats.org/officeDocument/2006/relationships/slide" Target="slides/slide349.xml"/><Relationship Id="rId372" Type="http://schemas.openxmlformats.org/officeDocument/2006/relationships/slide" Target="slides/slide370.xml"/><Relationship Id="rId393" Type="http://schemas.openxmlformats.org/officeDocument/2006/relationships/slide" Target="slides/slide391.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slide" Target="slides/slide293.xml"/><Relationship Id="rId309" Type="http://schemas.openxmlformats.org/officeDocument/2006/relationships/slide" Target="slides/slide307.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320" Type="http://schemas.openxmlformats.org/officeDocument/2006/relationships/slide" Target="slides/slide318.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341" Type="http://schemas.openxmlformats.org/officeDocument/2006/relationships/slide" Target="slides/slide339.xml"/><Relationship Id="rId362" Type="http://schemas.openxmlformats.org/officeDocument/2006/relationships/slide" Target="slides/slide360.xml"/><Relationship Id="rId383" Type="http://schemas.openxmlformats.org/officeDocument/2006/relationships/slide" Target="slides/slide381.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310" Type="http://schemas.openxmlformats.org/officeDocument/2006/relationships/slide" Target="slides/slide308.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331" Type="http://schemas.openxmlformats.org/officeDocument/2006/relationships/slide" Target="slides/slide329.xml"/><Relationship Id="rId352" Type="http://schemas.openxmlformats.org/officeDocument/2006/relationships/slide" Target="slides/slide350.xml"/><Relationship Id="rId373" Type="http://schemas.openxmlformats.org/officeDocument/2006/relationships/slide" Target="slides/slide371.xml"/><Relationship Id="rId394" Type="http://schemas.openxmlformats.org/officeDocument/2006/relationships/slide" Target="slides/slide392.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slide" Target="slides/slide294.xml"/><Relationship Id="rId300" Type="http://schemas.openxmlformats.org/officeDocument/2006/relationships/slide" Target="slides/slide298.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321" Type="http://schemas.openxmlformats.org/officeDocument/2006/relationships/slide" Target="slides/slide319.xml"/><Relationship Id="rId342" Type="http://schemas.openxmlformats.org/officeDocument/2006/relationships/slide" Target="slides/slide340.xml"/><Relationship Id="rId363" Type="http://schemas.openxmlformats.org/officeDocument/2006/relationships/slide" Target="slides/slide361.xml"/><Relationship Id="rId384" Type="http://schemas.openxmlformats.org/officeDocument/2006/relationships/slide" Target="slides/slide382.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311" Type="http://schemas.openxmlformats.org/officeDocument/2006/relationships/slide" Target="slides/slide309.xml"/><Relationship Id="rId332" Type="http://schemas.openxmlformats.org/officeDocument/2006/relationships/slide" Target="slides/slide330.xml"/><Relationship Id="rId353" Type="http://schemas.openxmlformats.org/officeDocument/2006/relationships/slide" Target="slides/slide351.xml"/><Relationship Id="rId374" Type="http://schemas.openxmlformats.org/officeDocument/2006/relationships/slide" Target="slides/slide372.xml"/><Relationship Id="rId395" Type="http://schemas.openxmlformats.org/officeDocument/2006/relationships/slide" Target="slides/slide393.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slide" Target="slides/slide295.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slide" Target="slides/slide299.xml"/><Relationship Id="rId322" Type="http://schemas.openxmlformats.org/officeDocument/2006/relationships/slide" Target="slides/slide320.xml"/><Relationship Id="rId343" Type="http://schemas.openxmlformats.org/officeDocument/2006/relationships/slide" Target="slides/slide341.xml"/><Relationship Id="rId364" Type="http://schemas.openxmlformats.org/officeDocument/2006/relationships/slide" Target="slides/slide362.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385" Type="http://schemas.openxmlformats.org/officeDocument/2006/relationships/slide" Target="slides/slide383.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slide" Target="slides/slide285.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312" Type="http://schemas.openxmlformats.org/officeDocument/2006/relationships/slide" Target="slides/slide310.xml"/><Relationship Id="rId333" Type="http://schemas.openxmlformats.org/officeDocument/2006/relationships/slide" Target="slides/slide331.xml"/><Relationship Id="rId354" Type="http://schemas.openxmlformats.org/officeDocument/2006/relationships/slide" Target="slides/slide352.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75" Type="http://schemas.openxmlformats.org/officeDocument/2006/relationships/slide" Target="slides/slide373.xml"/><Relationship Id="rId396" Type="http://schemas.openxmlformats.org/officeDocument/2006/relationships/slide" Target="slides/slide394.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slide" Target="slides/slide296.xml"/><Relationship Id="rId400" Type="http://schemas.openxmlformats.org/officeDocument/2006/relationships/viewProps" Target="viewProps.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302" Type="http://schemas.openxmlformats.org/officeDocument/2006/relationships/slide" Target="slides/slide300.xml"/><Relationship Id="rId323" Type="http://schemas.openxmlformats.org/officeDocument/2006/relationships/slide" Target="slides/slide321.xml"/><Relationship Id="rId344" Type="http://schemas.openxmlformats.org/officeDocument/2006/relationships/slide" Target="slides/slide342.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365" Type="http://schemas.openxmlformats.org/officeDocument/2006/relationships/slide" Target="slides/slide363.xml"/><Relationship Id="rId386" Type="http://schemas.openxmlformats.org/officeDocument/2006/relationships/slide" Target="slides/slide384.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106" Type="http://schemas.openxmlformats.org/officeDocument/2006/relationships/slide" Target="slides/slide104.xml"/><Relationship Id="rId127" Type="http://schemas.openxmlformats.org/officeDocument/2006/relationships/slide" Target="slides/slide125.xml"/><Relationship Id="rId313" Type="http://schemas.openxmlformats.org/officeDocument/2006/relationships/slide" Target="slides/slide311.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334" Type="http://schemas.openxmlformats.org/officeDocument/2006/relationships/slide" Target="slides/slide332.xml"/><Relationship Id="rId355" Type="http://schemas.openxmlformats.org/officeDocument/2006/relationships/slide" Target="slides/slide353.xml"/><Relationship Id="rId376" Type="http://schemas.openxmlformats.org/officeDocument/2006/relationships/slide" Target="slides/slide374.xml"/><Relationship Id="rId397" Type="http://schemas.openxmlformats.org/officeDocument/2006/relationships/slide" Target="slides/slide395.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401" Type="http://schemas.openxmlformats.org/officeDocument/2006/relationships/theme" Target="theme/theme1.xml"/><Relationship Id="rId303" Type="http://schemas.openxmlformats.org/officeDocument/2006/relationships/slide" Target="slides/slide301.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345" Type="http://schemas.openxmlformats.org/officeDocument/2006/relationships/slide" Target="slides/slide343.xml"/><Relationship Id="rId387" Type="http://schemas.openxmlformats.org/officeDocument/2006/relationships/slide" Target="slides/slide385.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image" Target="../media/image11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4.wmf"/><Relationship Id="rId2" Type="http://schemas.openxmlformats.org/officeDocument/2006/relationships/image" Target="../media/image123.wmf"/><Relationship Id="rId1" Type="http://schemas.openxmlformats.org/officeDocument/2006/relationships/image" Target="../media/image122.wmf"/><Relationship Id="rId5" Type="http://schemas.openxmlformats.org/officeDocument/2006/relationships/image" Target="../media/image126.wmf"/><Relationship Id="rId4" Type="http://schemas.openxmlformats.org/officeDocument/2006/relationships/image" Target="../media/image1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2023/6/14</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2023/6/14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2023/6/14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print">
            <a:extLst>
              <a:ext uri="{28A0092B-C50C-407E-A947-70E740481C1C}">
                <a14:useLocalDpi xmlns:a14="http://schemas.microsoft.com/office/drawing/2010/main" xmlns="" val="0"/>
              </a:ext>
            </a:extLst>
          </a:blip>
          <a:srcRect t="8752" r="269"/>
          <a:stretch>
            <a:fillRect/>
          </a:stretch>
        </p:blipFill>
        <p:spPr>
          <a:xfrm>
            <a:off x="-13811" y="-10549"/>
            <a:ext cx="12205812" cy="6366899"/>
          </a:xfrm>
          <a:prstGeom prst="rect">
            <a:avLst/>
          </a:prstGeom>
        </p:spPr>
      </p:pic>
      <p:sp>
        <p:nvSpPr>
          <p:cNvPr id="2" name="Title 1"/>
          <p:cNvSpPr>
            <a:spLocks noGrp="1"/>
          </p:cNvSpPr>
          <p:nvPr>
            <p:ph type="ctrTitle"/>
          </p:nvPr>
        </p:nvSpPr>
        <p:spPr>
          <a:xfrm>
            <a:off x="1741714" y="4724399"/>
            <a:ext cx="9144000" cy="830923"/>
          </a:xfrm>
        </p:spPr>
        <p:txBody>
          <a:bodyPr anchor="b">
            <a:normAutofit/>
          </a:bodyPr>
          <a:lstStyle>
            <a:lvl1pPr algn="ctr">
              <a:defRPr sz="3600"/>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1741714" y="5600711"/>
            <a:ext cx="9144000" cy="576232"/>
          </a:xfrm>
        </p:spPr>
        <p:txBody>
          <a:bodyPr anchor="ctr">
            <a:normAutofit/>
          </a:bodyPr>
          <a:lstStyle>
            <a:lvl1pPr marL="0" indent="0" algn="ctr">
              <a:buNone/>
              <a:defRPr sz="1800">
                <a:solidFill>
                  <a:schemeClr val="tx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p:txBody>
          <a:bodyPr/>
          <a:lstStyle/>
          <a:p>
            <a:fld id="{FD953FAA-DBEE-4BE3-9FC2-421D9BD1DF46}" type="datetimeFigureOut">
              <a:rPr lang="zh-CN" altLang="en-US" smtClean="0"/>
              <a:pPr/>
              <a:t>2023/6/14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39DDB2E-1410-41FA-A8E6-84C1C854425F}"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D953FAA-DBEE-4BE3-9FC2-421D9BD1DF46}" type="datetimeFigureOut">
              <a:rPr lang="zh-CN" altLang="en-US" smtClean="0"/>
              <a:pPr/>
              <a:t>2023/6/14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39DDB2E-1410-41FA-A8E6-84C1C854425F}"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3091544" y="3267646"/>
            <a:ext cx="4407204" cy="550862"/>
          </a:xfrm>
        </p:spPr>
        <p:txBody>
          <a:bodyPr anchor="b">
            <a:normAutofit/>
          </a:bodyPr>
          <a:lstStyle>
            <a:lvl1pPr algn="r">
              <a:defRPr sz="2000" b="0"/>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3091544" y="3950355"/>
            <a:ext cx="4407204" cy="555996"/>
          </a:xfrm>
        </p:spPr>
        <p:txBody>
          <a:bodyPr/>
          <a:lstStyle>
            <a:lvl1pPr marL="0" indent="0" algn="r">
              <a:buNone/>
              <a:defRPr sz="2400">
                <a:solidFill>
                  <a:schemeClr val="tx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p>
        </p:txBody>
      </p:sp>
      <p:sp>
        <p:nvSpPr>
          <p:cNvPr id="4" name="Date Placeholder 3"/>
          <p:cNvSpPr>
            <a:spLocks noGrp="1"/>
          </p:cNvSpPr>
          <p:nvPr>
            <p:ph type="dt" sz="half" idx="10"/>
          </p:nvPr>
        </p:nvSpPr>
        <p:spPr/>
        <p:txBody>
          <a:bodyPr/>
          <a:lstStyle/>
          <a:p>
            <a:fld id="{FD953FAA-DBEE-4BE3-9FC2-421D9BD1DF46}" type="datetimeFigureOut">
              <a:rPr lang="zh-CN" altLang="en-US" smtClean="0"/>
              <a:pPr/>
              <a:t>2023/6/14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39DDB2E-1410-41FA-A8E6-84C1C854425F}" type="slidenum">
              <a:rPr lang="zh-CN" altLang="en-US" smtClean="0"/>
              <a:pPr/>
              <a:t>‹#›</a:t>
            </a:fld>
            <a:endParaRPr lang="zh-CN" altLang="en-US"/>
          </a:p>
        </p:txBody>
      </p:sp>
      <p:cxnSp>
        <p:nvCxnSpPr>
          <p:cNvPr id="10" name="直接连接符 9"/>
          <p:cNvCxnSpPr/>
          <p:nvPr/>
        </p:nvCxnSpPr>
        <p:spPr>
          <a:xfrm>
            <a:off x="5255419" y="2047875"/>
            <a:ext cx="2185987" cy="1963738"/>
          </a:xfrm>
          <a:prstGeom prst="line">
            <a:avLst/>
          </a:prstGeom>
          <a:noFill/>
          <a:ln w="6350" cap="flat" cmpd="sng" algn="ctr">
            <a:solidFill>
              <a:schemeClr val="accent1">
                <a:lumMod val="40000"/>
                <a:lumOff val="60000"/>
              </a:schemeClr>
            </a:solidFill>
            <a:prstDash val="solid"/>
            <a:miter lim="800000"/>
          </a:ln>
          <a:effectLst/>
        </p:spPr>
      </p:cxnSp>
      <p:cxnSp>
        <p:nvCxnSpPr>
          <p:cNvPr id="11" name="直接连接符 10"/>
          <p:cNvCxnSpPr/>
          <p:nvPr/>
        </p:nvCxnSpPr>
        <p:spPr>
          <a:xfrm>
            <a:off x="4606131" y="1835150"/>
            <a:ext cx="2743200" cy="2462213"/>
          </a:xfrm>
          <a:prstGeom prst="line">
            <a:avLst/>
          </a:prstGeom>
          <a:noFill/>
          <a:ln w="6350" cap="flat" cmpd="sng" algn="ctr">
            <a:solidFill>
              <a:schemeClr val="accent2">
                <a:lumMod val="40000"/>
                <a:lumOff val="60000"/>
              </a:schemeClr>
            </a:solidFill>
            <a:prstDash val="solid"/>
            <a:miter lim="800000"/>
          </a:ln>
          <a:effectLst/>
        </p:spPr>
      </p:cxnSp>
      <p:cxnSp>
        <p:nvCxnSpPr>
          <p:cNvPr id="12" name="直接连接符 11"/>
          <p:cNvCxnSpPr/>
          <p:nvPr/>
        </p:nvCxnSpPr>
        <p:spPr>
          <a:xfrm>
            <a:off x="4844256" y="2419350"/>
            <a:ext cx="2741613" cy="2463800"/>
          </a:xfrm>
          <a:prstGeom prst="line">
            <a:avLst/>
          </a:prstGeom>
          <a:noFill/>
          <a:ln w="6350" cap="flat" cmpd="sng" algn="ctr">
            <a:solidFill>
              <a:schemeClr val="accent3">
                <a:lumMod val="40000"/>
                <a:lumOff val="60000"/>
              </a:schemeClr>
            </a:solidFill>
            <a:prstDash val="solid"/>
            <a:miter lim="800000"/>
          </a:ln>
          <a:effectLst/>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393371"/>
            <a:ext cx="5181600" cy="4783592"/>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Content Placeholder 3"/>
          <p:cNvSpPr>
            <a:spLocks noGrp="1"/>
          </p:cNvSpPr>
          <p:nvPr>
            <p:ph sz="half" idx="2"/>
          </p:nvPr>
        </p:nvSpPr>
        <p:spPr>
          <a:xfrm>
            <a:off x="6172200" y="1393371"/>
            <a:ext cx="5181600" cy="478359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FD953FAA-DBEE-4BE3-9FC2-421D9BD1DF46}" type="datetimeFigureOut">
              <a:rPr lang="zh-CN" altLang="en-US" smtClean="0"/>
              <a:pPr/>
              <a:t>2023/6/14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39DDB2E-1410-41FA-A8E6-84C1C854425F}"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149351"/>
          </a:xfrm>
        </p:spPr>
        <p:txBody>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FD953FAA-DBEE-4BE3-9FC2-421D9BD1DF46}" type="datetimeFigureOut">
              <a:rPr lang="zh-CN" altLang="en-US" smtClean="0"/>
              <a:pPr/>
              <a:t>2023/6/14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39DDB2E-1410-41FA-A8E6-84C1C854425F}"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9086" y="2841140"/>
            <a:ext cx="3494314" cy="947088"/>
          </a:xfrm>
        </p:spPr>
        <p:txBody>
          <a:bodyPr anchor="t">
            <a:noAutofit/>
          </a:bodyPr>
          <a:lstStyle>
            <a:lvl1pPr>
              <a:defRPr sz="6000" b="0">
                <a:solidFill>
                  <a:schemeClr val="accent1"/>
                </a:solidFill>
              </a:defRPr>
            </a:lvl1pPr>
          </a:lstStyle>
          <a:p>
            <a:r>
              <a:rPr lang="zh-CN" altLang="en-US" dirty="0" smtClean="0"/>
              <a:t>编辑标题</a:t>
            </a:r>
            <a:endParaRPr lang="en-US" dirty="0"/>
          </a:p>
        </p:txBody>
      </p:sp>
      <p:sp>
        <p:nvSpPr>
          <p:cNvPr id="3" name="Date Placeholder 2"/>
          <p:cNvSpPr>
            <a:spLocks noGrp="1"/>
          </p:cNvSpPr>
          <p:nvPr>
            <p:ph type="dt" sz="half" idx="10"/>
          </p:nvPr>
        </p:nvSpPr>
        <p:spPr/>
        <p:txBody>
          <a:bodyPr/>
          <a:lstStyle/>
          <a:p>
            <a:fld id="{FD953FAA-DBEE-4BE3-9FC2-421D9BD1DF46}" type="datetimeFigureOut">
              <a:rPr lang="zh-CN" altLang="en-US" smtClean="0"/>
              <a:pPr/>
              <a:t>2023/6/14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39DDB2E-1410-41FA-A8E6-84C1C854425F}" type="slidenum">
              <a:rPr lang="zh-CN" altLang="en-US" smtClean="0"/>
              <a:pPr/>
              <a:t>‹#›</a:t>
            </a:fld>
            <a:endParaRPr lang="zh-CN" altLang="en-US"/>
          </a:p>
        </p:txBody>
      </p:sp>
      <p:sp>
        <p:nvSpPr>
          <p:cNvPr id="7" name="空心弧 6"/>
          <p:cNvSpPr/>
          <p:nvPr/>
        </p:nvSpPr>
        <p:spPr bwMode="auto">
          <a:xfrm rot="7086271">
            <a:off x="6705535" y="2340734"/>
            <a:ext cx="1876200" cy="1876200"/>
          </a:xfrm>
          <a:prstGeom prst="blockArc">
            <a:avLst>
              <a:gd name="adj1" fmla="val 5502533"/>
              <a:gd name="adj2" fmla="val 1980318"/>
              <a:gd name="adj3" fmla="val 1053"/>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eaLnBrk="1" hangingPunct="1">
              <a:spcBef>
                <a:spcPts val="0"/>
              </a:spcBef>
              <a:spcAft>
                <a:spcPts val="0"/>
              </a:spcAft>
              <a:defRPr/>
            </a:pPr>
            <a:endParaRPr lang="zh-CN" altLang="en-US">
              <a:solidFill>
                <a:schemeClr val="tx1"/>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53FAA-DBEE-4BE3-9FC2-421D9BD1DF46}" type="datetimeFigureOut">
              <a:rPr lang="zh-CN" altLang="en-US" smtClean="0"/>
              <a:pPr/>
              <a:t>2023/6/14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39DDB2E-1410-41FA-A8E6-84C1C854425F}"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98962" y="754567"/>
            <a:ext cx="10154837" cy="845812"/>
          </a:xfrm>
        </p:spPr>
        <p:txBody>
          <a:bodyPr anchor="ctr">
            <a:normAutofit/>
          </a:bodyPr>
          <a:lstStyle>
            <a:lvl1pPr>
              <a:defRPr sz="36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4822403" y="2057400"/>
            <a:ext cx="6542288" cy="387690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95331" y="2057400"/>
            <a:ext cx="3785525" cy="3876901"/>
          </a:xfrm>
          <a:solidFill>
            <a:schemeClr val="accent1"/>
          </a:solidFill>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p>
        </p:txBody>
      </p:sp>
      <p:sp>
        <p:nvSpPr>
          <p:cNvPr id="5" name="Date Placeholder 4"/>
          <p:cNvSpPr>
            <a:spLocks noGrp="1"/>
          </p:cNvSpPr>
          <p:nvPr>
            <p:ph type="dt" sz="half" idx="10"/>
          </p:nvPr>
        </p:nvSpPr>
        <p:spPr/>
        <p:txBody>
          <a:bodyPr/>
          <a:lstStyle/>
          <a:p>
            <a:fld id="{FD953FAA-DBEE-4BE3-9FC2-421D9BD1DF46}" type="datetimeFigureOut">
              <a:rPr lang="zh-CN" altLang="en-US" smtClean="0"/>
              <a:pPr/>
              <a:t>2023/6/14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39DDB2E-1410-41FA-A8E6-84C1C854425F}" type="slidenum">
              <a:rPr lang="zh-CN" altLang="en-US" smtClean="0"/>
              <a:pPr/>
              <a:t>‹#›</a:t>
            </a:fld>
            <a:endParaRPr lang="zh-CN" altLang="en-US"/>
          </a:p>
        </p:txBody>
      </p:sp>
      <p:sp>
        <p:nvSpPr>
          <p:cNvPr id="8" name="矩形 8"/>
          <p:cNvSpPr>
            <a:spLocks noChangeArrowheads="1"/>
          </p:cNvSpPr>
          <p:nvPr/>
        </p:nvSpPr>
        <p:spPr bwMode="auto">
          <a:xfrm>
            <a:off x="851789" y="929369"/>
            <a:ext cx="63824" cy="53975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93829" y="365125"/>
            <a:ext cx="859971" cy="5811838"/>
          </a:xfrm>
        </p:spPr>
        <p:txBody>
          <a:bodyPr vert="eaVert" anchor="b"/>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95760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D953FAA-DBEE-4BE3-9FC2-421D9BD1DF46}" type="datetimeFigureOut">
              <a:rPr lang="zh-CN" altLang="en-US" smtClean="0"/>
              <a:pPr/>
              <a:t>2023/6/14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39DDB2E-1410-41FA-A8E6-84C1C854425F}"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2023/6/14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6EF2F5ED-D19D-4097-92A9-D6092B3D6E68}" type="datetimeFigureOut">
              <a:rPr lang="zh-CN" altLang="en-US" smtClean="0"/>
              <a:pPr/>
              <a:t>2023/6/14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AAEAA2-D029-4D23-B6D5-DE004B8B3ED2}"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2023/6/14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2023/6/14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pPr/>
              <a:t>2023/6/14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2023/6/14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pPr/>
              <a:t>2023/6/14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2023/6/14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2023/6/14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ags" Target="../tags/tag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ags" Target="../tags/tag1.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pPr/>
              <a:t>2023/6/14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gradFill flip="none" rotWithShape="1">
            <a:gsLst>
              <a:gs pos="0">
                <a:schemeClr val="bg1">
                  <a:alpha val="67000"/>
                </a:schemeClr>
              </a:gs>
              <a:gs pos="100000">
                <a:srgbClr val="FFFFFF">
                  <a:shade val="100000"/>
                  <a:satMod val="115000"/>
                  <a:alpha val="74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14" cstate="print">
            <a:extLst>
              <a:ext uri="{28A0092B-C50C-407E-A947-70E740481C1C}">
                <a14:useLocalDpi xmlns:a14="http://schemas.microsoft.com/office/drawing/2010/main" xmlns="" val="0"/>
              </a:ext>
            </a:extLst>
          </a:blip>
          <a:srcRect l="380" t="1848"/>
          <a:stretch>
            <a:fillRect/>
          </a:stretch>
        </p:blipFill>
        <p:spPr>
          <a:xfrm>
            <a:off x="-1" y="0"/>
            <a:ext cx="12192001" cy="6858000"/>
          </a:xfrm>
          <a:prstGeom prst="rect">
            <a:avLst/>
          </a:prstGeom>
        </p:spPr>
      </p:pic>
      <p:sp>
        <p:nvSpPr>
          <p:cNvPr id="2" name="Title Placeholder 1"/>
          <p:cNvSpPr>
            <a:spLocks noGrp="1"/>
          </p:cNvSpPr>
          <p:nvPr>
            <p:ph type="title"/>
            <p:custDataLst>
              <p:tags r:id="rId12"/>
            </p:custDataLst>
          </p:nvPr>
        </p:nvSpPr>
        <p:spPr>
          <a:xfrm>
            <a:off x="838200" y="365126"/>
            <a:ext cx="10515600" cy="864000"/>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custDataLst>
              <p:tags r:id="rId13"/>
            </p:custDataLst>
          </p:nvPr>
        </p:nvSpPr>
        <p:spPr>
          <a:xfrm>
            <a:off x="838200" y="1349829"/>
            <a:ext cx="10515600" cy="4896000"/>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53FAA-DBEE-4BE3-9FC2-421D9BD1DF46}" type="datetimeFigureOut">
              <a:rPr lang="zh-CN" altLang="en-US" smtClean="0"/>
              <a:pPr/>
              <a:t>2023/6/14</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9DDB2E-1410-41FA-A8E6-84C1C854425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3200" b="1" kern="1200">
          <a:solidFill>
            <a:schemeClr val="accent2">
              <a:lumMod val="75000"/>
            </a:schemeClr>
          </a:solidFill>
          <a:latin typeface="黑体" panose="02010609060101010101" charset="-122"/>
          <a:ea typeface="黑体" panose="02010609060101010101" charset="-122"/>
          <a:cs typeface="+mj-cs"/>
        </a:defRPr>
      </a:lvl1pPr>
    </p:titleStyle>
    <p:bodyStyle>
      <a:lvl1pPr marL="228600" indent="-228600" algn="l" defTabSz="914400" rtl="0" eaLnBrk="1" latinLnBrk="0" hangingPunct="1">
        <a:lnSpc>
          <a:spcPct val="90000"/>
        </a:lnSpc>
        <a:spcBef>
          <a:spcPts val="1000"/>
        </a:spcBef>
        <a:buClr>
          <a:srgbClr val="6E5281"/>
        </a:buClr>
        <a:buSzPct val="70000"/>
        <a:buFont typeface="Wingdings" panose="05000000000000000000" pitchFamily="2" charset="2"/>
        <a:buChar char=""/>
        <a:defRPr sz="2400" kern="1200">
          <a:solidFill>
            <a:schemeClr val="tx1"/>
          </a:solidFill>
          <a:latin typeface="黑体" panose="02010609060101010101" charset="-122"/>
          <a:ea typeface="黑体" panose="02010609060101010101"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黑体" panose="02010609060101010101" charset="-122"/>
          <a:ea typeface="黑体" panose="02010609060101010101"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0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99.xml"/></Relationships>
</file>

<file path=ppt/slides/_rels/slide10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00.xml"/></Relationships>
</file>

<file path=ppt/slides/_rels/slide10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01.xml"/></Relationships>
</file>

<file path=ppt/slides/_rels/slide10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02.xml"/></Relationships>
</file>

<file path=ppt/slides/_rels/slide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03.xml"/></Relationships>
</file>

<file path=ppt/slides/_rels/slide10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04.xml"/></Relationships>
</file>

<file path=ppt/slides/_rels/slide10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05.xml"/></Relationships>
</file>

<file path=ppt/slides/_rels/slide10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06.xml"/></Relationships>
</file>

<file path=ppt/slides/_rels/slide10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07.xml"/><Relationship Id="rId4" Type="http://schemas.openxmlformats.org/officeDocument/2006/relationships/image" Target="../media/image44.png"/></Relationships>
</file>

<file path=ppt/slides/_rels/slide10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08.xml"/><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09.xml"/></Relationships>
</file>

<file path=ppt/slides/_rels/slide1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10.xml"/><Relationship Id="rId5" Type="http://schemas.openxmlformats.org/officeDocument/2006/relationships/image" Target="../media/image47.png"/><Relationship Id="rId4" Type="http://schemas.openxmlformats.org/officeDocument/2006/relationships/image" Target="../media/image45.png"/></Relationships>
</file>

<file path=ppt/slides/_rels/slide1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11.xml"/><Relationship Id="rId4" Type="http://schemas.openxmlformats.org/officeDocument/2006/relationships/image" Target="../media/image48.png"/></Relationships>
</file>

<file path=ppt/slides/_rels/slide1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12.xml"/></Relationships>
</file>

<file path=ppt/slides/_rels/slide1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13.xml"/><Relationship Id="rId4" Type="http://schemas.openxmlformats.org/officeDocument/2006/relationships/image" Target="../media/image49.png"/></Relationships>
</file>

<file path=ppt/slides/_rels/slide1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14.xml"/></Relationships>
</file>

<file path=ppt/slides/_rels/slide1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15.xml"/><Relationship Id="rId4" Type="http://schemas.openxmlformats.org/officeDocument/2006/relationships/image" Target="../media/image50.png"/></Relationships>
</file>

<file path=ppt/slides/_rels/slide1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16.xml"/><Relationship Id="rId4" Type="http://schemas.openxmlformats.org/officeDocument/2006/relationships/image" Target="../media/image51.png"/></Relationships>
</file>

<file path=ppt/slides/_rels/slide1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17.xml"/><Relationship Id="rId4" Type="http://schemas.openxmlformats.org/officeDocument/2006/relationships/image" Target="../media/image52.png"/></Relationships>
</file>

<file path=ppt/slides/_rels/slide1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18.xml"/><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19.xml"/></Relationships>
</file>

<file path=ppt/slides/_rels/slide1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20.xml"/><Relationship Id="rId4" Type="http://schemas.openxmlformats.org/officeDocument/2006/relationships/image" Target="../media/image54.png"/></Relationships>
</file>

<file path=ppt/slides/_rels/slide1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21.xml"/><Relationship Id="rId4" Type="http://schemas.openxmlformats.org/officeDocument/2006/relationships/image" Target="../media/image55.png"/></Relationships>
</file>

<file path=ppt/slides/_rels/slide1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22.xml"/><Relationship Id="rId4" Type="http://schemas.openxmlformats.org/officeDocument/2006/relationships/image" Target="../media/image56.png"/></Relationships>
</file>

<file path=ppt/slides/_rels/slide1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23.xml"/></Relationships>
</file>

<file path=ppt/slides/_rels/slide1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24.xml"/><Relationship Id="rId4" Type="http://schemas.openxmlformats.org/officeDocument/2006/relationships/image" Target="../media/image57.png"/></Relationships>
</file>

<file path=ppt/slides/_rels/slide1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25.xml"/></Relationships>
</file>

<file path=ppt/slides/_rels/slide1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26.xml"/><Relationship Id="rId4" Type="http://schemas.openxmlformats.org/officeDocument/2006/relationships/image" Target="../media/image58.png"/></Relationships>
</file>

<file path=ppt/slides/_rels/slide1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27.xml"/></Relationships>
</file>

<file path=ppt/slides/_rels/slide1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28.xml"/><Relationship Id="rId4" Type="http://schemas.openxmlformats.org/officeDocument/2006/relationships/image" Target="../media/image5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29.xml"/><Relationship Id="rId4" Type="http://schemas.openxmlformats.org/officeDocument/2006/relationships/image" Target="../media/image60.png"/></Relationships>
</file>

<file path=ppt/slides/_rels/slide1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30.xml"/><Relationship Id="rId5" Type="http://schemas.openxmlformats.org/officeDocument/2006/relationships/image" Target="../media/image62.png"/><Relationship Id="rId4" Type="http://schemas.openxmlformats.org/officeDocument/2006/relationships/image" Target="../media/image61.png"/></Relationships>
</file>

<file path=ppt/slides/_rels/slide1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31.xml"/></Relationships>
</file>

<file path=ppt/slides/_rels/slide1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32.xml"/></Relationships>
</file>

<file path=ppt/slides/_rels/slide1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33.xml"/><Relationship Id="rId4" Type="http://schemas.openxmlformats.org/officeDocument/2006/relationships/image" Target="../media/image63.png"/></Relationships>
</file>

<file path=ppt/slides/_rels/slide1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34.xml"/><Relationship Id="rId4" Type="http://schemas.openxmlformats.org/officeDocument/2006/relationships/image" Target="../media/image64.png"/></Relationships>
</file>

<file path=ppt/slides/_rels/slide1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35.xml"/><Relationship Id="rId4" Type="http://schemas.openxmlformats.org/officeDocument/2006/relationships/image" Target="../media/image65.png"/></Relationships>
</file>

<file path=ppt/slides/_rels/slide1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36.xml"/></Relationships>
</file>

<file path=ppt/slides/_rels/slide1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37.xml"/></Relationships>
</file>

<file path=ppt/slides/_rels/slide1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38.xml"/><Relationship Id="rId4" Type="http://schemas.openxmlformats.org/officeDocument/2006/relationships/image" Target="../media/image66.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39.xml"/></Relationships>
</file>

<file path=ppt/slides/_rels/slide1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40.xml"/></Relationships>
</file>

<file path=ppt/slides/_rels/slide1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41.xml"/><Relationship Id="rId4" Type="http://schemas.openxmlformats.org/officeDocument/2006/relationships/image" Target="../media/image67.png"/></Relationships>
</file>

<file path=ppt/slides/_rels/slide1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42.xml"/></Relationships>
</file>

<file path=ppt/slides/_rels/slide1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43.xml"/><Relationship Id="rId4" Type="http://schemas.openxmlformats.org/officeDocument/2006/relationships/image" Target="../media/image68.png"/></Relationships>
</file>

<file path=ppt/slides/_rels/slide1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44.xml"/><Relationship Id="rId4" Type="http://schemas.openxmlformats.org/officeDocument/2006/relationships/image" Target="../media/image69.png"/></Relationships>
</file>

<file path=ppt/slides/_rels/slide1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45.xml"/><Relationship Id="rId4" Type="http://schemas.openxmlformats.org/officeDocument/2006/relationships/image" Target="../media/image70.png"/></Relationships>
</file>

<file path=ppt/slides/_rels/slide1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46.xml"/><Relationship Id="rId4" Type="http://schemas.openxmlformats.org/officeDocument/2006/relationships/image" Target="../media/image71.png"/></Relationships>
</file>

<file path=ppt/slides/_rels/slide1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47.xml"/></Relationships>
</file>

<file path=ppt/slides/_rels/slide1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48.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5.png"/></Relationships>
</file>

<file path=ppt/slides/_rels/slide1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49.xml"/><Relationship Id="rId4" Type="http://schemas.openxmlformats.org/officeDocument/2006/relationships/image" Target="../media/image72.png"/></Relationships>
</file>

<file path=ppt/slides/_rels/slide1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50.xml"/></Relationships>
</file>

<file path=ppt/slides/_rels/slide1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51.xml"/></Relationships>
</file>

<file path=ppt/slides/_rels/slide1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52.xml"/></Relationships>
</file>

<file path=ppt/slides/_rels/slide1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53.xml"/></Relationships>
</file>

<file path=ppt/slides/_rels/slide1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54.xml"/></Relationships>
</file>

<file path=ppt/slides/_rels/slide1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55.xml"/></Relationships>
</file>

<file path=ppt/slides/_rels/slide1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56.xml"/></Relationships>
</file>

<file path=ppt/slides/_rels/slide1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57.xml"/></Relationships>
</file>

<file path=ppt/slides/_rels/slide1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58.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59.xml"/><Relationship Id="rId4" Type="http://schemas.openxmlformats.org/officeDocument/2006/relationships/image" Target="../media/image73.png"/></Relationships>
</file>

<file path=ppt/slides/_rels/slide1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60.xml"/><Relationship Id="rId4" Type="http://schemas.openxmlformats.org/officeDocument/2006/relationships/image" Target="../media/image74.png"/></Relationships>
</file>

<file path=ppt/slides/_rels/slide1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61.xml"/><Relationship Id="rId4" Type="http://schemas.openxmlformats.org/officeDocument/2006/relationships/image" Target="../media/image75.png"/></Relationships>
</file>

<file path=ppt/slides/_rels/slide1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62.xml"/></Relationships>
</file>

<file path=ppt/slides/_rels/slide1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63.xml"/><Relationship Id="rId4" Type="http://schemas.openxmlformats.org/officeDocument/2006/relationships/image" Target="../media/image76.png"/></Relationships>
</file>

<file path=ppt/slides/_rels/slide1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64.xml"/></Relationships>
</file>

<file path=ppt/slides/_rels/slide1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65.xml"/><Relationship Id="rId4" Type="http://schemas.openxmlformats.org/officeDocument/2006/relationships/image" Target="../media/image77.png"/></Relationships>
</file>

<file path=ppt/slides/_rels/slide1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66.xml"/></Relationships>
</file>

<file path=ppt/slides/_rels/slide1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67.xml"/><Relationship Id="rId4" Type="http://schemas.openxmlformats.org/officeDocument/2006/relationships/image" Target="../media/image78.png"/></Relationships>
</file>

<file path=ppt/slides/_rels/slide1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68.xml"/><Relationship Id="rId4" Type="http://schemas.openxmlformats.org/officeDocument/2006/relationships/image" Target="../media/image79.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6.png"/></Relationships>
</file>

<file path=ppt/slides/_rels/slide1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69.xml"/></Relationships>
</file>

<file path=ppt/slides/_rels/slide1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70.xml"/></Relationships>
</file>

<file path=ppt/slides/_rels/slide1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71.xml"/><Relationship Id="rId4" Type="http://schemas.openxmlformats.org/officeDocument/2006/relationships/image" Target="../media/image80.png"/></Relationships>
</file>

<file path=ppt/slides/_rels/slide1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72.xml"/><Relationship Id="rId4" Type="http://schemas.openxmlformats.org/officeDocument/2006/relationships/image" Target="../media/image81.png"/></Relationships>
</file>

<file path=ppt/slides/_rels/slide1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73.xml"/></Relationships>
</file>

<file path=ppt/slides/_rels/slide1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74.xml"/></Relationships>
</file>

<file path=ppt/slides/_rels/slide1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75.xml"/><Relationship Id="rId4" Type="http://schemas.openxmlformats.org/officeDocument/2006/relationships/image" Target="../media/image82.png"/></Relationships>
</file>

<file path=ppt/slides/_rels/slide1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76.xml"/></Relationships>
</file>

<file path=ppt/slides/_rels/slide1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77.xml"/></Relationships>
</file>

<file path=ppt/slides/_rels/slide1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78.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79.xml"/></Relationships>
</file>

<file path=ppt/slides/_rels/slide1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80.xml"/><Relationship Id="rId4" Type="http://schemas.openxmlformats.org/officeDocument/2006/relationships/image" Target="../media/image83.png"/></Relationships>
</file>

<file path=ppt/slides/_rels/slide1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81.xml"/><Relationship Id="rId4" Type="http://schemas.openxmlformats.org/officeDocument/2006/relationships/image" Target="../media/image84.png"/></Relationships>
</file>

<file path=ppt/slides/_rels/slide1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82.xml"/><Relationship Id="rId4" Type="http://schemas.openxmlformats.org/officeDocument/2006/relationships/image" Target="../media/image85.png"/></Relationships>
</file>

<file path=ppt/slides/_rels/slide1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83.xml"/><Relationship Id="rId4" Type="http://schemas.openxmlformats.org/officeDocument/2006/relationships/image" Target="../media/image86.png"/></Relationships>
</file>

<file path=ppt/slides/_rels/slide1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84.xml"/><Relationship Id="rId5" Type="http://schemas.openxmlformats.org/officeDocument/2006/relationships/image" Target="../media/image88.png"/><Relationship Id="rId4" Type="http://schemas.openxmlformats.org/officeDocument/2006/relationships/image" Target="../media/image87.png"/></Relationships>
</file>

<file path=ppt/slides/_rels/slide1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85.xml"/><Relationship Id="rId4" Type="http://schemas.openxmlformats.org/officeDocument/2006/relationships/image" Target="../media/image89.png"/></Relationships>
</file>

<file path=ppt/slides/_rels/slide1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86.xml"/><Relationship Id="rId4" Type="http://schemas.openxmlformats.org/officeDocument/2006/relationships/image" Target="../media/image90.png"/></Relationships>
</file>

<file path=ppt/slides/_rels/slide18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87.xml"/><Relationship Id="rId4" Type="http://schemas.openxmlformats.org/officeDocument/2006/relationships/image" Target="../media/image91.png"/></Relationships>
</file>

<file path=ppt/slides/_rels/slide1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88.xml"/><Relationship Id="rId5" Type="http://schemas.openxmlformats.org/officeDocument/2006/relationships/image" Target="../media/image93.png"/><Relationship Id="rId4" Type="http://schemas.openxmlformats.org/officeDocument/2006/relationships/image" Target="../media/image92.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89.xml"/><Relationship Id="rId4" Type="http://schemas.openxmlformats.org/officeDocument/2006/relationships/image" Target="../media/image94.png"/></Relationships>
</file>

<file path=ppt/slides/_rels/slide1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90.xml"/><Relationship Id="rId4" Type="http://schemas.openxmlformats.org/officeDocument/2006/relationships/image" Target="../media/image95.png"/></Relationships>
</file>

<file path=ppt/slides/_rels/slide1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91.xml"/><Relationship Id="rId4" Type="http://schemas.openxmlformats.org/officeDocument/2006/relationships/image" Target="../media/image96.png"/></Relationships>
</file>

<file path=ppt/slides/_rels/slide19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92.xml"/><Relationship Id="rId4" Type="http://schemas.openxmlformats.org/officeDocument/2006/relationships/image" Target="../media/image97.png"/></Relationships>
</file>

<file path=ppt/slides/_rels/slide19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93.xml"/><Relationship Id="rId4" Type="http://schemas.openxmlformats.org/officeDocument/2006/relationships/image" Target="../media/image98.png"/></Relationships>
</file>

<file path=ppt/slides/_rels/slide1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94.xml"/><Relationship Id="rId4" Type="http://schemas.openxmlformats.org/officeDocument/2006/relationships/image" Target="../media/image99.png"/></Relationships>
</file>

<file path=ppt/slides/_rels/slide19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95.xml"/><Relationship Id="rId4" Type="http://schemas.openxmlformats.org/officeDocument/2006/relationships/image" Target="../media/image100.png"/></Relationships>
</file>

<file path=ppt/slides/_rels/slide19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96.xml"/></Relationships>
</file>

<file path=ppt/slides/_rels/slide19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97.xml"/></Relationships>
</file>

<file path=ppt/slides/_rels/slide19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98.xml"/></Relationships>
</file>

<file path=ppt/slides/_rels/slide2.xml.rels><?xml version="1.0" encoding="UTF-8" standalone="yes"?>
<Relationships xmlns="http://schemas.openxmlformats.org/package/2006/relationships"><Relationship Id="rId8" Type="http://schemas.openxmlformats.org/officeDocument/2006/relationships/slide" Target="slide260.xml"/><Relationship Id="rId3" Type="http://schemas.openxmlformats.org/officeDocument/2006/relationships/image" Target="../media/image3.jpeg"/><Relationship Id="rId7" Type="http://schemas.openxmlformats.org/officeDocument/2006/relationships/slide" Target="slide235.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slide" Target="slide206.xml"/><Relationship Id="rId11" Type="http://schemas.openxmlformats.org/officeDocument/2006/relationships/slide" Target="slide364.xml"/><Relationship Id="rId5" Type="http://schemas.openxmlformats.org/officeDocument/2006/relationships/slide" Target="slide197.xml"/><Relationship Id="rId10" Type="http://schemas.openxmlformats.org/officeDocument/2006/relationships/slide" Target="slide327.xml"/><Relationship Id="rId4" Type="http://schemas.openxmlformats.org/officeDocument/2006/relationships/slide" Target="slide3.xml"/><Relationship Id="rId9" Type="http://schemas.openxmlformats.org/officeDocument/2006/relationships/slide" Target="slide28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5.png"/></Relationships>
</file>

<file path=ppt/slides/_rels/slide20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99.xml"/></Relationships>
</file>

<file path=ppt/slides/_rels/slide20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00.xml"/><Relationship Id="rId4" Type="http://schemas.openxmlformats.org/officeDocument/2006/relationships/image" Target="../media/image101.png"/></Relationships>
</file>

<file path=ppt/slides/_rels/slide20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01.xml"/><Relationship Id="rId4" Type="http://schemas.openxmlformats.org/officeDocument/2006/relationships/image" Target="../media/image102.png"/></Relationships>
</file>

<file path=ppt/slides/_rels/slide20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02.xml"/><Relationship Id="rId4" Type="http://schemas.openxmlformats.org/officeDocument/2006/relationships/image" Target="../media/image103.png"/></Relationships>
</file>

<file path=ppt/slides/_rels/slide2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03.xml"/><Relationship Id="rId5" Type="http://schemas.openxmlformats.org/officeDocument/2006/relationships/image" Target="../media/image105.png"/><Relationship Id="rId4" Type="http://schemas.openxmlformats.org/officeDocument/2006/relationships/image" Target="../media/image104.png"/></Relationships>
</file>

<file path=ppt/slides/_rels/slide20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04.xml"/><Relationship Id="rId4" Type="http://schemas.openxmlformats.org/officeDocument/2006/relationships/image" Target="../media/image106.png"/></Relationships>
</file>

<file path=ppt/slides/_rels/slide20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05.xml"/></Relationships>
</file>

<file path=ppt/slides/_rels/slide20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06.xml"/></Relationships>
</file>

<file path=ppt/slides/_rels/slide20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07.xml"/><Relationship Id="rId4" Type="http://schemas.openxmlformats.org/officeDocument/2006/relationships/image" Target="../media/image107.png"/></Relationships>
</file>

<file path=ppt/slides/_rels/slide20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08.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09.xml"/></Relationships>
</file>

<file path=ppt/slides/_rels/slide2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10.xml"/></Relationships>
</file>

<file path=ppt/slides/_rels/slide2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11.xml"/></Relationships>
</file>

<file path=ppt/slides/_rels/slide2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12.xml"/></Relationships>
</file>

<file path=ppt/slides/_rels/slide2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13.xml"/></Relationships>
</file>

<file path=ppt/slides/_rels/slide2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14.xml"/></Relationships>
</file>

<file path=ppt/slides/_rels/slide2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15.xml"/><Relationship Id="rId4" Type="http://schemas.openxmlformats.org/officeDocument/2006/relationships/image" Target="../media/image108.png"/></Relationships>
</file>

<file path=ppt/slides/_rels/slide2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16.xml"/></Relationships>
</file>

<file path=ppt/slides/_rels/slide2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17.xml"/></Relationships>
</file>

<file path=ppt/slides/_rels/slide2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18.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19.xml"/><Relationship Id="rId4" Type="http://schemas.openxmlformats.org/officeDocument/2006/relationships/image" Target="../media/image109.png"/></Relationships>
</file>

<file path=ppt/slides/_rels/slide2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20.xml"/></Relationships>
</file>

<file path=ppt/slides/_rels/slide2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21.xml"/></Relationships>
</file>

<file path=ppt/slides/_rels/slide2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22.xml"/></Relationships>
</file>

<file path=ppt/slides/_rels/slide2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23.xml"/></Relationships>
</file>

<file path=ppt/slides/_rels/slide2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24.xml"/></Relationships>
</file>

<file path=ppt/slides/_rels/slide2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25.xml"/></Relationships>
</file>

<file path=ppt/slides/_rels/slide2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26.xml"/></Relationships>
</file>

<file path=ppt/slides/_rels/slide2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27.xml"/></Relationships>
</file>

<file path=ppt/slides/_rels/slide2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28.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29.xml"/></Relationships>
</file>

<file path=ppt/slides/_rels/slide2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30.xml"/><Relationship Id="rId4" Type="http://schemas.openxmlformats.org/officeDocument/2006/relationships/image" Target="../media/image110.png"/></Relationships>
</file>

<file path=ppt/slides/_rels/slide2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31.xml"/><Relationship Id="rId4" Type="http://schemas.openxmlformats.org/officeDocument/2006/relationships/image" Target="../media/image111.png"/></Relationships>
</file>

<file path=ppt/slides/_rels/slide2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32.xml"/><Relationship Id="rId4" Type="http://schemas.openxmlformats.org/officeDocument/2006/relationships/image" Target="../media/image112.png"/></Relationships>
</file>

<file path=ppt/slides/_rels/slide2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33.xml"/><Relationship Id="rId4" Type="http://schemas.openxmlformats.org/officeDocument/2006/relationships/image" Target="../media/image113.png"/></Relationships>
</file>

<file path=ppt/slides/_rels/slide2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34.xml"/></Relationships>
</file>

<file path=ppt/slides/_rels/slide2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1.vml"/><Relationship Id="rId1" Type="http://schemas.openxmlformats.org/officeDocument/2006/relationships/themeOverride" Target="../theme/themeOverride235.x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3.jpeg"/></Relationships>
</file>

<file path=ppt/slides/_rels/slide2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36.xml"/></Relationships>
</file>

<file path=ppt/slides/_rels/slide2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37.xml"/></Relationships>
</file>

<file path=ppt/slides/_rels/slide2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38.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39.xml"/></Relationships>
</file>

<file path=ppt/slides/_rels/slide2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40.xml"/></Relationships>
</file>

<file path=ppt/slides/_rels/slide2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41.xml"/></Relationships>
</file>

<file path=ppt/slides/_rels/slide24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oleObject5.bin"/><Relationship Id="rId2" Type="http://schemas.openxmlformats.org/officeDocument/2006/relationships/vmlDrawing" Target="../drawings/vmlDrawing2.vml"/><Relationship Id="rId1" Type="http://schemas.openxmlformats.org/officeDocument/2006/relationships/themeOverride" Target="../theme/themeOverride242.x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3.jpeg"/></Relationships>
</file>

<file path=ppt/slides/_rels/slide24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oleObject8.bin"/><Relationship Id="rId2" Type="http://schemas.openxmlformats.org/officeDocument/2006/relationships/vmlDrawing" Target="../drawings/vmlDrawing3.vml"/><Relationship Id="rId1" Type="http://schemas.openxmlformats.org/officeDocument/2006/relationships/themeOverride" Target="../theme/themeOverride243.x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image" Target="../media/image3.jpeg"/></Relationships>
</file>

<file path=ppt/slides/_rels/slide245.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slideLayout" Target="../slideLayouts/slideLayout2.xml"/><Relationship Id="rId7" Type="http://schemas.openxmlformats.org/officeDocument/2006/relationships/oleObject" Target="../embeddings/oleObject11.bin"/><Relationship Id="rId2" Type="http://schemas.openxmlformats.org/officeDocument/2006/relationships/vmlDrawing" Target="../drawings/vmlDrawing4.vml"/><Relationship Id="rId1" Type="http://schemas.openxmlformats.org/officeDocument/2006/relationships/themeOverride" Target="../theme/themeOverride244.x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image" Target="../media/image3.jpeg"/><Relationship Id="rId9" Type="http://schemas.openxmlformats.org/officeDocument/2006/relationships/oleObject" Target="../embeddings/oleObject13.bin"/></Relationships>
</file>

<file path=ppt/slides/_rels/slide2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45.xml"/><Relationship Id="rId4" Type="http://schemas.openxmlformats.org/officeDocument/2006/relationships/image" Target="../media/image127.png"/></Relationships>
</file>

<file path=ppt/slides/_rels/slide2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46.xml"/><Relationship Id="rId4" Type="http://schemas.openxmlformats.org/officeDocument/2006/relationships/image" Target="../media/image128.png"/></Relationships>
</file>

<file path=ppt/slides/_rels/slide2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47.xml"/><Relationship Id="rId4" Type="http://schemas.openxmlformats.org/officeDocument/2006/relationships/image" Target="../media/image129.png"/></Relationships>
</file>

<file path=ppt/slides/_rels/slide2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48.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7.png"/></Relationships>
</file>

<file path=ppt/slides/_rels/slide2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49.xml"/></Relationships>
</file>

<file path=ppt/slides/_rels/slide2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50.xml"/></Relationships>
</file>

<file path=ppt/slides/_rels/slide2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51.xml"/><Relationship Id="rId4" Type="http://schemas.openxmlformats.org/officeDocument/2006/relationships/image" Target="../media/image130.png"/></Relationships>
</file>

<file path=ppt/slides/_rels/slide2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52.xml"/></Relationships>
</file>

<file path=ppt/slides/_rels/slide2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53.xml"/></Relationships>
</file>

<file path=ppt/slides/_rels/slide2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54.xml"/><Relationship Id="rId4" Type="http://schemas.openxmlformats.org/officeDocument/2006/relationships/image" Target="../media/image131.png"/></Relationships>
</file>

<file path=ppt/slides/_rels/slide2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55.xml"/><Relationship Id="rId4" Type="http://schemas.openxmlformats.org/officeDocument/2006/relationships/image" Target="../media/image132.png"/></Relationships>
</file>

<file path=ppt/slides/_rels/slide2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56.xml"/></Relationships>
</file>

<file path=ppt/slides/_rels/slide2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57.xml"/></Relationships>
</file>

<file path=ppt/slides/_rels/slide2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58.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8.png"/></Relationships>
</file>

<file path=ppt/slides/_rels/slide2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59.xml"/></Relationships>
</file>

<file path=ppt/slides/_rels/slide2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60.xml"/></Relationships>
</file>

<file path=ppt/slides/_rels/slide2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61.xml"/></Relationships>
</file>

<file path=ppt/slides/_rels/slide2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62.xml"/></Relationships>
</file>

<file path=ppt/slides/_rels/slide2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63.xml"/></Relationships>
</file>

<file path=ppt/slides/_rels/slide2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64.xml"/></Relationships>
</file>

<file path=ppt/slides/_rels/slide2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65.xml"/><Relationship Id="rId4" Type="http://schemas.openxmlformats.org/officeDocument/2006/relationships/image" Target="../media/image133.png"/></Relationships>
</file>

<file path=ppt/slides/_rels/slide2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66.xml"/></Relationships>
</file>

<file path=ppt/slides/_rels/slide2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67.xml"/><Relationship Id="rId4" Type="http://schemas.openxmlformats.org/officeDocument/2006/relationships/image" Target="../media/image134.png"/></Relationships>
</file>

<file path=ppt/slides/_rels/slide2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68.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69.xml"/><Relationship Id="rId4" Type="http://schemas.openxmlformats.org/officeDocument/2006/relationships/image" Target="../media/image135.png"/></Relationships>
</file>

<file path=ppt/slides/_rels/slide2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70.xml"/></Relationships>
</file>

<file path=ppt/slides/_rels/slide2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71.xml"/><Relationship Id="rId4" Type="http://schemas.openxmlformats.org/officeDocument/2006/relationships/image" Target="../media/image136.png"/></Relationships>
</file>

<file path=ppt/slides/_rels/slide2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72.xml"/></Relationships>
</file>

<file path=ppt/slides/_rels/slide2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73.xml"/><Relationship Id="rId4" Type="http://schemas.openxmlformats.org/officeDocument/2006/relationships/image" Target="../media/image137.png"/></Relationships>
</file>

<file path=ppt/slides/_rels/slide2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74.xml"/></Relationships>
</file>

<file path=ppt/slides/_rels/slide2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75.xml"/></Relationships>
</file>

<file path=ppt/slides/_rels/slide2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76.xml"/></Relationships>
</file>

<file path=ppt/slides/_rels/slide2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77.xml"/></Relationships>
</file>

<file path=ppt/slides/_rels/slide2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78.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9.png"/></Relationships>
</file>

<file path=ppt/slides/_rels/slide2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79.xml"/></Relationships>
</file>

<file path=ppt/slides/_rels/slide2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80.xml"/></Relationships>
</file>

<file path=ppt/slides/_rels/slide2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81.xml"/></Relationships>
</file>

<file path=ppt/slides/_rels/slide28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5.vml"/><Relationship Id="rId1" Type="http://schemas.openxmlformats.org/officeDocument/2006/relationships/themeOverride" Target="../theme/themeOverride282.xml"/><Relationship Id="rId6" Type="http://schemas.openxmlformats.org/officeDocument/2006/relationships/image" Target="../media/image139.png"/><Relationship Id="rId5" Type="http://schemas.openxmlformats.org/officeDocument/2006/relationships/oleObject" Target="../embeddings/oleObject14.bin"/><Relationship Id="rId4" Type="http://schemas.openxmlformats.org/officeDocument/2006/relationships/image" Target="../media/image3.jpeg"/></Relationships>
</file>

<file path=ppt/slides/_rels/slide2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83.xml"/><Relationship Id="rId5" Type="http://schemas.openxmlformats.org/officeDocument/2006/relationships/image" Target="../media/image141.png"/><Relationship Id="rId4" Type="http://schemas.openxmlformats.org/officeDocument/2006/relationships/image" Target="../media/image140.png"/></Relationships>
</file>

<file path=ppt/slides/_rels/slide2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84.xml"/><Relationship Id="rId5" Type="http://schemas.openxmlformats.org/officeDocument/2006/relationships/image" Target="../media/image143.png"/><Relationship Id="rId4" Type="http://schemas.openxmlformats.org/officeDocument/2006/relationships/image" Target="../media/image142.png"/></Relationships>
</file>

<file path=ppt/slides/_rels/slide2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85.xml"/><Relationship Id="rId4" Type="http://schemas.openxmlformats.org/officeDocument/2006/relationships/image" Target="../media/image144.png"/></Relationships>
</file>

<file path=ppt/slides/_rels/slide2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86.xml"/><Relationship Id="rId4" Type="http://schemas.openxmlformats.org/officeDocument/2006/relationships/image" Target="../media/image145.png"/></Relationships>
</file>

<file path=ppt/slides/_rels/slide28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87.xml"/><Relationship Id="rId4" Type="http://schemas.openxmlformats.org/officeDocument/2006/relationships/image" Target="../media/image146.png"/></Relationships>
</file>

<file path=ppt/slides/_rels/slide2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88.xml"/><Relationship Id="rId5" Type="http://schemas.openxmlformats.org/officeDocument/2006/relationships/image" Target="../media/image148.png"/><Relationship Id="rId4" Type="http://schemas.openxmlformats.org/officeDocument/2006/relationships/image" Target="../media/image147.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10.png"/></Relationships>
</file>

<file path=ppt/slides/_rels/slide2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89.xml"/><Relationship Id="rId4" Type="http://schemas.openxmlformats.org/officeDocument/2006/relationships/image" Target="../media/image149.png"/></Relationships>
</file>

<file path=ppt/slides/_rels/slide2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90.xml"/><Relationship Id="rId4" Type="http://schemas.openxmlformats.org/officeDocument/2006/relationships/image" Target="../media/image150.png"/></Relationships>
</file>

<file path=ppt/slides/_rels/slide2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91.xml"/><Relationship Id="rId4" Type="http://schemas.openxmlformats.org/officeDocument/2006/relationships/image" Target="../media/image151.png"/></Relationships>
</file>

<file path=ppt/slides/_rels/slide29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92.xml"/></Relationships>
</file>

<file path=ppt/slides/_rels/slide29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93.xml"/></Relationships>
</file>

<file path=ppt/slides/_rels/slide2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94.xml"/></Relationships>
</file>

<file path=ppt/slides/_rels/slide29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95.xml"/><Relationship Id="rId4" Type="http://schemas.openxmlformats.org/officeDocument/2006/relationships/image" Target="../media/image152.png"/></Relationships>
</file>

<file path=ppt/slides/_rels/slide29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96.xml"/></Relationships>
</file>

<file path=ppt/slides/_rels/slide29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97.xml"/></Relationships>
</file>

<file path=ppt/slides/_rels/slide29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9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0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99.xml"/></Relationships>
</file>

<file path=ppt/slides/_rels/slide30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00.xml"/></Relationships>
</file>

<file path=ppt/slides/_rels/slide30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01.xml"/><Relationship Id="rId4" Type="http://schemas.openxmlformats.org/officeDocument/2006/relationships/image" Target="../media/image153.png"/></Relationships>
</file>

<file path=ppt/slides/_rels/slide30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02.xml"/><Relationship Id="rId5" Type="http://schemas.openxmlformats.org/officeDocument/2006/relationships/image" Target="../media/image155.png"/><Relationship Id="rId4" Type="http://schemas.openxmlformats.org/officeDocument/2006/relationships/image" Target="../media/image154.png"/></Relationships>
</file>

<file path=ppt/slides/_rels/slide3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03.xml"/><Relationship Id="rId4" Type="http://schemas.openxmlformats.org/officeDocument/2006/relationships/image" Target="../media/image156.png"/></Relationships>
</file>

<file path=ppt/slides/_rels/slide30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04.xml"/></Relationships>
</file>

<file path=ppt/slides/_rels/slide30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05.xml"/></Relationships>
</file>

<file path=ppt/slides/_rels/slide30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06.xml"/></Relationships>
</file>

<file path=ppt/slides/_rels/slide30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07.xml"/></Relationships>
</file>

<file path=ppt/slides/_rels/slide30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08.xml"/><Relationship Id="rId4" Type="http://schemas.openxmlformats.org/officeDocument/2006/relationships/image" Target="../media/image157.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11.png"/></Relationships>
</file>

<file path=ppt/slides/_rels/slide3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09.xml"/></Relationships>
</file>

<file path=ppt/slides/_rels/slide3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10.xml"/></Relationships>
</file>

<file path=ppt/slides/_rels/slide3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11.xml"/></Relationships>
</file>

<file path=ppt/slides/_rels/slide3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12.xml"/></Relationships>
</file>

<file path=ppt/slides/_rels/slide3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13.xml"/><Relationship Id="rId5" Type="http://schemas.openxmlformats.org/officeDocument/2006/relationships/image" Target="../media/image159.png"/><Relationship Id="rId4" Type="http://schemas.openxmlformats.org/officeDocument/2006/relationships/image" Target="../media/image158.png"/></Relationships>
</file>

<file path=ppt/slides/_rels/slide3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14.xml"/><Relationship Id="rId5" Type="http://schemas.openxmlformats.org/officeDocument/2006/relationships/image" Target="../media/image161.png"/><Relationship Id="rId4" Type="http://schemas.openxmlformats.org/officeDocument/2006/relationships/image" Target="../media/image160.png"/></Relationships>
</file>

<file path=ppt/slides/_rels/slide3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15.xml"/><Relationship Id="rId5" Type="http://schemas.openxmlformats.org/officeDocument/2006/relationships/image" Target="../media/image163.png"/><Relationship Id="rId4" Type="http://schemas.openxmlformats.org/officeDocument/2006/relationships/image" Target="../media/image162.png"/></Relationships>
</file>

<file path=ppt/slides/_rels/slide3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16.xml"/></Relationships>
</file>

<file path=ppt/slides/_rels/slide3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17.xml"/></Relationships>
</file>

<file path=ppt/slides/_rels/slide3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18.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1.xml"/><Relationship Id="rId4" Type="http://schemas.openxmlformats.org/officeDocument/2006/relationships/image" Target="../media/image12.png"/></Relationships>
</file>

<file path=ppt/slides/_rels/slide3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19.xml"/></Relationships>
</file>

<file path=ppt/slides/_rels/slide3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20.xml"/><Relationship Id="rId4" Type="http://schemas.openxmlformats.org/officeDocument/2006/relationships/image" Target="../media/image164.png"/></Relationships>
</file>

<file path=ppt/slides/_rels/slide3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21.xml"/></Relationships>
</file>

<file path=ppt/slides/_rels/slide3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22.xml"/></Relationships>
</file>

<file path=ppt/slides/_rels/slide3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23.xml"/><Relationship Id="rId4" Type="http://schemas.openxmlformats.org/officeDocument/2006/relationships/image" Target="../media/image165.png"/></Relationships>
</file>

<file path=ppt/slides/_rels/slide3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24.xml"/></Relationships>
</file>

<file path=ppt/slides/_rels/slide3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25.xml"/></Relationships>
</file>

<file path=ppt/slides/_rels/slide3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26.xml"/></Relationships>
</file>

<file path=ppt/slides/_rels/slide3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27.xml"/><Relationship Id="rId4" Type="http://schemas.openxmlformats.org/officeDocument/2006/relationships/image" Target="../media/image166.png"/></Relationships>
</file>

<file path=ppt/slides/_rels/slide3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28.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2.xml"/><Relationship Id="rId4" Type="http://schemas.openxmlformats.org/officeDocument/2006/relationships/image" Target="../media/image13.png"/></Relationships>
</file>

<file path=ppt/slides/_rels/slide3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29.xml"/></Relationships>
</file>

<file path=ppt/slides/_rels/slide3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30.xml"/></Relationships>
</file>

<file path=ppt/slides/_rels/slide3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31.xml"/></Relationships>
</file>

<file path=ppt/slides/_rels/slide3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32.xml"/><Relationship Id="rId4" Type="http://schemas.openxmlformats.org/officeDocument/2006/relationships/image" Target="../media/image167.png"/></Relationships>
</file>

<file path=ppt/slides/_rels/slide3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33.xml"/><Relationship Id="rId4" Type="http://schemas.openxmlformats.org/officeDocument/2006/relationships/image" Target="../media/image168.png"/></Relationships>
</file>

<file path=ppt/slides/_rels/slide3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34.xml"/><Relationship Id="rId4" Type="http://schemas.openxmlformats.org/officeDocument/2006/relationships/image" Target="../media/image169.png"/></Relationships>
</file>

<file path=ppt/slides/_rels/slide3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35.xml"/><Relationship Id="rId4" Type="http://schemas.openxmlformats.org/officeDocument/2006/relationships/image" Target="../media/image170.png"/></Relationships>
</file>

<file path=ppt/slides/_rels/slide3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36.xml"/><Relationship Id="rId5" Type="http://schemas.openxmlformats.org/officeDocument/2006/relationships/image" Target="../media/image172.png"/><Relationship Id="rId4" Type="http://schemas.openxmlformats.org/officeDocument/2006/relationships/image" Target="../media/image171.png"/></Relationships>
</file>

<file path=ppt/slides/_rels/slide3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37.xml"/><Relationship Id="rId4" Type="http://schemas.openxmlformats.org/officeDocument/2006/relationships/image" Target="../media/image173.png"/></Relationships>
</file>

<file path=ppt/slides/_rels/slide3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38.xml"/><Relationship Id="rId4" Type="http://schemas.openxmlformats.org/officeDocument/2006/relationships/image" Target="../media/image174.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3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39.xml"/><Relationship Id="rId4" Type="http://schemas.openxmlformats.org/officeDocument/2006/relationships/image" Target="../media/image175.png"/></Relationships>
</file>

<file path=ppt/slides/_rels/slide3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40.xml"/><Relationship Id="rId4" Type="http://schemas.openxmlformats.org/officeDocument/2006/relationships/image" Target="../media/image176.png"/></Relationships>
</file>

<file path=ppt/slides/_rels/slide3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41.xml"/></Relationships>
</file>

<file path=ppt/slides/_rels/slide3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42.xml"/></Relationships>
</file>

<file path=ppt/slides/_rels/slide3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43.xml"/></Relationships>
</file>

<file path=ppt/slides/_rels/slide3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44.xml"/></Relationships>
</file>

<file path=ppt/slides/_rels/slide3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45.xml"/></Relationships>
</file>

<file path=ppt/slides/_rels/slide3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46.xml"/></Relationships>
</file>

<file path=ppt/slides/_rels/slide3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47.xml"/></Relationships>
</file>

<file path=ppt/slides/_rels/slide3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48.xml"/><Relationship Id="rId4" Type="http://schemas.openxmlformats.org/officeDocument/2006/relationships/image" Target="../media/image177.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4.xml"/><Relationship Id="rId4" Type="http://schemas.openxmlformats.org/officeDocument/2006/relationships/image" Target="../media/image14.png"/></Relationships>
</file>

<file path=ppt/slides/_rels/slide3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49.xml"/></Relationships>
</file>

<file path=ppt/slides/_rels/slide3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50.xml"/></Relationships>
</file>

<file path=ppt/slides/_rels/slide3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51.xml"/></Relationships>
</file>

<file path=ppt/slides/_rels/slide3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52.xml"/></Relationships>
</file>

<file path=ppt/slides/_rels/slide3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53.xml"/></Relationships>
</file>

<file path=ppt/slides/_rels/slide3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54.xml"/><Relationship Id="rId4" Type="http://schemas.openxmlformats.org/officeDocument/2006/relationships/image" Target="../media/image178.png"/></Relationships>
</file>

<file path=ppt/slides/_rels/slide3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55.xml"/><Relationship Id="rId4" Type="http://schemas.openxmlformats.org/officeDocument/2006/relationships/image" Target="../media/image179.png"/></Relationships>
</file>

<file path=ppt/slides/_rels/slide3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56.xml"/><Relationship Id="rId4" Type="http://schemas.openxmlformats.org/officeDocument/2006/relationships/image" Target="../media/image180.png"/></Relationships>
</file>

<file path=ppt/slides/_rels/slide3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57.xml"/><Relationship Id="rId4" Type="http://schemas.openxmlformats.org/officeDocument/2006/relationships/image" Target="../media/image181.png"/></Relationships>
</file>

<file path=ppt/slides/_rels/slide3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58.xml"/><Relationship Id="rId4" Type="http://schemas.openxmlformats.org/officeDocument/2006/relationships/image" Target="../media/image182.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3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59.xml"/><Relationship Id="rId4" Type="http://schemas.openxmlformats.org/officeDocument/2006/relationships/image" Target="../media/image183.png"/></Relationships>
</file>

<file path=ppt/slides/_rels/slide3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60.xml"/></Relationships>
</file>

<file path=ppt/slides/_rels/slide3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61.xml"/></Relationships>
</file>

<file path=ppt/slides/_rels/slide3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62.xml"/></Relationships>
</file>

<file path=ppt/slides/_rels/slide3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63.xml"/></Relationships>
</file>

<file path=ppt/slides/_rels/slide3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64.xml"/></Relationships>
</file>

<file path=ppt/slides/_rels/slide3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65.xml"/></Relationships>
</file>

<file path=ppt/slides/_rels/slide3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66.xml"/></Relationships>
</file>

<file path=ppt/slides/_rels/slide3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67.xml"/></Relationships>
</file>

<file path=ppt/slides/_rels/slide3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68.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6.xml"/><Relationship Id="rId4" Type="http://schemas.openxmlformats.org/officeDocument/2006/relationships/image" Target="../media/image14.png"/></Relationships>
</file>

<file path=ppt/slides/_rels/slide3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69.xml"/><Relationship Id="rId4" Type="http://schemas.openxmlformats.org/officeDocument/2006/relationships/image" Target="../media/image184.png"/></Relationships>
</file>

<file path=ppt/slides/_rels/slide3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70.xml"/><Relationship Id="rId4" Type="http://schemas.openxmlformats.org/officeDocument/2006/relationships/image" Target="../media/image185.png"/></Relationships>
</file>

<file path=ppt/slides/_rels/slide3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71.xml"/><Relationship Id="rId4" Type="http://schemas.openxmlformats.org/officeDocument/2006/relationships/image" Target="../media/image186.png"/></Relationships>
</file>

<file path=ppt/slides/_rels/slide3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72.xml"/><Relationship Id="rId4" Type="http://schemas.openxmlformats.org/officeDocument/2006/relationships/image" Target="../media/image187.png"/></Relationships>
</file>

<file path=ppt/slides/_rels/slide3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73.xml"/></Relationships>
</file>

<file path=ppt/slides/_rels/slide3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74.xml"/></Relationships>
</file>

<file path=ppt/slides/_rels/slide3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75.xml"/></Relationships>
</file>

<file path=ppt/slides/_rels/slide3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76.xml"/></Relationships>
</file>

<file path=ppt/slides/_rels/slide3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77.xml"/></Relationships>
</file>

<file path=ppt/slides/_rels/slide3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78.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7.xml"/><Relationship Id="rId4" Type="http://schemas.openxmlformats.org/officeDocument/2006/relationships/image" Target="../media/image15.png"/></Relationships>
</file>

<file path=ppt/slides/_rels/slide3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79.xml"/><Relationship Id="rId4" Type="http://schemas.openxmlformats.org/officeDocument/2006/relationships/image" Target="../media/image188.png"/></Relationships>
</file>

<file path=ppt/slides/_rels/slide3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80.xml"/></Relationships>
</file>

<file path=ppt/slides/_rels/slide3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81.xml"/></Relationships>
</file>

<file path=ppt/slides/_rels/slide3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82.xml"/><Relationship Id="rId4" Type="http://schemas.openxmlformats.org/officeDocument/2006/relationships/image" Target="../media/image189.png"/></Relationships>
</file>

<file path=ppt/slides/_rels/slide3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83.xml"/></Relationships>
</file>

<file path=ppt/slides/_rels/slide3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84.xml"/></Relationships>
</file>

<file path=ppt/slides/_rels/slide3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85.xml"/></Relationships>
</file>

<file path=ppt/slides/_rels/slide3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86.xml"/></Relationships>
</file>

<file path=ppt/slides/_rels/slide38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87.xml"/></Relationships>
</file>

<file path=ppt/slides/_rels/slide3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88.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3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89.xml"/></Relationships>
</file>

<file path=ppt/slides/_rels/slide3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90.xml"/></Relationships>
</file>

<file path=ppt/slides/_rels/slide3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91.xml"/></Relationships>
</file>

<file path=ppt/slides/_rels/slide39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92.xml"/></Relationships>
</file>

<file path=ppt/slides/_rels/slide39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93.xml"/></Relationships>
</file>

<file path=ppt/slides/_rels/slide3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9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40.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44.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45.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46.xml"/><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47.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4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49.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50.xml"/><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5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5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53.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54.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55.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56.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57.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5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59.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60.xml"/><Relationship Id="rId5" Type="http://schemas.openxmlformats.org/officeDocument/2006/relationships/image" Target="../media/image21.png"/><Relationship Id="rId4" Type="http://schemas.openxmlformats.org/officeDocument/2006/relationships/image" Target="../media/image20.png"/></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61.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62.xml"/><Relationship Id="rId5" Type="http://schemas.openxmlformats.org/officeDocument/2006/relationships/image" Target="../media/image23.png"/><Relationship Id="rId4" Type="http://schemas.openxmlformats.org/officeDocument/2006/relationships/image" Target="../media/image22.png"/></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63.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64.xml"/><Relationship Id="rId4" Type="http://schemas.openxmlformats.org/officeDocument/2006/relationships/image" Target="../media/image24.png"/></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65.xml"/></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66.xml"/></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67.xml"/></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68.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69.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70.xml"/></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71.xml"/></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72.xml"/></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73.xml"/></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hemeOverride" Target="../theme/themeOverride7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75.xml"/><Relationship Id="rId5" Type="http://schemas.openxmlformats.org/officeDocument/2006/relationships/image" Target="../media/image30.png"/><Relationship Id="rId4" Type="http://schemas.openxmlformats.org/officeDocument/2006/relationships/image" Target="../media/image29.png"/></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76.xml"/><Relationship Id="rId4" Type="http://schemas.openxmlformats.org/officeDocument/2006/relationships/image" Target="../media/image31.png"/></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77.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78.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79.xml"/></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80.xml"/><Relationship Id="rId4" Type="http://schemas.openxmlformats.org/officeDocument/2006/relationships/image" Target="../media/image32.png"/></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81.xml"/><Relationship Id="rId4" Type="http://schemas.openxmlformats.org/officeDocument/2006/relationships/image" Target="../media/image33.png"/></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82.xml"/></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83.xml"/><Relationship Id="rId4" Type="http://schemas.openxmlformats.org/officeDocument/2006/relationships/image" Target="../media/image34.png"/></Relationships>
</file>

<file path=ppt/slides/_rels/slide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84.xml"/><Relationship Id="rId4" Type="http://schemas.openxmlformats.org/officeDocument/2006/relationships/image" Target="../media/image35.png"/></Relationships>
</file>

<file path=ppt/slides/_rels/slide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85.xml"/></Relationships>
</file>

<file path=ppt/slides/_rels/slide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86.xml"/><Relationship Id="rId4" Type="http://schemas.openxmlformats.org/officeDocument/2006/relationships/image" Target="../media/image36.png"/></Relationships>
</file>

<file path=ppt/slides/_rels/slide8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87.xml"/></Relationships>
</file>

<file path=ppt/slides/_rels/slide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88.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89.xml"/><Relationship Id="rId4" Type="http://schemas.openxmlformats.org/officeDocument/2006/relationships/image" Target="../media/image37.png"/></Relationships>
</file>

<file path=ppt/slides/_rels/slide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90.xml"/><Relationship Id="rId4" Type="http://schemas.openxmlformats.org/officeDocument/2006/relationships/image" Target="../media/image38.png"/></Relationships>
</file>

<file path=ppt/slides/_rels/slide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91.xml"/></Relationships>
</file>

<file path=ppt/slides/_rels/slide9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92.xml"/><Relationship Id="rId4" Type="http://schemas.openxmlformats.org/officeDocument/2006/relationships/image" Target="../media/image39.png"/></Relationships>
</file>

<file path=ppt/slides/_rels/slide9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93.xml"/><Relationship Id="rId4" Type="http://schemas.openxmlformats.org/officeDocument/2006/relationships/image" Target="../media/image40.png"/></Relationships>
</file>

<file path=ppt/slides/_rels/slide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94.xml"/></Relationships>
</file>

<file path=ppt/slides/_rels/slide9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95.xml"/></Relationships>
</file>

<file path=ppt/slides/_rels/slide9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96.xml"/><Relationship Id="rId4" Type="http://schemas.openxmlformats.org/officeDocument/2006/relationships/image" Target="../media/image41.png"/></Relationships>
</file>

<file path=ppt/slides/_rels/slide9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97.xml"/><Relationship Id="rId4" Type="http://schemas.openxmlformats.org/officeDocument/2006/relationships/image" Target="../media/image42.png"/></Relationships>
</file>

<file path=ppt/slides/_rels/slide9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98.xml"/><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88724" y="2958579"/>
            <a:ext cx="7334655" cy="797654"/>
          </a:xfrm>
          <a:prstGeom prst="rect">
            <a:avLst/>
          </a:prstGeom>
          <a:noFill/>
        </p:spPr>
        <p:txBody>
          <a:bodyPr wrap="square" rtlCol="0">
            <a:spAutoFit/>
          </a:bodyPr>
          <a:lstStyle/>
          <a:p>
            <a:pPr algn="ctr">
              <a:lnSpc>
                <a:spcPts val="5500"/>
              </a:lnSpc>
            </a:pPr>
            <a:r>
              <a:rPr lang="en-US" altLang="zh-CN" sz="4800" b="1" dirty="0" smtClean="0">
                <a:latin typeface="+mj-ea"/>
                <a:ea typeface="+mj-ea"/>
              </a:rPr>
              <a:t>Excel</a:t>
            </a:r>
            <a:r>
              <a:rPr lang="zh-CN" altLang="en-US" sz="4800" b="1" dirty="0" smtClean="0">
                <a:latin typeface="+mj-ea"/>
                <a:ea typeface="+mj-ea"/>
              </a:rPr>
              <a:t>财务应用</a:t>
            </a:r>
            <a:endParaRPr lang="zh-CN" altLang="en-US" sz="4800" b="1" dirty="0">
              <a:latin typeface="+mj-ea"/>
              <a:ea typeface="+mj-ea"/>
            </a:endParaRPr>
          </a:p>
        </p:txBody>
      </p:sp>
      <p:sp>
        <p:nvSpPr>
          <p:cNvPr id="9" name="TextBox 8"/>
          <p:cNvSpPr txBox="1"/>
          <p:nvPr/>
        </p:nvSpPr>
        <p:spPr>
          <a:xfrm>
            <a:off x="3817134" y="4679001"/>
            <a:ext cx="4467329" cy="1273875"/>
          </a:xfrm>
          <a:prstGeom prst="rect">
            <a:avLst/>
          </a:prstGeom>
          <a:noFill/>
        </p:spPr>
        <p:txBody>
          <a:bodyPr wrap="square" rtlCol="0">
            <a:spAutoFit/>
          </a:bodyPr>
          <a:lstStyle/>
          <a:p>
            <a:pPr algn="ctr">
              <a:lnSpc>
                <a:spcPct val="150000"/>
              </a:lnSpc>
            </a:pPr>
            <a:r>
              <a:rPr lang="zh-CN" altLang="en-US" b="1" dirty="0" smtClean="0">
                <a:latin typeface="宋体" pitchFamily="2" charset="-122"/>
                <a:ea typeface="宋体" pitchFamily="2" charset="-122"/>
              </a:rPr>
              <a:t>经济科学</a:t>
            </a:r>
            <a:r>
              <a:rPr lang="zh-CN" altLang="en-US" b="1" dirty="0" smtClean="0">
                <a:latin typeface="宋体" pitchFamily="2" charset="-122"/>
                <a:ea typeface="宋体" pitchFamily="2" charset="-122"/>
              </a:rPr>
              <a:t>出版社</a:t>
            </a:r>
            <a:endParaRPr lang="en-US" altLang="zh-CN" b="1" dirty="0" smtClean="0">
              <a:latin typeface="宋体" pitchFamily="2" charset="-122"/>
              <a:ea typeface="宋体" pitchFamily="2" charset="-122"/>
            </a:endParaRPr>
          </a:p>
          <a:p>
            <a:pPr algn="ctr">
              <a:lnSpc>
                <a:spcPct val="150000"/>
              </a:lnSpc>
            </a:pPr>
            <a:r>
              <a:rPr lang="zh-CN" altLang="en-US" b="1" dirty="0" smtClean="0">
                <a:latin typeface="宋体" pitchFamily="2" charset="-122"/>
                <a:ea typeface="宋体" pitchFamily="2" charset="-122"/>
              </a:rPr>
              <a:t>吕志明</a:t>
            </a:r>
          </a:p>
          <a:p>
            <a:pPr algn="ctr">
              <a:lnSpc>
                <a:spcPct val="150000"/>
              </a:lnSpc>
            </a:pPr>
            <a:r>
              <a:rPr lang="en-US" altLang="zh-CN" b="1" dirty="0" smtClean="0">
                <a:latin typeface="宋体" pitchFamily="2" charset="-122"/>
                <a:ea typeface="宋体" pitchFamily="2" charset="-122"/>
              </a:rPr>
              <a:t>2023</a:t>
            </a:r>
            <a:r>
              <a:rPr lang="zh-CN" altLang="en-US" b="1" dirty="0" smtClean="0">
                <a:latin typeface="宋体" pitchFamily="2" charset="-122"/>
                <a:ea typeface="宋体" pitchFamily="2" charset="-122"/>
              </a:rPr>
              <a:t>年</a:t>
            </a:r>
            <a:r>
              <a:rPr lang="en-US" altLang="zh-CN" b="1" dirty="0" smtClean="0">
                <a:latin typeface="宋体" pitchFamily="2" charset="-122"/>
                <a:ea typeface="宋体" pitchFamily="2" charset="-122"/>
              </a:rPr>
              <a:t>6</a:t>
            </a:r>
            <a:r>
              <a:rPr lang="zh-CN" altLang="en-US" b="1" dirty="0" smtClean="0">
                <a:latin typeface="宋体" pitchFamily="2" charset="-122"/>
                <a:ea typeface="宋体" pitchFamily="2" charset="-122"/>
              </a:rPr>
              <a:t>月</a:t>
            </a:r>
            <a:endParaRPr lang="en-US" altLang="zh-CN" b="1" dirty="0" smtClean="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1.3</a:t>
            </a:r>
            <a:r>
              <a:rPr lang="zh-CN" altLang="zh-CN" sz="2800" b="1" dirty="0" smtClean="0"/>
              <a:t>单元格引用</a:t>
            </a:r>
            <a:endParaRPr lang="zh-CN" altLang="zh-CN" sz="2800" dirty="0"/>
          </a:p>
        </p:txBody>
      </p:sp>
      <p:sp>
        <p:nvSpPr>
          <p:cNvPr id="6" name="矩形 5"/>
          <p:cNvSpPr/>
          <p:nvPr/>
        </p:nvSpPr>
        <p:spPr>
          <a:xfrm>
            <a:off x="993402" y="1212064"/>
            <a:ext cx="10199077" cy="3108543"/>
          </a:xfrm>
          <a:prstGeom prst="rect">
            <a:avLst/>
          </a:prstGeom>
        </p:spPr>
        <p:txBody>
          <a:bodyPr wrap="square">
            <a:spAutoFit/>
          </a:bodyPr>
          <a:lstStyle/>
          <a:p>
            <a:r>
              <a:rPr lang="en-US" altLang="zh-CN" sz="2800" b="1" dirty="0" smtClean="0"/>
              <a:t>1.3.2</a:t>
            </a:r>
            <a:r>
              <a:rPr lang="zh-CN" altLang="zh-CN" sz="2800" b="1" dirty="0" smtClean="0"/>
              <a:t>输入单元格地址</a:t>
            </a:r>
            <a:endParaRPr lang="zh-CN" altLang="zh-CN" sz="2800" dirty="0" smtClean="0"/>
          </a:p>
          <a:p>
            <a:pPr>
              <a:lnSpc>
                <a:spcPct val="150000"/>
              </a:lnSpc>
            </a:pPr>
            <a:r>
              <a:rPr lang="zh-CN" altLang="en-US" sz="2800" dirty="0" smtClean="0"/>
              <a:t>⑴在单元格地址的行标或列标前直接输入“</a:t>
            </a:r>
            <a:r>
              <a:rPr lang="en-US" altLang="zh-CN" sz="2800" dirty="0" smtClean="0"/>
              <a:t>$”</a:t>
            </a:r>
            <a:r>
              <a:rPr lang="zh-CN" altLang="en-US" sz="2800" dirty="0" smtClean="0"/>
              <a:t>符号。</a:t>
            </a:r>
          </a:p>
          <a:p>
            <a:pPr>
              <a:lnSpc>
                <a:spcPct val="150000"/>
              </a:lnSpc>
            </a:pPr>
            <a:r>
              <a:rPr lang="zh-CN" altLang="en-US" sz="2800" dirty="0" smtClean="0"/>
              <a:t>⑵输入完单元格地址后立即重复按</a:t>
            </a:r>
            <a:r>
              <a:rPr lang="en-US" altLang="zh-CN" sz="2800" dirty="0" smtClean="0"/>
              <a:t>【F4】</a:t>
            </a:r>
            <a:r>
              <a:rPr lang="zh-CN" altLang="en-US" sz="2800" dirty="0" smtClean="0"/>
              <a:t>键选择所需要的引用类型。也可在编辑状态下，选中公式中的某个地址，然后再重复按</a:t>
            </a:r>
            <a:r>
              <a:rPr lang="en-US" altLang="zh-CN" sz="2800" dirty="0" smtClean="0"/>
              <a:t>【F4】</a:t>
            </a:r>
            <a:r>
              <a:rPr lang="zh-CN" altLang="en-US" sz="2800" dirty="0" smtClean="0"/>
              <a:t>键选择所需要的引用类型。</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5189177"/>
          </a:xfrm>
          <a:prstGeom prst="rect">
            <a:avLst/>
          </a:prstGeom>
        </p:spPr>
        <p:txBody>
          <a:bodyPr wrap="square">
            <a:spAutoFit/>
          </a:bodyPr>
          <a:lstStyle/>
          <a:p>
            <a:pPr>
              <a:lnSpc>
                <a:spcPct val="150000"/>
              </a:lnSpc>
            </a:pPr>
            <a:r>
              <a:rPr lang="zh-CN" altLang="en-US" sz="2800" dirty="0" smtClean="0"/>
              <a:t>（</a:t>
            </a:r>
            <a:r>
              <a:rPr lang="en-US" altLang="zh-CN" sz="2800" dirty="0" smtClean="0"/>
              <a:t>5</a:t>
            </a:r>
            <a:r>
              <a:rPr lang="zh-CN" altLang="en-US" sz="2800" dirty="0" smtClean="0"/>
              <a:t>）切换至“输入法模式”选项卡，可以设置输入法模式。输入法模式包括三种：随意、打开和关闭。如果选择随意的话，当选中该单元格时，不强行打开和关闭当前输入法，而是保持现有状态，该选项是默认选项；如果选择打开的话，当选中该单元格时，将自动打开输入法；如果选择关闭的话，当选中该单元格时，将自动关闭输入法。也可不设置输入法模式，在此使用默认值。</a:t>
            </a:r>
          </a:p>
          <a:p>
            <a:pPr>
              <a:lnSpc>
                <a:spcPct val="150000"/>
              </a:lnSpc>
            </a:pPr>
            <a:r>
              <a:rPr lang="zh-CN" altLang="en-US" sz="2800" dirty="0" smtClean="0"/>
              <a:t>    （</a:t>
            </a:r>
            <a:r>
              <a:rPr lang="en-US" altLang="zh-CN" sz="2800" dirty="0" smtClean="0"/>
              <a:t>6</a:t>
            </a:r>
            <a:r>
              <a:rPr lang="zh-CN" altLang="en-US" sz="2800" dirty="0" smtClean="0"/>
              <a:t>）所有参数设置完毕，单击“确定”按钮，单元格数据有效性即可生效。</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4542847"/>
          </a:xfrm>
          <a:prstGeom prst="rect">
            <a:avLst/>
          </a:prstGeom>
        </p:spPr>
        <p:txBody>
          <a:bodyPr wrap="square">
            <a:spAutoFit/>
          </a:bodyPr>
          <a:lstStyle/>
          <a:p>
            <a:pPr>
              <a:lnSpc>
                <a:spcPct val="150000"/>
              </a:lnSpc>
            </a:pPr>
            <a:r>
              <a:rPr lang="en-US" altLang="zh-CN" sz="2800" dirty="0" smtClean="0"/>
              <a:t>2.</a:t>
            </a:r>
            <a:r>
              <a:rPr lang="zh-CN" altLang="en-US" sz="2800" dirty="0" smtClean="0"/>
              <a:t>设备名称有效性设置</a:t>
            </a:r>
          </a:p>
          <a:p>
            <a:pPr>
              <a:lnSpc>
                <a:spcPct val="150000"/>
              </a:lnSpc>
            </a:pPr>
            <a:r>
              <a:rPr lang="zh-CN" altLang="en-US" sz="2800" dirty="0" smtClean="0"/>
              <a:t>（</a:t>
            </a:r>
            <a:r>
              <a:rPr lang="en-US" altLang="zh-CN" sz="2800" dirty="0" smtClean="0"/>
              <a:t>1</a:t>
            </a:r>
            <a:r>
              <a:rPr lang="zh-CN" altLang="en-US" sz="2800" dirty="0" smtClean="0"/>
              <a:t>）选中</a:t>
            </a:r>
            <a:r>
              <a:rPr lang="en-US" altLang="zh-CN" sz="2800" dirty="0" smtClean="0"/>
              <a:t>C3</a:t>
            </a:r>
            <a:r>
              <a:rPr lang="zh-CN" altLang="en-US" sz="2800" dirty="0" smtClean="0"/>
              <a:t>单元格，选择菜单“数据</a:t>
            </a:r>
            <a:r>
              <a:rPr lang="en-US" altLang="zh-CN" sz="2800" dirty="0" smtClean="0"/>
              <a:t>|</a:t>
            </a:r>
            <a:r>
              <a:rPr lang="zh-CN" altLang="en-US" sz="2800" dirty="0" smtClean="0"/>
              <a:t>有效性”。</a:t>
            </a:r>
          </a:p>
          <a:p>
            <a:pPr>
              <a:lnSpc>
                <a:spcPct val="150000"/>
              </a:lnSpc>
            </a:pPr>
            <a:r>
              <a:rPr lang="zh-CN" altLang="en-US" sz="2800" dirty="0" smtClean="0"/>
              <a:t>（</a:t>
            </a:r>
            <a:r>
              <a:rPr lang="en-US" altLang="zh-CN" sz="2800" dirty="0" smtClean="0"/>
              <a:t>2</a:t>
            </a:r>
            <a:r>
              <a:rPr lang="zh-CN" altLang="en-US" sz="2800" dirty="0" smtClean="0"/>
              <a:t>）在“允许”下拉框中选择“文本长度”；在“数据”下拉框中选择“介于”；在“最小值”文本框中输入</a:t>
            </a:r>
            <a:r>
              <a:rPr lang="en-US" altLang="zh-CN" sz="2800" dirty="0" smtClean="0"/>
              <a:t>1</a:t>
            </a:r>
            <a:r>
              <a:rPr lang="zh-CN" altLang="en-US" sz="2800" dirty="0" smtClean="0"/>
              <a:t>；在“最大值”本框中输入</a:t>
            </a:r>
            <a:r>
              <a:rPr lang="en-US" altLang="zh-CN" sz="2800" dirty="0" smtClean="0"/>
              <a:t>10</a:t>
            </a:r>
            <a:r>
              <a:rPr lang="zh-CN" altLang="en-US" sz="2800" dirty="0" smtClean="0"/>
              <a:t>。</a:t>
            </a:r>
          </a:p>
          <a:p>
            <a:pPr>
              <a:lnSpc>
                <a:spcPct val="150000"/>
              </a:lnSpc>
            </a:pPr>
            <a:r>
              <a:rPr lang="zh-CN" altLang="en-US" sz="2800" dirty="0" smtClean="0"/>
              <a:t>（</a:t>
            </a:r>
            <a:r>
              <a:rPr lang="en-US" altLang="zh-CN" sz="2800" dirty="0" smtClean="0"/>
              <a:t>3</a:t>
            </a:r>
            <a:r>
              <a:rPr lang="zh-CN" altLang="en-US" sz="2800" dirty="0" smtClean="0"/>
              <a:t>）输入提示信息的标题“提示”，输入提示信息内容“设备名称长度介于</a:t>
            </a:r>
            <a:r>
              <a:rPr lang="en-US" altLang="zh-CN" sz="2800" dirty="0" smtClean="0"/>
              <a:t>1</a:t>
            </a:r>
            <a:r>
              <a:rPr lang="zh-CN" altLang="en-US" sz="2800" dirty="0" smtClean="0"/>
              <a:t>至</a:t>
            </a:r>
            <a:r>
              <a:rPr lang="en-US" altLang="zh-CN" sz="2800" dirty="0" smtClean="0"/>
              <a:t>10</a:t>
            </a:r>
            <a:r>
              <a:rPr lang="zh-CN" altLang="en-US" sz="2800" dirty="0" smtClean="0"/>
              <a:t>之间”。</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zh-CN" altLang="en-US" sz="2800" dirty="0" smtClean="0"/>
              <a:t>（</a:t>
            </a:r>
            <a:r>
              <a:rPr lang="en-US" altLang="zh-CN" sz="2800" dirty="0" smtClean="0"/>
              <a:t>4</a:t>
            </a:r>
            <a:r>
              <a:rPr lang="zh-CN" altLang="en-US" sz="2800" dirty="0" smtClean="0"/>
              <a:t>）设置出错警告。选择图标样式“警告”；输入警告信息标题“警告”；输入错误信息“设备名称无效！”。</a:t>
            </a:r>
          </a:p>
          <a:p>
            <a:pPr>
              <a:lnSpc>
                <a:spcPct val="150000"/>
              </a:lnSpc>
            </a:pPr>
            <a:r>
              <a:rPr lang="zh-CN" altLang="en-US" sz="2800" dirty="0" smtClean="0"/>
              <a:t>（</a:t>
            </a:r>
            <a:r>
              <a:rPr lang="en-US" altLang="zh-CN" sz="2800" dirty="0" smtClean="0"/>
              <a:t>5</a:t>
            </a:r>
            <a:r>
              <a:rPr lang="zh-CN" altLang="en-US" sz="2800" dirty="0" smtClean="0"/>
              <a:t>）所有参数设置完毕，单击“确定”按钮即可。</a:t>
            </a:r>
            <a:endParaRPr lang="en-US" altLang="zh-CN" sz="2800" dirty="0" smtClean="0"/>
          </a:p>
          <a:p>
            <a:pPr>
              <a:lnSpc>
                <a:spcPct val="150000"/>
              </a:lnSpc>
            </a:pPr>
            <a:r>
              <a:rPr lang="en-US" altLang="zh-CN" sz="2800" dirty="0" smtClean="0"/>
              <a:t>3.</a:t>
            </a:r>
            <a:r>
              <a:rPr lang="zh-CN" altLang="en-US" sz="2800" dirty="0" smtClean="0"/>
              <a:t>原值有效性设置</a:t>
            </a:r>
          </a:p>
          <a:p>
            <a:pPr>
              <a:lnSpc>
                <a:spcPct val="150000"/>
              </a:lnSpc>
            </a:pPr>
            <a:r>
              <a:rPr lang="zh-CN" altLang="en-US" sz="2800" dirty="0" smtClean="0"/>
              <a:t>（</a:t>
            </a:r>
            <a:r>
              <a:rPr lang="en-US" altLang="zh-CN" sz="2800" dirty="0" smtClean="0"/>
              <a:t>1</a:t>
            </a:r>
            <a:r>
              <a:rPr lang="zh-CN" altLang="en-US" sz="2800" dirty="0" smtClean="0"/>
              <a:t>）选中</a:t>
            </a:r>
            <a:r>
              <a:rPr lang="en-US" altLang="zh-CN" sz="2800" dirty="0" smtClean="0"/>
              <a:t>C4</a:t>
            </a:r>
            <a:r>
              <a:rPr lang="zh-CN" altLang="en-US" sz="2800" dirty="0" smtClean="0"/>
              <a:t>单元格，选择菜单“数据</a:t>
            </a:r>
            <a:r>
              <a:rPr lang="en-US" altLang="zh-CN" sz="2800" dirty="0" smtClean="0"/>
              <a:t>|</a:t>
            </a:r>
            <a:r>
              <a:rPr lang="zh-CN" altLang="en-US" sz="2800" dirty="0" smtClean="0"/>
              <a:t>有效性”。</a:t>
            </a:r>
          </a:p>
          <a:p>
            <a:pPr>
              <a:lnSpc>
                <a:spcPct val="150000"/>
              </a:lnSpc>
            </a:pPr>
            <a:r>
              <a:rPr lang="zh-CN" altLang="en-US" sz="2800" dirty="0" smtClean="0"/>
              <a:t>（</a:t>
            </a:r>
            <a:r>
              <a:rPr lang="en-US" altLang="zh-CN" sz="2800" dirty="0" smtClean="0"/>
              <a:t>2</a:t>
            </a:r>
            <a:r>
              <a:rPr lang="zh-CN" altLang="en-US" sz="2800" dirty="0" smtClean="0"/>
              <a:t>）在“允许”下拉框中选择“小数”；在“数据”下拉框中选择“大于或等于”；在“最小值”文本框中输入</a:t>
            </a:r>
            <a:r>
              <a:rPr lang="en-US" altLang="zh-CN" sz="2800" dirty="0" smtClean="0"/>
              <a:t>1000</a:t>
            </a:r>
            <a:r>
              <a:rPr lang="zh-CN" altLang="en-US" sz="2800" dirty="0" smtClean="0"/>
              <a: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zh-CN" altLang="en-US" sz="2800" dirty="0" smtClean="0"/>
              <a:t>（</a:t>
            </a:r>
            <a:r>
              <a:rPr lang="en-US" altLang="zh-CN" sz="2800" dirty="0" smtClean="0"/>
              <a:t>3</a:t>
            </a:r>
            <a:r>
              <a:rPr lang="zh-CN" altLang="en-US" sz="2800" dirty="0" smtClean="0"/>
              <a:t>）输入提示信息的标题“提示”，输入提示信息内容“原值为大于等于</a:t>
            </a:r>
            <a:r>
              <a:rPr lang="en-US" altLang="zh-CN" sz="2800" dirty="0" smtClean="0"/>
              <a:t>1000</a:t>
            </a:r>
            <a:r>
              <a:rPr lang="zh-CN" altLang="en-US" sz="2800" dirty="0" smtClean="0"/>
              <a:t>的数”。</a:t>
            </a:r>
          </a:p>
          <a:p>
            <a:pPr>
              <a:lnSpc>
                <a:spcPct val="150000"/>
              </a:lnSpc>
            </a:pPr>
            <a:r>
              <a:rPr lang="zh-CN" altLang="en-US" sz="2800" dirty="0" smtClean="0"/>
              <a:t>（</a:t>
            </a:r>
            <a:r>
              <a:rPr lang="en-US" altLang="zh-CN" sz="2800" dirty="0" smtClean="0"/>
              <a:t>4</a:t>
            </a:r>
            <a:r>
              <a:rPr lang="zh-CN" altLang="en-US" sz="2800" dirty="0" smtClean="0"/>
              <a:t>）设置出错警告。选择图标样式“警告”；输入警告信息标题“警告”；输入错误信息“原值无效！”。</a:t>
            </a:r>
          </a:p>
          <a:p>
            <a:pPr>
              <a:lnSpc>
                <a:spcPct val="150000"/>
              </a:lnSpc>
            </a:pPr>
            <a:r>
              <a:rPr lang="zh-CN" altLang="en-US" sz="2800" dirty="0" smtClean="0"/>
              <a:t>（</a:t>
            </a:r>
            <a:r>
              <a:rPr lang="en-US" altLang="zh-CN" sz="2800" dirty="0" smtClean="0"/>
              <a:t>5</a:t>
            </a:r>
            <a:r>
              <a:rPr lang="zh-CN" altLang="en-US" sz="2800" dirty="0" smtClean="0"/>
              <a:t>）所有参数设置完毕，单击“确定”按钮即可。</a:t>
            </a:r>
          </a:p>
          <a:p>
            <a:pPr>
              <a:lnSpc>
                <a:spcPct val="150000"/>
              </a:lnSpc>
            </a:pPr>
            <a:r>
              <a:rPr lang="en-US" altLang="zh-CN" sz="2800" dirty="0" smtClean="0"/>
              <a:t>4.</a:t>
            </a:r>
            <a:r>
              <a:rPr lang="zh-CN" altLang="en-US" sz="2800" dirty="0" smtClean="0"/>
              <a:t>预计净残值</a:t>
            </a:r>
          </a:p>
          <a:p>
            <a:pPr>
              <a:lnSpc>
                <a:spcPct val="150000"/>
              </a:lnSpc>
            </a:pPr>
            <a:r>
              <a:rPr lang="zh-CN" altLang="en-US" sz="2800" dirty="0" smtClean="0"/>
              <a:t>（</a:t>
            </a:r>
            <a:r>
              <a:rPr lang="en-US" altLang="zh-CN" sz="2800" dirty="0" smtClean="0"/>
              <a:t>1</a:t>
            </a:r>
            <a:r>
              <a:rPr lang="zh-CN" altLang="en-US" sz="2800" dirty="0" smtClean="0"/>
              <a:t>）选中</a:t>
            </a:r>
            <a:r>
              <a:rPr lang="en-US" altLang="zh-CN" sz="2800" dirty="0" smtClean="0"/>
              <a:t>C5</a:t>
            </a:r>
            <a:r>
              <a:rPr lang="zh-CN" altLang="en-US" sz="2800" dirty="0" smtClean="0"/>
              <a:t>单元格，选择菜单“数据</a:t>
            </a:r>
            <a:r>
              <a:rPr lang="en-US" altLang="zh-CN" sz="2800" dirty="0" smtClean="0"/>
              <a:t>|</a:t>
            </a:r>
            <a:r>
              <a:rPr lang="zh-CN" altLang="en-US" sz="2800" dirty="0" smtClean="0"/>
              <a:t>有效性”。</a:t>
            </a:r>
          </a:p>
          <a:p>
            <a:pPr>
              <a:lnSpc>
                <a:spcPct val="150000"/>
              </a:lnSpc>
            </a:pPr>
            <a:endParaRPr lang="zh-CN" altLang="en-US"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4542847"/>
          </a:xfrm>
          <a:prstGeom prst="rect">
            <a:avLst/>
          </a:prstGeom>
        </p:spPr>
        <p:txBody>
          <a:bodyPr wrap="square">
            <a:spAutoFit/>
          </a:bodyPr>
          <a:lstStyle/>
          <a:p>
            <a:pPr>
              <a:lnSpc>
                <a:spcPct val="150000"/>
              </a:lnSpc>
            </a:pPr>
            <a:r>
              <a:rPr lang="zh-CN" altLang="en-US" sz="2800" dirty="0" smtClean="0"/>
              <a:t>（</a:t>
            </a:r>
            <a:r>
              <a:rPr lang="en-US" altLang="zh-CN" sz="2800" dirty="0" smtClean="0"/>
              <a:t>2</a:t>
            </a:r>
            <a:r>
              <a:rPr lang="zh-CN" altLang="en-US" sz="2800" dirty="0" smtClean="0"/>
              <a:t>）在“允许”下拉框中选择“自定义”；在“公式”文本框中输入公式“</a:t>
            </a:r>
            <a:r>
              <a:rPr lang="en-US" altLang="zh-CN" sz="2800" dirty="0" smtClean="0"/>
              <a:t>=AND(C5&gt;=0,C5&lt;C4)”</a:t>
            </a:r>
            <a:r>
              <a:rPr lang="zh-CN" altLang="en-US" sz="2800" dirty="0" smtClean="0"/>
              <a:t>。</a:t>
            </a:r>
          </a:p>
          <a:p>
            <a:pPr>
              <a:lnSpc>
                <a:spcPct val="150000"/>
              </a:lnSpc>
            </a:pPr>
            <a:r>
              <a:rPr lang="zh-CN" altLang="en-US" sz="2800" dirty="0" smtClean="0"/>
              <a:t>（</a:t>
            </a:r>
            <a:r>
              <a:rPr lang="en-US" altLang="zh-CN" sz="2800" dirty="0" smtClean="0"/>
              <a:t>3</a:t>
            </a:r>
            <a:r>
              <a:rPr lang="zh-CN" altLang="en-US" sz="2800" dirty="0" smtClean="0"/>
              <a:t>）输入提示信息的标题“提示”，输入提示信息内容“预计净残值大于等于零小于原值”。</a:t>
            </a:r>
          </a:p>
          <a:p>
            <a:pPr>
              <a:lnSpc>
                <a:spcPct val="150000"/>
              </a:lnSpc>
            </a:pPr>
            <a:r>
              <a:rPr lang="zh-CN" altLang="en-US" sz="2800" dirty="0" smtClean="0"/>
              <a:t>（</a:t>
            </a:r>
            <a:r>
              <a:rPr lang="en-US" altLang="zh-CN" sz="2800" dirty="0" smtClean="0"/>
              <a:t>4</a:t>
            </a:r>
            <a:r>
              <a:rPr lang="zh-CN" altLang="en-US" sz="2800" dirty="0" smtClean="0"/>
              <a:t>）设置出错警告。选择图标样式“警告”；输入警告信息标题“警告”；输入错误信息“预计净残值无效！”。</a:t>
            </a:r>
          </a:p>
          <a:p>
            <a:pPr>
              <a:lnSpc>
                <a:spcPct val="150000"/>
              </a:lnSpc>
            </a:pPr>
            <a:r>
              <a:rPr lang="zh-CN" altLang="en-US" sz="2800" dirty="0" smtClean="0"/>
              <a:t>（</a:t>
            </a:r>
            <a:r>
              <a:rPr lang="en-US" altLang="zh-CN" sz="2800" dirty="0" smtClean="0"/>
              <a:t>5</a:t>
            </a:r>
            <a:r>
              <a:rPr lang="zh-CN" altLang="en-US" sz="2800" dirty="0" smtClean="0"/>
              <a:t>）所有参数设置完毕，单击“确定”按钮即可。</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3896516"/>
          </a:xfrm>
          <a:prstGeom prst="rect">
            <a:avLst/>
          </a:prstGeom>
        </p:spPr>
        <p:txBody>
          <a:bodyPr wrap="square">
            <a:spAutoFit/>
          </a:bodyPr>
          <a:lstStyle/>
          <a:p>
            <a:pPr>
              <a:lnSpc>
                <a:spcPct val="150000"/>
              </a:lnSpc>
            </a:pPr>
            <a:r>
              <a:rPr lang="en-US" altLang="zh-CN" sz="2800" dirty="0" smtClean="0"/>
              <a:t>5.</a:t>
            </a:r>
            <a:r>
              <a:rPr lang="zh-CN" altLang="en-US" sz="2800" dirty="0" smtClean="0"/>
              <a:t>预计使用年限有效性设置</a:t>
            </a:r>
          </a:p>
          <a:p>
            <a:pPr>
              <a:lnSpc>
                <a:spcPct val="150000"/>
              </a:lnSpc>
            </a:pPr>
            <a:r>
              <a:rPr lang="zh-CN" altLang="en-US" sz="2800" dirty="0" smtClean="0"/>
              <a:t>（</a:t>
            </a:r>
            <a:r>
              <a:rPr lang="en-US" altLang="zh-CN" sz="2800" dirty="0" smtClean="0"/>
              <a:t>1</a:t>
            </a:r>
            <a:r>
              <a:rPr lang="zh-CN" altLang="en-US" sz="2800" dirty="0" smtClean="0"/>
              <a:t>）选中</a:t>
            </a:r>
            <a:r>
              <a:rPr lang="en-US" altLang="zh-CN" sz="2800" dirty="0" smtClean="0"/>
              <a:t>C6</a:t>
            </a:r>
            <a:r>
              <a:rPr lang="zh-CN" altLang="en-US" sz="2800" dirty="0" smtClean="0"/>
              <a:t>单元格，选择菜单“数据</a:t>
            </a:r>
            <a:r>
              <a:rPr lang="en-US" altLang="zh-CN" sz="2800" dirty="0" smtClean="0"/>
              <a:t>|</a:t>
            </a:r>
            <a:r>
              <a:rPr lang="zh-CN" altLang="en-US" sz="2800" dirty="0" smtClean="0"/>
              <a:t>有效性”。</a:t>
            </a:r>
          </a:p>
          <a:p>
            <a:pPr>
              <a:lnSpc>
                <a:spcPct val="150000"/>
              </a:lnSpc>
            </a:pPr>
            <a:r>
              <a:rPr lang="zh-CN" altLang="en-US" sz="2800" dirty="0" smtClean="0"/>
              <a:t>（</a:t>
            </a:r>
            <a:r>
              <a:rPr lang="en-US" altLang="zh-CN" sz="2800" dirty="0" smtClean="0"/>
              <a:t>2</a:t>
            </a:r>
            <a:r>
              <a:rPr lang="zh-CN" altLang="en-US" sz="2800" dirty="0" smtClean="0"/>
              <a:t>）在“允许”下拉框中选择“整数”；在“数据”下拉框中选择“大于或等于”；在“最小值”文本框中输入</a:t>
            </a:r>
            <a:r>
              <a:rPr lang="en-US" altLang="zh-CN" sz="2800" dirty="0" smtClean="0"/>
              <a:t>2</a:t>
            </a:r>
            <a:r>
              <a:rPr lang="zh-CN" altLang="en-US" sz="2800" dirty="0" smtClean="0"/>
              <a:t>。</a:t>
            </a:r>
          </a:p>
          <a:p>
            <a:pPr>
              <a:lnSpc>
                <a:spcPct val="150000"/>
              </a:lnSpc>
            </a:pPr>
            <a:r>
              <a:rPr lang="zh-CN" altLang="en-US" sz="2800" dirty="0" smtClean="0"/>
              <a:t>（</a:t>
            </a:r>
            <a:r>
              <a:rPr lang="en-US" altLang="zh-CN" sz="2800" dirty="0" smtClean="0"/>
              <a:t>3</a:t>
            </a:r>
            <a:r>
              <a:rPr lang="zh-CN" altLang="en-US" sz="2800" dirty="0" smtClean="0"/>
              <a:t>）输入提示信息的标题“提示”，输入提示信息内容“预计使用年限为大于等于</a:t>
            </a:r>
            <a:r>
              <a:rPr lang="en-US" altLang="zh-CN" sz="2800" dirty="0" smtClean="0"/>
              <a:t>2</a:t>
            </a:r>
            <a:r>
              <a:rPr lang="zh-CN" altLang="en-US" sz="2800" dirty="0" smtClean="0"/>
              <a:t>的整数”。</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zh-CN" altLang="en-US" sz="2800" dirty="0" smtClean="0"/>
              <a:t>（</a:t>
            </a:r>
            <a:r>
              <a:rPr lang="en-US" altLang="zh-CN" sz="2800" dirty="0" smtClean="0"/>
              <a:t>4</a:t>
            </a:r>
            <a:r>
              <a:rPr lang="zh-CN" altLang="en-US" sz="2800" dirty="0" smtClean="0"/>
              <a:t>）设置出错警告。选择图标样式“警告”；输入警告信息标题“警告”；输入错误信息“预计使用年限无效！”。</a:t>
            </a:r>
          </a:p>
          <a:p>
            <a:pPr>
              <a:lnSpc>
                <a:spcPct val="150000"/>
              </a:lnSpc>
            </a:pPr>
            <a:r>
              <a:rPr lang="zh-CN" altLang="en-US" sz="2800" dirty="0" smtClean="0"/>
              <a:t>（</a:t>
            </a:r>
            <a:r>
              <a:rPr lang="en-US" altLang="zh-CN" sz="2800" dirty="0" smtClean="0"/>
              <a:t>5</a:t>
            </a:r>
            <a:r>
              <a:rPr lang="zh-CN" altLang="en-US" sz="2800" dirty="0" smtClean="0"/>
              <a:t>）所有参数设置完毕，单击“确定”按钮即可。</a:t>
            </a:r>
            <a:endParaRPr lang="en-US" altLang="zh-CN" sz="2800" dirty="0" smtClean="0"/>
          </a:p>
          <a:p>
            <a:pPr>
              <a:lnSpc>
                <a:spcPct val="150000"/>
              </a:lnSpc>
            </a:pPr>
            <a:r>
              <a:rPr lang="en-US" altLang="zh-CN" sz="2800" dirty="0" smtClean="0"/>
              <a:t>6.</a:t>
            </a:r>
            <a:r>
              <a:rPr lang="zh-CN" altLang="en-US" sz="2800" dirty="0" smtClean="0"/>
              <a:t>折旧方法有效性设置</a:t>
            </a:r>
          </a:p>
          <a:p>
            <a:pPr>
              <a:lnSpc>
                <a:spcPct val="150000"/>
              </a:lnSpc>
            </a:pPr>
            <a:r>
              <a:rPr lang="zh-CN" altLang="en-US" sz="2800" dirty="0" smtClean="0"/>
              <a:t>（</a:t>
            </a:r>
            <a:r>
              <a:rPr lang="en-US" altLang="zh-CN" sz="2800" dirty="0" smtClean="0"/>
              <a:t>1</a:t>
            </a:r>
            <a:r>
              <a:rPr lang="zh-CN" altLang="en-US" sz="2800" dirty="0" smtClean="0"/>
              <a:t>）先在任一空白列的三个单元格，如</a:t>
            </a:r>
            <a:r>
              <a:rPr lang="en-US" altLang="zh-CN" sz="2800" dirty="0" smtClean="0"/>
              <a:t>F2</a:t>
            </a:r>
            <a:r>
              <a:rPr lang="zh-CN" altLang="en-US" sz="2800" dirty="0" smtClean="0"/>
              <a:t>：</a:t>
            </a:r>
            <a:r>
              <a:rPr lang="en-US" altLang="zh-CN" sz="2800" dirty="0" smtClean="0"/>
              <a:t>F4</a:t>
            </a:r>
            <a:r>
              <a:rPr lang="zh-CN" altLang="en-US" sz="2800" dirty="0" smtClean="0"/>
              <a:t>，依次输入“年限平均法”、“年数总和法”、“双倍余额递减法”，然后选中</a:t>
            </a:r>
            <a:r>
              <a:rPr lang="en-US" altLang="zh-CN" sz="2800" dirty="0" smtClean="0"/>
              <a:t>C7</a:t>
            </a:r>
            <a:r>
              <a:rPr lang="zh-CN" altLang="en-US" sz="2800" dirty="0" smtClean="0"/>
              <a:t>单元格，再选择菜单“数据</a:t>
            </a:r>
            <a:r>
              <a:rPr lang="en-US" altLang="zh-CN" sz="2800" dirty="0" smtClean="0"/>
              <a:t>|</a:t>
            </a:r>
            <a:r>
              <a:rPr lang="zh-CN" altLang="en-US" sz="2800" dirty="0" smtClean="0"/>
              <a:t>有效性”。</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3323987"/>
          </a:xfrm>
          <a:prstGeom prst="rect">
            <a:avLst/>
          </a:prstGeom>
        </p:spPr>
        <p:txBody>
          <a:bodyPr wrap="square">
            <a:spAutoFit/>
          </a:bodyPr>
          <a:lstStyle/>
          <a:p>
            <a:pPr>
              <a:lnSpc>
                <a:spcPct val="150000"/>
              </a:lnSpc>
            </a:pPr>
            <a:r>
              <a:rPr lang="zh-CN" altLang="en-US" sz="2800" dirty="0" smtClean="0"/>
              <a:t>（</a:t>
            </a:r>
            <a:r>
              <a:rPr lang="en-US" altLang="zh-CN" sz="2800" dirty="0" smtClean="0"/>
              <a:t>2</a:t>
            </a:r>
            <a:r>
              <a:rPr lang="zh-CN" altLang="en-US" sz="2800" dirty="0" smtClean="0"/>
              <a:t>）在“允许”下拉框中选择“序列”；单击“来源”文本框中，然后在工作表中拖动鼠标选择选项所作区域，如</a:t>
            </a:r>
            <a:r>
              <a:rPr lang="en-US" altLang="zh-CN" sz="2800" dirty="0" smtClean="0"/>
              <a:t>F2</a:t>
            </a:r>
            <a:r>
              <a:rPr lang="zh-CN" altLang="en-US" sz="2800" dirty="0" smtClean="0"/>
              <a:t>：</a:t>
            </a:r>
            <a:r>
              <a:rPr lang="en-US" altLang="zh-CN" sz="2800" dirty="0" smtClean="0"/>
              <a:t>F4</a:t>
            </a:r>
            <a:r>
              <a:rPr lang="zh-CN" altLang="en-US" sz="2800" dirty="0" smtClean="0"/>
              <a:t>。</a:t>
            </a:r>
          </a:p>
          <a:p>
            <a:pPr>
              <a:lnSpc>
                <a:spcPct val="150000"/>
              </a:lnSpc>
            </a:pPr>
            <a:r>
              <a:rPr lang="zh-CN" altLang="zh-CN" sz="2800" dirty="0" smtClean="0"/>
              <a:t>（</a:t>
            </a:r>
            <a:r>
              <a:rPr lang="en-US" altLang="zh-CN" sz="2800" dirty="0" smtClean="0"/>
              <a:t>3</a:t>
            </a:r>
            <a:r>
              <a:rPr lang="zh-CN" altLang="zh-CN" sz="2800" dirty="0" smtClean="0"/>
              <a:t>）在此，可以不设置输入信息和出错警告，单击“确定”按钮即可。</a:t>
            </a:r>
          </a:p>
          <a:p>
            <a:pPr>
              <a:lnSpc>
                <a:spcPct val="150000"/>
              </a:lnSpc>
            </a:pPr>
            <a:endParaRPr lang="zh-CN" altLang="en-US"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3896516"/>
          </a:xfrm>
          <a:prstGeom prst="rect">
            <a:avLst/>
          </a:prstGeom>
        </p:spPr>
        <p:txBody>
          <a:bodyPr wrap="square">
            <a:spAutoFit/>
          </a:bodyPr>
          <a:lstStyle/>
          <a:p>
            <a:pPr>
              <a:lnSpc>
                <a:spcPct val="150000"/>
              </a:lnSpc>
            </a:pPr>
            <a:r>
              <a:rPr lang="en-US" altLang="zh-CN" sz="2800" dirty="0" smtClean="0"/>
              <a:t>       【</a:t>
            </a:r>
            <a:r>
              <a:rPr lang="zh-CN" altLang="en-US" sz="2800" dirty="0" smtClean="0"/>
              <a:t>例</a:t>
            </a:r>
            <a:r>
              <a:rPr lang="en-US" altLang="zh-CN" sz="2800" dirty="0" smtClean="0"/>
              <a:t>1-34】</a:t>
            </a:r>
            <a:r>
              <a:rPr lang="zh-CN" altLang="en-US" sz="2800" dirty="0" smtClean="0"/>
              <a:t>利用数据有效性和</a:t>
            </a:r>
            <a:r>
              <a:rPr lang="en-US" altLang="zh-CN" sz="2800" dirty="0" smtClean="0"/>
              <a:t>INDIRECT</a:t>
            </a:r>
            <a:r>
              <a:rPr lang="zh-CN" altLang="en-US" sz="2800" dirty="0" smtClean="0"/>
              <a:t>函数可以实现多级下拉菜单的设置。如图</a:t>
            </a:r>
            <a:r>
              <a:rPr lang="en-US" altLang="zh-CN" sz="2800" dirty="0" smtClean="0"/>
              <a:t>1-45</a:t>
            </a:r>
            <a:r>
              <a:rPr lang="zh-CN" altLang="en-US" sz="2800" dirty="0" smtClean="0"/>
              <a:t>所示，将“</a:t>
            </a:r>
            <a:r>
              <a:rPr lang="en-US" altLang="zh-CN" sz="2800" dirty="0" smtClean="0"/>
              <a:t>B1</a:t>
            </a:r>
            <a:r>
              <a:rPr lang="zh-CN" altLang="en-US" sz="2800" dirty="0" smtClean="0"/>
              <a:t>：</a:t>
            </a:r>
            <a:r>
              <a:rPr lang="en-US" altLang="zh-CN" sz="2800" dirty="0" smtClean="0"/>
              <a:t>B2”</a:t>
            </a:r>
            <a:r>
              <a:rPr lang="zh-CN" altLang="en-US" sz="2800" dirty="0" smtClean="0"/>
              <a:t>区域命名为“</a:t>
            </a:r>
            <a:r>
              <a:rPr lang="en-US" altLang="zh-CN" sz="2800" dirty="0" err="1" smtClean="0"/>
              <a:t>sj</a:t>
            </a:r>
            <a:r>
              <a:rPr lang="en-US" altLang="zh-CN" sz="2800" dirty="0" smtClean="0"/>
              <a:t>”</a:t>
            </a:r>
            <a:r>
              <a:rPr lang="zh-CN" altLang="en-US" sz="2800" dirty="0" smtClean="0"/>
              <a:t>，将区域“</a:t>
            </a:r>
            <a:r>
              <a:rPr lang="en-US" altLang="zh-CN" sz="2800" dirty="0" smtClean="0"/>
              <a:t>B3</a:t>
            </a:r>
            <a:r>
              <a:rPr lang="zh-CN" altLang="en-US" sz="2800" dirty="0" smtClean="0"/>
              <a:t>：</a:t>
            </a:r>
            <a:r>
              <a:rPr lang="en-US" altLang="zh-CN" sz="2800" dirty="0" smtClean="0"/>
              <a:t>B4”</a:t>
            </a:r>
            <a:r>
              <a:rPr lang="zh-CN" altLang="en-US" sz="2800" dirty="0" smtClean="0"/>
              <a:t>区域命名为“</a:t>
            </a:r>
            <a:r>
              <a:rPr lang="en-US" altLang="zh-CN" sz="2800" dirty="0" err="1" smtClean="0"/>
              <a:t>jd</a:t>
            </a:r>
            <a:r>
              <a:rPr lang="en-US" altLang="zh-CN" sz="2800" dirty="0" smtClean="0"/>
              <a:t>”</a:t>
            </a:r>
            <a:r>
              <a:rPr lang="zh-CN" altLang="en-US" sz="2800" dirty="0" smtClean="0"/>
              <a:t>。设置</a:t>
            </a:r>
            <a:r>
              <a:rPr lang="en-US" altLang="zh-CN" sz="2800" dirty="0" smtClean="0"/>
              <a:t>A6</a:t>
            </a:r>
            <a:r>
              <a:rPr lang="zh-CN" altLang="en-US" sz="2800" dirty="0" smtClean="0"/>
              <a:t>单元格数据有效性为序列，数据来源为“手机</a:t>
            </a:r>
            <a:r>
              <a:rPr lang="en-US" altLang="zh-CN" sz="2800" dirty="0" smtClean="0"/>
              <a:t>,</a:t>
            </a:r>
            <a:r>
              <a:rPr lang="zh-CN" altLang="en-US" sz="2800" dirty="0" smtClean="0"/>
              <a:t>家电”；设置</a:t>
            </a:r>
            <a:r>
              <a:rPr lang="en-US" altLang="zh-CN" sz="2800" dirty="0" smtClean="0"/>
              <a:t>B6</a:t>
            </a:r>
            <a:r>
              <a:rPr lang="zh-CN" altLang="en-US" sz="2800" dirty="0" smtClean="0"/>
              <a:t>单元格数据有效性为序列，数据来源为“</a:t>
            </a:r>
            <a:r>
              <a:rPr lang="en-US" altLang="zh-CN" sz="2800" dirty="0" smtClean="0"/>
              <a:t>=INDIRECT(A6)”</a:t>
            </a:r>
            <a:r>
              <a:rPr lang="zh-CN" altLang="en-US" sz="2800" dirty="0" smtClean="0"/>
              <a:t>。经过以上设置，便实现了二级菜单的制作。</a:t>
            </a:r>
          </a:p>
        </p:txBody>
      </p:sp>
      <p:pic>
        <p:nvPicPr>
          <p:cNvPr id="119810" name="Picture 2"/>
          <p:cNvPicPr>
            <a:picLocks noChangeAspect="1" noChangeArrowheads="1"/>
          </p:cNvPicPr>
          <p:nvPr/>
        </p:nvPicPr>
        <p:blipFill>
          <a:blip r:embed="rId4" cstate="print"/>
          <a:srcRect/>
          <a:stretch>
            <a:fillRect/>
          </a:stretch>
        </p:blipFill>
        <p:spPr bwMode="auto">
          <a:xfrm>
            <a:off x="4672583" y="4507992"/>
            <a:ext cx="2086939" cy="1911096"/>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2677656"/>
          </a:xfrm>
          <a:prstGeom prst="rect">
            <a:avLst/>
          </a:prstGeom>
        </p:spPr>
        <p:txBody>
          <a:bodyPr wrap="square">
            <a:spAutoFit/>
          </a:bodyPr>
          <a:lstStyle/>
          <a:p>
            <a:pPr>
              <a:lnSpc>
                <a:spcPct val="150000"/>
              </a:lnSpc>
            </a:pPr>
            <a:r>
              <a:rPr lang="en-US" altLang="zh-CN" sz="2800" b="1" dirty="0" smtClean="0"/>
              <a:t>1.6.6</a:t>
            </a:r>
            <a:r>
              <a:rPr lang="zh-CN" altLang="zh-CN" sz="2800" b="1" dirty="0" smtClean="0"/>
              <a:t>报表汇总</a:t>
            </a:r>
            <a:endParaRPr lang="en-US" altLang="zh-CN" sz="2800" b="1" dirty="0" smtClean="0"/>
          </a:p>
          <a:p>
            <a:pPr>
              <a:lnSpc>
                <a:spcPct val="150000"/>
              </a:lnSpc>
            </a:pPr>
            <a:r>
              <a:rPr lang="en-US" altLang="zh-CN" sz="2800" dirty="0" smtClean="0"/>
              <a:t>1.</a:t>
            </a:r>
            <a:r>
              <a:rPr lang="zh-CN" altLang="zh-CN" sz="2800" dirty="0" smtClean="0"/>
              <a:t>按位置汇总</a:t>
            </a:r>
          </a:p>
          <a:p>
            <a:pPr>
              <a:lnSpc>
                <a:spcPct val="150000"/>
              </a:lnSpc>
            </a:pPr>
            <a:r>
              <a:rPr lang="en-US" altLang="zh-CN" sz="2800" dirty="0" smtClean="0"/>
              <a:t>       </a:t>
            </a:r>
            <a:r>
              <a:rPr lang="zh-CN" altLang="zh-CN" sz="2800" dirty="0" smtClean="0"/>
              <a:t>【例</a:t>
            </a:r>
            <a:r>
              <a:rPr lang="en-US" altLang="zh-CN" sz="2800" dirty="0" smtClean="0"/>
              <a:t>1-35</a:t>
            </a:r>
            <a:r>
              <a:rPr lang="zh-CN" altLang="zh-CN" sz="2800" dirty="0" smtClean="0"/>
              <a:t>】某公司下属若干分公司，</a:t>
            </a:r>
            <a:r>
              <a:rPr lang="en-US" altLang="zh-CN" sz="2800" dirty="0" smtClean="0"/>
              <a:t>2011</a:t>
            </a:r>
            <a:r>
              <a:rPr lang="zh-CN" altLang="zh-CN" sz="2800" dirty="0" smtClean="0"/>
              <a:t>年和</a:t>
            </a:r>
            <a:r>
              <a:rPr lang="en-US" altLang="zh-CN" sz="2800" dirty="0" smtClean="0"/>
              <a:t>2012</a:t>
            </a:r>
            <a:r>
              <a:rPr lang="zh-CN" altLang="zh-CN" sz="2800" dirty="0" smtClean="0"/>
              <a:t>年销售数据分别位于同一工作簿的不同工作表，如图</a:t>
            </a:r>
            <a:r>
              <a:rPr lang="en-US" altLang="zh-CN" sz="2800" dirty="0" smtClean="0"/>
              <a:t>1-46</a:t>
            </a:r>
            <a:r>
              <a:rPr lang="zh-CN" altLang="zh-CN" sz="2800" dirty="0" smtClean="0"/>
              <a:t>和图</a:t>
            </a:r>
            <a:r>
              <a:rPr lang="en-US" altLang="zh-CN" sz="2800" dirty="0" smtClean="0"/>
              <a:t>1-47</a:t>
            </a:r>
            <a:r>
              <a:rPr lang="zh-CN" altLang="zh-CN" sz="2800" dirty="0" smtClean="0"/>
              <a:t>所示。</a:t>
            </a:r>
            <a:endParaRPr lang="zh-CN" altLang="zh-CN" sz="2800" dirty="0"/>
          </a:p>
        </p:txBody>
      </p:sp>
      <p:pic>
        <p:nvPicPr>
          <p:cNvPr id="120834" name="Picture 2"/>
          <p:cNvPicPr>
            <a:picLocks noChangeAspect="1" noChangeArrowheads="1"/>
          </p:cNvPicPr>
          <p:nvPr/>
        </p:nvPicPr>
        <p:blipFill>
          <a:blip r:embed="rId4" cstate="print"/>
          <a:srcRect/>
          <a:stretch>
            <a:fillRect/>
          </a:stretch>
        </p:blipFill>
        <p:spPr bwMode="auto">
          <a:xfrm>
            <a:off x="1490472" y="4014216"/>
            <a:ext cx="4457700" cy="1371600"/>
          </a:xfrm>
          <a:prstGeom prst="rect">
            <a:avLst/>
          </a:prstGeom>
          <a:noFill/>
          <a:ln w="9525">
            <a:noFill/>
            <a:miter lim="800000"/>
            <a:headEnd/>
            <a:tailEnd/>
          </a:ln>
        </p:spPr>
      </p:pic>
      <p:pic>
        <p:nvPicPr>
          <p:cNvPr id="120835" name="Picture 3"/>
          <p:cNvPicPr>
            <a:picLocks noChangeAspect="1" noChangeArrowheads="1"/>
          </p:cNvPicPr>
          <p:nvPr/>
        </p:nvPicPr>
        <p:blipFill>
          <a:blip r:embed="rId5" cstate="print"/>
          <a:srcRect/>
          <a:stretch>
            <a:fillRect/>
          </a:stretch>
        </p:blipFill>
        <p:spPr bwMode="auto">
          <a:xfrm>
            <a:off x="6309360" y="3995928"/>
            <a:ext cx="4441825" cy="135572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1.3</a:t>
            </a:r>
            <a:r>
              <a:rPr lang="zh-CN" altLang="zh-CN" sz="2800" b="1" dirty="0" smtClean="0"/>
              <a:t>单元格引用</a:t>
            </a:r>
            <a:endParaRPr lang="zh-CN" altLang="zh-CN" sz="2800" dirty="0"/>
          </a:p>
        </p:txBody>
      </p:sp>
      <p:sp>
        <p:nvSpPr>
          <p:cNvPr id="6" name="矩形 5"/>
          <p:cNvSpPr/>
          <p:nvPr/>
        </p:nvSpPr>
        <p:spPr>
          <a:xfrm>
            <a:off x="993402" y="1212064"/>
            <a:ext cx="10199077" cy="738664"/>
          </a:xfrm>
          <a:prstGeom prst="rect">
            <a:avLst/>
          </a:prstGeom>
        </p:spPr>
        <p:txBody>
          <a:bodyPr wrap="square">
            <a:spAutoFit/>
          </a:bodyPr>
          <a:lstStyle/>
          <a:p>
            <a:pPr>
              <a:lnSpc>
                <a:spcPct val="150000"/>
              </a:lnSpc>
            </a:pPr>
            <a:r>
              <a:rPr lang="zh-CN" altLang="zh-CN" sz="2800" dirty="0" smtClean="0"/>
              <a:t>【例</a:t>
            </a:r>
            <a:r>
              <a:rPr lang="en-US" altLang="zh-CN" sz="2800" dirty="0" smtClean="0"/>
              <a:t>1-1</a:t>
            </a:r>
            <a:r>
              <a:rPr lang="zh-CN" altLang="zh-CN" sz="2800" dirty="0" smtClean="0"/>
              <a:t>】</a:t>
            </a:r>
            <a:r>
              <a:rPr lang="zh-CN" altLang="en-US" sz="2800" dirty="0" smtClean="0"/>
              <a:t>如何定义公式以快速计算各项制造费用的分配结果？</a:t>
            </a:r>
          </a:p>
        </p:txBody>
      </p:sp>
      <p:graphicFrame>
        <p:nvGraphicFramePr>
          <p:cNvPr id="5" name="表格 4"/>
          <p:cNvGraphicFramePr>
            <a:graphicFrameLocks noGrp="1"/>
          </p:cNvGraphicFramePr>
          <p:nvPr/>
        </p:nvGraphicFramePr>
        <p:xfrm>
          <a:off x="1935480" y="1940813"/>
          <a:ext cx="8223503" cy="3088386"/>
        </p:xfrm>
        <a:graphic>
          <a:graphicData uri="http://schemas.openxmlformats.org/drawingml/2006/table">
            <a:tbl>
              <a:tblPr/>
              <a:tblGrid>
                <a:gridCol w="635323"/>
                <a:gridCol w="1516922"/>
                <a:gridCol w="1518112"/>
                <a:gridCol w="1518112"/>
                <a:gridCol w="1518112"/>
                <a:gridCol w="1516922"/>
              </a:tblGrid>
              <a:tr h="514731">
                <a:tc>
                  <a:txBody>
                    <a:bodyPr/>
                    <a:lstStyle/>
                    <a:p>
                      <a:pPr algn="just">
                        <a:lnSpc>
                          <a:spcPct val="150000"/>
                        </a:lnSpc>
                        <a:spcAft>
                          <a:spcPts val="0"/>
                        </a:spcAft>
                        <a:tabLst>
                          <a:tab pos="551180" algn="l"/>
                        </a:tabLst>
                      </a:pPr>
                      <a:endParaRPr lang="en-US" sz="16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51180" algn="l"/>
                        </a:tabLst>
                      </a:pPr>
                      <a:r>
                        <a:rPr lang="en-US" sz="1600" kern="100">
                          <a:latin typeface="Times New Roman"/>
                          <a:ea typeface="宋体"/>
                          <a:cs typeface="Times New Roman"/>
                        </a:rPr>
                        <a:t>A</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51180" algn="l"/>
                        </a:tabLst>
                      </a:pPr>
                      <a:r>
                        <a:rPr lang="en-US" sz="1600" kern="100" dirty="0">
                          <a:latin typeface="Times New Roman"/>
                          <a:ea typeface="宋体"/>
                          <a:cs typeface="Times New Roman"/>
                        </a:rPr>
                        <a:t>B</a:t>
                      </a:r>
                      <a:endParaRPr lang="zh-CN" sz="16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51180" algn="l"/>
                        </a:tabLst>
                      </a:pPr>
                      <a:r>
                        <a:rPr lang="en-US" sz="1600" kern="100" dirty="0">
                          <a:latin typeface="Times New Roman"/>
                          <a:ea typeface="宋体"/>
                          <a:cs typeface="Times New Roman"/>
                        </a:rPr>
                        <a:t>C</a:t>
                      </a:r>
                      <a:endParaRPr lang="zh-CN" sz="16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51180" algn="l"/>
                        </a:tabLst>
                      </a:pPr>
                      <a:r>
                        <a:rPr lang="en-US" sz="1600" kern="100">
                          <a:latin typeface="Times New Roman"/>
                          <a:ea typeface="宋体"/>
                          <a:cs typeface="Times New Roman"/>
                        </a:rPr>
                        <a:t>D</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51180" algn="l"/>
                        </a:tabLst>
                      </a:pPr>
                      <a:r>
                        <a:rPr lang="en-US" sz="1600" kern="100">
                          <a:latin typeface="Times New Roman"/>
                          <a:ea typeface="宋体"/>
                          <a:cs typeface="Times New Roman"/>
                        </a:rPr>
                        <a:t>E</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731">
                <a:tc>
                  <a:txBody>
                    <a:bodyPr/>
                    <a:lstStyle/>
                    <a:p>
                      <a:pPr algn="ctr">
                        <a:lnSpc>
                          <a:spcPct val="150000"/>
                        </a:lnSpc>
                        <a:spcAft>
                          <a:spcPts val="0"/>
                        </a:spcAft>
                        <a:tabLst>
                          <a:tab pos="551180" algn="l"/>
                        </a:tabLst>
                      </a:pPr>
                      <a:r>
                        <a:rPr lang="en-US" sz="1600" kern="100">
                          <a:latin typeface="Times New Roman"/>
                          <a:ea typeface="宋体"/>
                          <a:cs typeface="Times New Roman"/>
                        </a:rPr>
                        <a:t>1</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51180" algn="l"/>
                        </a:tabLst>
                      </a:pPr>
                      <a:r>
                        <a:rPr lang="zh-CN" sz="1600" kern="100">
                          <a:latin typeface="Times New Roman"/>
                          <a:ea typeface="宋体"/>
                          <a:cs typeface="Times New Roman"/>
                        </a:rPr>
                        <a:t>产品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51180" algn="l"/>
                        </a:tabLst>
                      </a:pPr>
                      <a:r>
                        <a:rPr lang="zh-CN" sz="1600" kern="100">
                          <a:latin typeface="Times New Roman"/>
                          <a:ea typeface="宋体"/>
                          <a:cs typeface="Times New Roman"/>
                        </a:rPr>
                        <a:t>产量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51180" algn="l"/>
                        </a:tabLst>
                      </a:pPr>
                      <a:r>
                        <a:rPr lang="zh-CN" sz="1600" kern="100">
                          <a:latin typeface="Times New Roman"/>
                          <a:ea typeface="宋体"/>
                          <a:cs typeface="Times New Roman"/>
                        </a:rPr>
                        <a:t>职工薪酬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51180" algn="l"/>
                        </a:tabLst>
                      </a:pPr>
                      <a:r>
                        <a:rPr lang="zh-CN" sz="1600" kern="100">
                          <a:latin typeface="Times New Roman"/>
                          <a:ea typeface="宋体"/>
                          <a:cs typeface="Times New Roman"/>
                        </a:rPr>
                        <a:t>水电费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51180" algn="l"/>
                        </a:tabLst>
                      </a:pPr>
                      <a:r>
                        <a:rPr lang="zh-CN" sz="1600" kern="100">
                          <a:latin typeface="Times New Roman"/>
                          <a:ea typeface="宋体"/>
                          <a:cs typeface="Times New Roman"/>
                        </a:rPr>
                        <a:t>维修费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731">
                <a:tc>
                  <a:txBody>
                    <a:bodyPr/>
                    <a:lstStyle/>
                    <a:p>
                      <a:pPr algn="ctr">
                        <a:lnSpc>
                          <a:spcPct val="150000"/>
                        </a:lnSpc>
                        <a:spcAft>
                          <a:spcPts val="0"/>
                        </a:spcAft>
                        <a:tabLst>
                          <a:tab pos="551180" algn="l"/>
                        </a:tabLst>
                      </a:pPr>
                      <a:r>
                        <a:rPr lang="en-US" sz="1600" kern="100">
                          <a:latin typeface="Times New Roman"/>
                          <a:ea typeface="宋体"/>
                          <a:cs typeface="Times New Roman"/>
                        </a:rPr>
                        <a:t>2</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51180" algn="l"/>
                        </a:tabLst>
                      </a:pPr>
                      <a:r>
                        <a:rPr lang="zh-CN" sz="1600" kern="100">
                          <a:latin typeface="Times New Roman"/>
                          <a:ea typeface="宋体"/>
                          <a:cs typeface="Times New Roman"/>
                        </a:rPr>
                        <a:t>甲产品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51180" algn="l"/>
                        </a:tabLst>
                      </a:pPr>
                      <a:r>
                        <a:rPr lang="en-US" sz="1600" kern="100">
                          <a:latin typeface="Times New Roman"/>
                          <a:ea typeface="宋体"/>
                          <a:cs typeface="Times New Roman"/>
                        </a:rPr>
                        <a:t>180</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51180" algn="l"/>
                        </a:tabLst>
                      </a:pPr>
                      <a:endParaRPr lang="en-US"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51180" algn="l"/>
                        </a:tabLst>
                      </a:pPr>
                      <a:endParaRPr lang="en-US"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51180" algn="l"/>
                        </a:tabLst>
                      </a:pPr>
                      <a:endParaRPr lang="en-US"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731">
                <a:tc>
                  <a:txBody>
                    <a:bodyPr/>
                    <a:lstStyle/>
                    <a:p>
                      <a:pPr algn="ctr">
                        <a:lnSpc>
                          <a:spcPct val="150000"/>
                        </a:lnSpc>
                        <a:spcAft>
                          <a:spcPts val="0"/>
                        </a:spcAft>
                        <a:tabLst>
                          <a:tab pos="551180" algn="l"/>
                        </a:tabLst>
                      </a:pPr>
                      <a:r>
                        <a:rPr lang="en-US" sz="1600" kern="100">
                          <a:latin typeface="Times New Roman"/>
                          <a:ea typeface="宋体"/>
                          <a:cs typeface="Times New Roman"/>
                        </a:rPr>
                        <a:t>3</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51180" algn="l"/>
                        </a:tabLst>
                      </a:pPr>
                      <a:r>
                        <a:rPr lang="zh-CN" sz="1600" kern="100">
                          <a:latin typeface="Times New Roman"/>
                          <a:ea typeface="宋体"/>
                          <a:cs typeface="Times New Roman"/>
                        </a:rPr>
                        <a:t>乙产品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51180" algn="l"/>
                        </a:tabLst>
                      </a:pPr>
                      <a:r>
                        <a:rPr lang="en-US" sz="1600" kern="100">
                          <a:latin typeface="Times New Roman"/>
                          <a:ea typeface="宋体"/>
                          <a:cs typeface="Times New Roman"/>
                        </a:rPr>
                        <a:t>200</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51180" algn="l"/>
                        </a:tabLst>
                      </a:pPr>
                      <a:endParaRPr lang="en-US"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51180" algn="l"/>
                        </a:tabLst>
                      </a:pPr>
                      <a:endParaRPr lang="en-US"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51180" algn="l"/>
                        </a:tabLst>
                      </a:pPr>
                      <a:endParaRPr lang="en-US"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731">
                <a:tc>
                  <a:txBody>
                    <a:bodyPr/>
                    <a:lstStyle/>
                    <a:p>
                      <a:pPr algn="ctr">
                        <a:lnSpc>
                          <a:spcPct val="150000"/>
                        </a:lnSpc>
                        <a:spcAft>
                          <a:spcPts val="0"/>
                        </a:spcAft>
                        <a:tabLst>
                          <a:tab pos="551180" algn="l"/>
                        </a:tabLst>
                      </a:pPr>
                      <a:r>
                        <a:rPr lang="en-US" sz="1600" kern="100">
                          <a:latin typeface="Times New Roman"/>
                          <a:ea typeface="宋体"/>
                          <a:cs typeface="Times New Roman"/>
                        </a:rPr>
                        <a:t>4</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51180" algn="l"/>
                        </a:tabLst>
                      </a:pPr>
                      <a:r>
                        <a:rPr lang="zh-CN" sz="1600" kern="100">
                          <a:latin typeface="Times New Roman"/>
                          <a:ea typeface="宋体"/>
                          <a:cs typeface="Times New Roman"/>
                        </a:rPr>
                        <a:t>丙产品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51180" algn="l"/>
                        </a:tabLst>
                      </a:pPr>
                      <a:r>
                        <a:rPr lang="en-US" sz="1600" kern="100">
                          <a:latin typeface="Times New Roman"/>
                          <a:ea typeface="宋体"/>
                          <a:cs typeface="Times New Roman"/>
                        </a:rPr>
                        <a:t>120</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51180" algn="l"/>
                        </a:tabLst>
                      </a:pPr>
                      <a:endParaRPr lang="en-US"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51180" algn="l"/>
                        </a:tabLst>
                      </a:pPr>
                      <a:endParaRPr lang="en-US"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51180" algn="l"/>
                        </a:tabLst>
                      </a:pPr>
                      <a:endParaRPr lang="en-US"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731">
                <a:tc>
                  <a:txBody>
                    <a:bodyPr/>
                    <a:lstStyle/>
                    <a:p>
                      <a:pPr algn="ctr">
                        <a:lnSpc>
                          <a:spcPct val="150000"/>
                        </a:lnSpc>
                        <a:spcAft>
                          <a:spcPts val="0"/>
                        </a:spcAft>
                        <a:tabLst>
                          <a:tab pos="551180" algn="l"/>
                        </a:tabLst>
                      </a:pPr>
                      <a:r>
                        <a:rPr lang="en-US" sz="1600" kern="100">
                          <a:latin typeface="Times New Roman"/>
                          <a:ea typeface="宋体"/>
                          <a:cs typeface="Times New Roman"/>
                        </a:rPr>
                        <a:t>5</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51180" algn="l"/>
                        </a:tabLst>
                      </a:pPr>
                      <a:r>
                        <a:rPr lang="zh-CN" sz="1600" kern="100">
                          <a:latin typeface="Times New Roman"/>
                          <a:ea typeface="宋体"/>
                          <a:cs typeface="Times New Roman"/>
                        </a:rPr>
                        <a:t>合计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51180" algn="l"/>
                        </a:tabLst>
                      </a:pPr>
                      <a:r>
                        <a:rPr lang="en-US" sz="1600" kern="100">
                          <a:latin typeface="Times New Roman"/>
                          <a:ea typeface="宋体"/>
                          <a:cs typeface="Times New Roman"/>
                        </a:rPr>
                        <a:t>500</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51180" algn="l"/>
                        </a:tabLst>
                      </a:pPr>
                      <a:r>
                        <a:rPr lang="en-US" sz="1600" kern="100">
                          <a:latin typeface="Times New Roman"/>
                          <a:ea typeface="宋体"/>
                          <a:cs typeface="Times New Roman"/>
                        </a:rPr>
                        <a:t>10 000</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51180" algn="l"/>
                        </a:tabLst>
                      </a:pPr>
                      <a:r>
                        <a:rPr lang="en-US" sz="1600" kern="100">
                          <a:latin typeface="Times New Roman"/>
                          <a:ea typeface="宋体"/>
                          <a:cs typeface="Times New Roman"/>
                        </a:rPr>
                        <a:t>5 000</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51180" algn="l"/>
                        </a:tabLst>
                      </a:pPr>
                      <a:r>
                        <a:rPr lang="en-US" sz="1600" kern="100" dirty="0">
                          <a:latin typeface="Times New Roman"/>
                          <a:ea typeface="宋体"/>
                          <a:cs typeface="Times New Roman"/>
                        </a:rPr>
                        <a:t>8 000</a:t>
                      </a:r>
                      <a:endParaRPr lang="zh-CN" sz="16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874530" y="5125696"/>
            <a:ext cx="10199077" cy="1384995"/>
          </a:xfrm>
          <a:prstGeom prst="rect">
            <a:avLst/>
          </a:prstGeom>
        </p:spPr>
        <p:txBody>
          <a:bodyPr wrap="square">
            <a:spAutoFit/>
          </a:bodyPr>
          <a:lstStyle/>
          <a:p>
            <a:pPr>
              <a:lnSpc>
                <a:spcPct val="150000"/>
              </a:lnSpc>
            </a:pPr>
            <a:r>
              <a:rPr lang="en-US" altLang="zh-CN" sz="2800" dirty="0" smtClean="0"/>
              <a:t>        </a:t>
            </a:r>
            <a:r>
              <a:rPr lang="zh-CN" altLang="zh-CN" sz="2800" dirty="0" smtClean="0"/>
              <a:t>在</a:t>
            </a:r>
            <a:r>
              <a:rPr lang="en-US" altLang="zh-CN" sz="2800" dirty="0" smtClean="0"/>
              <a:t>C2</a:t>
            </a:r>
            <a:r>
              <a:rPr lang="zh-CN" altLang="zh-CN" sz="2800" dirty="0" smtClean="0"/>
              <a:t>单元格定义以下公式“</a:t>
            </a:r>
            <a:r>
              <a:rPr lang="en-US" altLang="zh-CN" sz="2800" dirty="0" smtClean="0"/>
              <a:t>=$C5/$B$5*B$2”，</a:t>
            </a:r>
            <a:r>
              <a:rPr lang="en-US" altLang="zh-CN" sz="2800" dirty="0" err="1" smtClean="0"/>
              <a:t>然后通过填充柄直接将该公式复制到其他单元格即可</a:t>
            </a:r>
            <a:r>
              <a:rPr lang="zh-CN" altLang="en-US" sz="2800" dirty="0" smtClean="0"/>
              <a: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4542847"/>
          </a:xfrm>
          <a:prstGeom prst="rect">
            <a:avLst/>
          </a:prstGeom>
        </p:spPr>
        <p:txBody>
          <a:bodyPr wrap="square">
            <a:spAutoFit/>
          </a:bodyPr>
          <a:lstStyle/>
          <a:p>
            <a:pPr>
              <a:lnSpc>
                <a:spcPct val="150000"/>
              </a:lnSpc>
            </a:pPr>
            <a:r>
              <a:rPr lang="zh-CN" altLang="en-US" sz="2800" b="1" dirty="0" smtClean="0"/>
              <a:t>         </a:t>
            </a:r>
            <a:r>
              <a:rPr lang="zh-CN" altLang="en-US" sz="2800" dirty="0" smtClean="0"/>
              <a:t>如果需要汇总</a:t>
            </a:r>
            <a:r>
              <a:rPr lang="en-US" altLang="zh-CN" sz="2800" dirty="0" smtClean="0"/>
              <a:t>2011</a:t>
            </a:r>
            <a:r>
              <a:rPr lang="zh-CN" altLang="en-US" sz="2800" dirty="0" smtClean="0"/>
              <a:t>年和</a:t>
            </a:r>
            <a:r>
              <a:rPr lang="en-US" altLang="zh-CN" sz="2800" dirty="0" smtClean="0"/>
              <a:t>2012</a:t>
            </a:r>
            <a:r>
              <a:rPr lang="zh-CN" altLang="en-US" sz="2800" dirty="0" smtClean="0"/>
              <a:t>年的报表数据，可按以下方法进行操作：在另一新工作表某单元格中输入等号，然后切换到工作表</a:t>
            </a:r>
            <a:r>
              <a:rPr lang="en-US" altLang="zh-CN" sz="2800" dirty="0" smtClean="0"/>
              <a:t>2011</a:t>
            </a:r>
            <a:r>
              <a:rPr lang="zh-CN" altLang="en-US" sz="2800" dirty="0" smtClean="0"/>
              <a:t>年工作表，并选定单元格</a:t>
            </a:r>
            <a:r>
              <a:rPr lang="en-US" altLang="zh-CN" sz="2800" dirty="0" smtClean="0"/>
              <a:t>B3</a:t>
            </a:r>
            <a:r>
              <a:rPr lang="zh-CN" altLang="en-US" sz="2800" dirty="0" smtClean="0"/>
              <a:t>；继续在编辑栏中输入“</a:t>
            </a:r>
            <a:r>
              <a:rPr lang="en-US" altLang="zh-CN" sz="2800" dirty="0" smtClean="0"/>
              <a:t>+”</a:t>
            </a:r>
            <a:r>
              <a:rPr lang="zh-CN" altLang="en-US" sz="2800" dirty="0" smtClean="0"/>
              <a:t>加号，再切换到</a:t>
            </a:r>
            <a:r>
              <a:rPr lang="en-US" altLang="zh-CN" sz="2800" dirty="0" smtClean="0"/>
              <a:t>2012</a:t>
            </a:r>
            <a:r>
              <a:rPr lang="zh-CN" altLang="en-US" sz="2800" dirty="0" smtClean="0"/>
              <a:t>年工作表，并选定单元格</a:t>
            </a:r>
            <a:r>
              <a:rPr lang="en-US" altLang="zh-CN" sz="2800" dirty="0" smtClean="0"/>
              <a:t>B3</a:t>
            </a:r>
            <a:r>
              <a:rPr lang="zh-CN" altLang="en-US" sz="2800" dirty="0" smtClean="0"/>
              <a:t>；公式输入完毕，按回车键返回到原工作表，得到北京一季度销售合计；最后，利用填充柄将公式复制到其他单元格，即可得到公司各地区各季度的汇总销售报表。</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2246769"/>
          </a:xfrm>
          <a:prstGeom prst="rect">
            <a:avLst/>
          </a:prstGeom>
        </p:spPr>
        <p:txBody>
          <a:bodyPr wrap="square">
            <a:spAutoFit/>
          </a:bodyPr>
          <a:lstStyle/>
          <a:p>
            <a:r>
              <a:rPr lang="zh-CN" altLang="en-US" sz="2800" b="1" dirty="0" smtClean="0"/>
              <a:t>         </a:t>
            </a:r>
            <a:r>
              <a:rPr lang="en-US" altLang="zh-CN" sz="2800" dirty="0" smtClean="0"/>
              <a:t>2.</a:t>
            </a:r>
            <a:r>
              <a:rPr lang="zh-CN" altLang="zh-CN" sz="2800" dirty="0" smtClean="0"/>
              <a:t>合并计算</a:t>
            </a:r>
            <a:endParaRPr lang="en-US" altLang="zh-CN" sz="2800" dirty="0" smtClean="0"/>
          </a:p>
          <a:p>
            <a:r>
              <a:rPr lang="en-US" altLang="zh-CN" sz="2800" dirty="0" smtClean="0"/>
              <a:t>       </a:t>
            </a:r>
            <a:r>
              <a:rPr lang="zh-CN" altLang="zh-CN" sz="2800" dirty="0" smtClean="0"/>
              <a:t>【例</a:t>
            </a:r>
            <a:r>
              <a:rPr lang="en-US" altLang="zh-CN" sz="2800" dirty="0" smtClean="0"/>
              <a:t>1-36</a:t>
            </a:r>
            <a:r>
              <a:rPr lang="zh-CN" altLang="zh-CN" sz="2800" dirty="0" smtClean="0"/>
              <a:t>】某公司</a:t>
            </a:r>
            <a:r>
              <a:rPr lang="en-US" altLang="zh-CN" sz="2800" dirty="0" smtClean="0"/>
              <a:t>2011</a:t>
            </a:r>
            <a:r>
              <a:rPr lang="zh-CN" altLang="zh-CN" sz="2800" dirty="0" smtClean="0"/>
              <a:t>年销售统计表如图</a:t>
            </a:r>
            <a:r>
              <a:rPr lang="en-US" altLang="zh-CN" sz="2800" dirty="0" smtClean="0"/>
              <a:t>1-46</a:t>
            </a:r>
            <a:r>
              <a:rPr lang="zh-CN" altLang="zh-CN" sz="2800" dirty="0" smtClean="0"/>
              <a:t>所示，</a:t>
            </a:r>
            <a:r>
              <a:rPr lang="en-US" altLang="zh-CN" sz="2800" dirty="0" smtClean="0"/>
              <a:t>2012</a:t>
            </a:r>
            <a:r>
              <a:rPr lang="zh-CN" altLang="zh-CN" sz="2800" dirty="0" smtClean="0"/>
              <a:t>年销售统计表如图</a:t>
            </a:r>
            <a:r>
              <a:rPr lang="en-US" altLang="zh-CN" sz="2800" dirty="0" smtClean="0"/>
              <a:t>1-48</a:t>
            </a:r>
            <a:r>
              <a:rPr lang="zh-CN" altLang="zh-CN" sz="2800" dirty="0" smtClean="0"/>
              <a:t>所示。通过合并计算得到汇总报表的步骤如下：</a:t>
            </a:r>
          </a:p>
          <a:p>
            <a:endParaRPr lang="zh-CN" altLang="zh-CN" sz="2800" dirty="0"/>
          </a:p>
        </p:txBody>
      </p:sp>
      <p:pic>
        <p:nvPicPr>
          <p:cNvPr id="121858" name="Picture 2"/>
          <p:cNvPicPr>
            <a:picLocks noChangeAspect="1" noChangeArrowheads="1"/>
          </p:cNvPicPr>
          <p:nvPr/>
        </p:nvPicPr>
        <p:blipFill>
          <a:blip r:embed="rId4" cstate="print"/>
          <a:srcRect/>
          <a:stretch>
            <a:fillRect/>
          </a:stretch>
        </p:blipFill>
        <p:spPr bwMode="auto">
          <a:xfrm>
            <a:off x="1481328" y="3447288"/>
            <a:ext cx="4457700" cy="1371600"/>
          </a:xfrm>
          <a:prstGeom prst="rect">
            <a:avLst/>
          </a:prstGeom>
          <a:noFill/>
          <a:ln w="9525">
            <a:noFill/>
            <a:miter lim="800000"/>
            <a:headEnd/>
            <a:tailEnd/>
          </a:ln>
        </p:spPr>
      </p:pic>
      <p:pic>
        <p:nvPicPr>
          <p:cNvPr id="121859" name="Picture 3"/>
          <p:cNvPicPr>
            <a:picLocks noChangeAspect="1" noChangeArrowheads="1"/>
          </p:cNvPicPr>
          <p:nvPr/>
        </p:nvPicPr>
        <p:blipFill>
          <a:blip r:embed="rId5" cstate="print"/>
          <a:srcRect/>
          <a:stretch>
            <a:fillRect/>
          </a:stretch>
        </p:blipFill>
        <p:spPr bwMode="auto">
          <a:xfrm>
            <a:off x="6327648" y="3438144"/>
            <a:ext cx="4114800" cy="135572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2677656"/>
          </a:xfrm>
          <a:prstGeom prst="rect">
            <a:avLst/>
          </a:prstGeom>
        </p:spPr>
        <p:txBody>
          <a:bodyPr wrap="square">
            <a:spAutoFit/>
          </a:bodyPr>
          <a:lstStyle/>
          <a:p>
            <a:pPr>
              <a:lnSpc>
                <a:spcPct val="150000"/>
              </a:lnSpc>
            </a:pPr>
            <a:r>
              <a:rPr lang="zh-CN" altLang="en-US" sz="2800" b="1" dirty="0" smtClean="0"/>
              <a:t>       </a:t>
            </a:r>
            <a:r>
              <a:rPr lang="zh-CN" altLang="zh-CN" sz="2800" dirty="0" smtClean="0"/>
              <a:t>（</a:t>
            </a:r>
            <a:r>
              <a:rPr lang="en-US" altLang="zh-CN" sz="2800" dirty="0" smtClean="0"/>
              <a:t>1</a:t>
            </a:r>
            <a:r>
              <a:rPr lang="zh-CN" altLang="zh-CN" sz="2800" dirty="0" smtClean="0"/>
              <a:t>）首先，选定目标工作表，并在某单元格输入汇总报表的标题，然后单击选中预存放汇总报表的起始单元格。</a:t>
            </a:r>
          </a:p>
          <a:p>
            <a:pPr>
              <a:lnSpc>
                <a:spcPct val="150000"/>
              </a:lnSpc>
            </a:pPr>
            <a:r>
              <a:rPr lang="en-US" altLang="zh-CN" sz="2800" dirty="0" smtClean="0"/>
              <a:t>       </a:t>
            </a:r>
            <a:r>
              <a:rPr lang="zh-CN" altLang="zh-CN" sz="2800" dirty="0" smtClean="0"/>
              <a:t>（</a:t>
            </a:r>
            <a:r>
              <a:rPr lang="en-US" altLang="zh-CN" sz="2800" dirty="0" smtClean="0"/>
              <a:t>2</a:t>
            </a:r>
            <a:r>
              <a:rPr lang="zh-CN" altLang="zh-CN" sz="2800" dirty="0" smtClean="0"/>
              <a:t>）然后，在功能区“数据”选项卡中的“数据工具”功能组中单击“合并计算”，打开合并计算对话框，如图</a:t>
            </a:r>
            <a:r>
              <a:rPr lang="en-US" altLang="zh-CN" sz="2800" dirty="0" smtClean="0"/>
              <a:t>1-49</a:t>
            </a:r>
            <a:r>
              <a:rPr lang="zh-CN" altLang="zh-CN" sz="2800" dirty="0" smtClean="0"/>
              <a:t>所示。</a:t>
            </a:r>
            <a:endParaRPr lang="zh-CN" altLang="zh-CN" sz="2800" dirty="0"/>
          </a:p>
        </p:txBody>
      </p:sp>
      <p:pic>
        <p:nvPicPr>
          <p:cNvPr id="122882" name="Picture 2"/>
          <p:cNvPicPr>
            <a:picLocks noChangeAspect="1" noChangeArrowheads="1"/>
          </p:cNvPicPr>
          <p:nvPr/>
        </p:nvPicPr>
        <p:blipFill>
          <a:blip r:embed="rId4" cstate="print"/>
          <a:srcRect/>
          <a:stretch>
            <a:fillRect/>
          </a:stretch>
        </p:blipFill>
        <p:spPr bwMode="auto">
          <a:xfrm>
            <a:off x="4279392" y="3776472"/>
            <a:ext cx="3817938" cy="26670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4542847"/>
          </a:xfrm>
          <a:prstGeom prst="rect">
            <a:avLst/>
          </a:prstGeom>
        </p:spPr>
        <p:txBody>
          <a:bodyPr wrap="square">
            <a:spAutoFit/>
          </a:bodyPr>
          <a:lstStyle/>
          <a:p>
            <a:pPr>
              <a:lnSpc>
                <a:spcPct val="150000"/>
              </a:lnSpc>
            </a:pPr>
            <a:r>
              <a:rPr lang="zh-CN" altLang="en-US" sz="2800" b="1" dirty="0" smtClean="0"/>
              <a:t>       </a:t>
            </a:r>
            <a:r>
              <a:rPr lang="zh-CN" altLang="en-US" sz="2800" dirty="0" smtClean="0"/>
              <a:t>（</a:t>
            </a:r>
            <a:r>
              <a:rPr lang="en-US" altLang="zh-CN" sz="2800" dirty="0" smtClean="0"/>
              <a:t>3</a:t>
            </a:r>
            <a:r>
              <a:rPr lang="zh-CN" altLang="en-US" sz="2800" dirty="0" smtClean="0"/>
              <a:t>）在该对话框中设置相关参数。在“函数”编辑框中，选择“求和”函数为合并计算数据的汇总函数；在引用位置编辑框中，单击</a:t>
            </a:r>
            <a:r>
              <a:rPr lang="en-US" altLang="zh-CN" sz="2800" dirty="0" smtClean="0"/>
              <a:t>2011</a:t>
            </a:r>
            <a:r>
              <a:rPr lang="zh-CN" altLang="en-US" sz="2800" dirty="0" smtClean="0"/>
              <a:t>年销售数据所在工作表，选定单元格区域</a:t>
            </a:r>
            <a:r>
              <a:rPr lang="en-US" altLang="zh-CN" sz="2800" dirty="0" smtClean="0"/>
              <a:t>A2</a:t>
            </a:r>
            <a:r>
              <a:rPr lang="zh-CN" altLang="en-US" sz="2800" dirty="0" smtClean="0"/>
              <a:t>：</a:t>
            </a:r>
            <a:r>
              <a:rPr lang="en-US" altLang="zh-CN" sz="2800" dirty="0" smtClean="0"/>
              <a:t>F6</a:t>
            </a:r>
            <a:r>
              <a:rPr lang="zh-CN" altLang="en-US" sz="2800" dirty="0" smtClean="0"/>
              <a:t>，然后单击“添加”按钮，接着在引用位置编辑框中，单击</a:t>
            </a:r>
            <a:r>
              <a:rPr lang="en-US" altLang="zh-CN" sz="2800" dirty="0" smtClean="0"/>
              <a:t>2012</a:t>
            </a:r>
            <a:r>
              <a:rPr lang="zh-CN" altLang="en-US" sz="2800" dirty="0" smtClean="0"/>
              <a:t>年工作表，选定单元格区域</a:t>
            </a:r>
            <a:r>
              <a:rPr lang="en-US" altLang="zh-CN" sz="2800" dirty="0" smtClean="0"/>
              <a:t>A2</a:t>
            </a:r>
            <a:r>
              <a:rPr lang="zh-CN" altLang="en-US" sz="2800" dirty="0" smtClean="0"/>
              <a:t>：</a:t>
            </a:r>
            <a:r>
              <a:rPr lang="en-US" altLang="zh-CN" sz="2800" dirty="0" smtClean="0"/>
              <a:t>F6</a:t>
            </a:r>
            <a:r>
              <a:rPr lang="zh-CN" altLang="en-US" sz="2800" dirty="0" smtClean="0"/>
              <a:t>；选中标签位置下的“首行”复选框和“最左列”复选框。参数设置完毕后单击“确定”按钮，便可在目标工作表中显示合并计算结果，如图</a:t>
            </a:r>
            <a:r>
              <a:rPr lang="en-US" altLang="zh-CN" sz="2800" dirty="0" smtClean="0"/>
              <a:t>1-50</a:t>
            </a:r>
            <a:r>
              <a:rPr lang="zh-CN" altLang="en-US" sz="2800" dirty="0" smtClean="0"/>
              <a:t>所示。</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pic>
        <p:nvPicPr>
          <p:cNvPr id="123906" name="Picture 2"/>
          <p:cNvPicPr>
            <a:picLocks noChangeAspect="1" noChangeArrowheads="1"/>
          </p:cNvPicPr>
          <p:nvPr/>
        </p:nvPicPr>
        <p:blipFill>
          <a:blip r:embed="rId4" cstate="print"/>
          <a:srcRect/>
          <a:stretch>
            <a:fillRect/>
          </a:stretch>
        </p:blipFill>
        <p:spPr bwMode="auto">
          <a:xfrm>
            <a:off x="2487168" y="2093976"/>
            <a:ext cx="7383063" cy="267004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en-US" altLang="zh-CN" sz="2800" b="1" dirty="0" smtClean="0"/>
              <a:t>1.7.1</a:t>
            </a:r>
            <a:r>
              <a:rPr lang="zh-CN" altLang="zh-CN" sz="2800" b="1" dirty="0" smtClean="0"/>
              <a:t>单变量求解</a:t>
            </a:r>
            <a:endParaRPr lang="en-US" altLang="zh-CN" sz="2800" b="1" dirty="0" smtClean="0"/>
          </a:p>
          <a:p>
            <a:pPr>
              <a:lnSpc>
                <a:spcPct val="150000"/>
              </a:lnSpc>
            </a:pPr>
            <a:r>
              <a:rPr lang="en-US" altLang="zh-CN" sz="2800" dirty="0" smtClean="0"/>
              <a:t>       </a:t>
            </a:r>
            <a:r>
              <a:rPr lang="zh-CN" altLang="zh-CN" sz="2800" dirty="0" smtClean="0"/>
              <a:t>【例</a:t>
            </a:r>
            <a:r>
              <a:rPr lang="en-US" altLang="zh-CN" sz="2800" dirty="0" smtClean="0"/>
              <a:t>1-37</a:t>
            </a:r>
            <a:r>
              <a:rPr lang="zh-CN" altLang="zh-CN" sz="2800" dirty="0" smtClean="0"/>
              <a:t>】已知某公司生产单一产品，该产品今年的单价、单位变动成本、销量、固定成本分别为</a:t>
            </a:r>
            <a:r>
              <a:rPr lang="en-US" altLang="zh-CN" sz="2800" dirty="0" smtClean="0"/>
              <a:t>5000</a:t>
            </a:r>
            <a:r>
              <a:rPr lang="zh-CN" altLang="zh-CN" sz="2800" dirty="0" smtClean="0"/>
              <a:t>、</a:t>
            </a:r>
            <a:r>
              <a:rPr lang="en-US" altLang="zh-CN" sz="2800" dirty="0" smtClean="0"/>
              <a:t>3000</a:t>
            </a:r>
            <a:r>
              <a:rPr lang="zh-CN" altLang="zh-CN" sz="2800" dirty="0" smtClean="0"/>
              <a:t>、</a:t>
            </a:r>
            <a:r>
              <a:rPr lang="en-US" altLang="zh-CN" sz="2800" dirty="0" smtClean="0"/>
              <a:t>1000</a:t>
            </a:r>
            <a:r>
              <a:rPr lang="zh-CN" altLang="zh-CN" sz="2800" dirty="0" smtClean="0"/>
              <a:t>和</a:t>
            </a:r>
            <a:r>
              <a:rPr lang="en-US" altLang="zh-CN" sz="2800" dirty="0" smtClean="0"/>
              <a:t>1000000</a:t>
            </a:r>
            <a:r>
              <a:rPr lang="zh-CN" altLang="zh-CN" sz="2800" dirty="0" smtClean="0"/>
              <a:t>。该公司计划明年实现利润</a:t>
            </a:r>
            <a:r>
              <a:rPr lang="en-US" altLang="zh-CN" sz="2800" dirty="0" smtClean="0"/>
              <a:t>1500000</a:t>
            </a:r>
            <a:r>
              <a:rPr lang="zh-CN" altLang="zh-CN" sz="2800" dirty="0" smtClean="0"/>
              <a:t>元，在单价、单位变动成本和固定成本保持不变的情况下，销量至少应该达到多少才能保证目标利润的实现？</a:t>
            </a:r>
          </a:p>
          <a:p>
            <a:pPr>
              <a:lnSpc>
                <a:spcPct val="150000"/>
              </a:lnSpc>
            </a:pPr>
            <a:endParaRPr lang="zh-CN" altLang="zh-CN" sz="2800" b="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sp>
        <p:nvSpPr>
          <p:cNvPr id="6" name="矩形 5"/>
          <p:cNvSpPr/>
          <p:nvPr/>
        </p:nvSpPr>
        <p:spPr>
          <a:xfrm>
            <a:off x="993402" y="1212064"/>
            <a:ext cx="10199077" cy="1957524"/>
          </a:xfrm>
          <a:prstGeom prst="rect">
            <a:avLst/>
          </a:prstGeom>
        </p:spPr>
        <p:txBody>
          <a:bodyPr wrap="square">
            <a:spAutoFit/>
          </a:bodyPr>
          <a:lstStyle/>
          <a:p>
            <a:pPr>
              <a:lnSpc>
                <a:spcPct val="150000"/>
              </a:lnSpc>
            </a:pPr>
            <a:r>
              <a:rPr lang="zh-CN" altLang="en-US" sz="2800" dirty="0" smtClean="0"/>
              <a:t>（</a:t>
            </a:r>
            <a:r>
              <a:rPr lang="en-US" altLang="zh-CN" sz="2800" dirty="0" smtClean="0"/>
              <a:t>1</a:t>
            </a:r>
            <a:r>
              <a:rPr lang="zh-CN" altLang="en-US" sz="2800" dirty="0" smtClean="0"/>
              <a:t>）将今年的单价、单位变动成本、销量、固定成本数据输入工作表，如图</a:t>
            </a:r>
            <a:r>
              <a:rPr lang="en-US" altLang="zh-CN" sz="2800" dirty="0" smtClean="0"/>
              <a:t>1-51</a:t>
            </a:r>
            <a:r>
              <a:rPr lang="zh-CN" altLang="en-US" sz="2800" dirty="0" smtClean="0"/>
              <a:t>所示，并在</a:t>
            </a:r>
            <a:r>
              <a:rPr lang="en-US" altLang="zh-CN" sz="2800" dirty="0" smtClean="0"/>
              <a:t>B5</a:t>
            </a:r>
            <a:r>
              <a:rPr lang="zh-CN" altLang="en-US" sz="2800" dirty="0" smtClean="0"/>
              <a:t>单元格定义利润的计算公式“</a:t>
            </a:r>
            <a:r>
              <a:rPr lang="en-US" altLang="zh-CN" sz="2800" dirty="0" smtClean="0"/>
              <a:t>=(B1-B2)*B3-B4”</a:t>
            </a:r>
            <a:r>
              <a:rPr lang="zh-CN" altLang="en-US" sz="2800" dirty="0" smtClean="0"/>
              <a:t>。</a:t>
            </a:r>
          </a:p>
        </p:txBody>
      </p:sp>
      <p:pic>
        <p:nvPicPr>
          <p:cNvPr id="124930" name="Picture 2"/>
          <p:cNvPicPr>
            <a:picLocks noChangeAspect="1" noChangeArrowheads="1"/>
          </p:cNvPicPr>
          <p:nvPr/>
        </p:nvPicPr>
        <p:blipFill>
          <a:blip r:embed="rId4" cstate="print"/>
          <a:srcRect/>
          <a:stretch>
            <a:fillRect/>
          </a:stretch>
        </p:blipFill>
        <p:spPr bwMode="auto">
          <a:xfrm>
            <a:off x="4782312" y="3310128"/>
            <a:ext cx="3177134" cy="176479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sp>
        <p:nvSpPr>
          <p:cNvPr id="6" name="矩形 5"/>
          <p:cNvSpPr/>
          <p:nvPr/>
        </p:nvSpPr>
        <p:spPr>
          <a:xfrm>
            <a:off x="993402" y="1212064"/>
            <a:ext cx="10199077" cy="1957524"/>
          </a:xfrm>
          <a:prstGeom prst="rect">
            <a:avLst/>
          </a:prstGeom>
        </p:spPr>
        <p:txBody>
          <a:bodyPr wrap="square">
            <a:spAutoFit/>
          </a:bodyPr>
          <a:lstStyle/>
          <a:p>
            <a:pPr>
              <a:lnSpc>
                <a:spcPct val="150000"/>
              </a:lnSpc>
            </a:pPr>
            <a:r>
              <a:rPr lang="zh-CN" altLang="zh-CN" sz="2800" dirty="0" smtClean="0"/>
              <a:t>（</a:t>
            </a:r>
            <a:r>
              <a:rPr lang="en-US" altLang="zh-CN" sz="2800" dirty="0" smtClean="0"/>
              <a:t>2</a:t>
            </a:r>
            <a:r>
              <a:rPr lang="zh-CN" altLang="zh-CN" sz="2800" dirty="0" smtClean="0"/>
              <a:t>）在“数据”功能区中的“数据工具”功能组中单击“假设分析”菜单，出现下拉菜单，选择其中的“单变量求解”，出现对话框，如图</a:t>
            </a:r>
            <a:r>
              <a:rPr lang="en-US" altLang="zh-CN" sz="2800" dirty="0" smtClean="0"/>
              <a:t>1-52</a:t>
            </a:r>
            <a:r>
              <a:rPr lang="zh-CN" altLang="zh-CN" sz="2800" dirty="0" smtClean="0"/>
              <a:t>所示。</a:t>
            </a:r>
            <a:endParaRPr lang="zh-CN" altLang="zh-CN" sz="2800" dirty="0"/>
          </a:p>
        </p:txBody>
      </p:sp>
      <p:pic>
        <p:nvPicPr>
          <p:cNvPr id="125954" name="Picture 2"/>
          <p:cNvPicPr>
            <a:picLocks noChangeAspect="1" noChangeArrowheads="1"/>
          </p:cNvPicPr>
          <p:nvPr/>
        </p:nvPicPr>
        <p:blipFill>
          <a:blip r:embed="rId4" cstate="print"/>
          <a:srcRect/>
          <a:stretch>
            <a:fillRect/>
          </a:stretch>
        </p:blipFill>
        <p:spPr bwMode="auto">
          <a:xfrm>
            <a:off x="4370831" y="3273552"/>
            <a:ext cx="3212553" cy="193852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sp>
        <p:nvSpPr>
          <p:cNvPr id="6" name="矩形 5"/>
          <p:cNvSpPr/>
          <p:nvPr/>
        </p:nvSpPr>
        <p:spPr>
          <a:xfrm>
            <a:off x="993402" y="1212064"/>
            <a:ext cx="10199077" cy="3896516"/>
          </a:xfrm>
          <a:prstGeom prst="rect">
            <a:avLst/>
          </a:prstGeom>
        </p:spPr>
        <p:txBody>
          <a:bodyPr wrap="square">
            <a:spAutoFit/>
          </a:bodyPr>
          <a:lstStyle/>
          <a:p>
            <a:pPr>
              <a:lnSpc>
                <a:spcPct val="150000"/>
              </a:lnSpc>
            </a:pPr>
            <a:r>
              <a:rPr lang="zh-CN" altLang="en-US" sz="2800" dirty="0" smtClean="0"/>
              <a:t>（</a:t>
            </a:r>
            <a:r>
              <a:rPr lang="en-US" altLang="zh-CN" sz="2800" dirty="0" smtClean="0"/>
              <a:t>3</a:t>
            </a:r>
            <a:r>
              <a:rPr lang="zh-CN" altLang="en-US" sz="2800" dirty="0" smtClean="0"/>
              <a:t>）将目标单元格设置为“</a:t>
            </a:r>
            <a:r>
              <a:rPr lang="en-US" altLang="zh-CN" sz="2800" dirty="0" smtClean="0"/>
              <a:t>B5”</a:t>
            </a:r>
            <a:r>
              <a:rPr lang="zh-CN" altLang="en-US" sz="2800" dirty="0" smtClean="0"/>
              <a:t>，将目标值设定为目标利润</a:t>
            </a:r>
            <a:r>
              <a:rPr lang="en-US" altLang="zh-CN" sz="2800" dirty="0" smtClean="0"/>
              <a:t>1500000</a:t>
            </a:r>
            <a:r>
              <a:rPr lang="zh-CN" altLang="en-US" sz="2800" dirty="0" smtClean="0"/>
              <a:t>，将可变单元格设置为“</a:t>
            </a:r>
            <a:r>
              <a:rPr lang="en-US" altLang="zh-CN" sz="2800" dirty="0" smtClean="0"/>
              <a:t>B3”</a:t>
            </a:r>
            <a:r>
              <a:rPr lang="zh-CN" altLang="en-US" sz="2800" dirty="0" smtClean="0"/>
              <a:t>，然后单击“确定”按钮。</a:t>
            </a:r>
          </a:p>
          <a:p>
            <a:pPr>
              <a:lnSpc>
                <a:spcPct val="150000"/>
              </a:lnSpc>
            </a:pPr>
            <a:r>
              <a:rPr lang="zh-CN" altLang="en-US" sz="2800" dirty="0" smtClean="0"/>
              <a:t>（</a:t>
            </a:r>
            <a:r>
              <a:rPr lang="en-US" altLang="zh-CN" sz="2800" dirty="0" smtClean="0"/>
              <a:t>4</a:t>
            </a:r>
            <a:r>
              <a:rPr lang="zh-CN" altLang="en-US" sz="2800" dirty="0" smtClean="0"/>
              <a:t>）此时，系统给出单变量求解状态，如图</a:t>
            </a:r>
            <a:r>
              <a:rPr lang="en-US" altLang="zh-CN" sz="2800" dirty="0" smtClean="0"/>
              <a:t>1-53</a:t>
            </a:r>
            <a:r>
              <a:rPr lang="zh-CN" altLang="en-US" sz="2800" dirty="0" smtClean="0"/>
              <a:t>所示。由此可知，当目标利润为</a:t>
            </a:r>
            <a:r>
              <a:rPr lang="en-US" altLang="zh-CN" sz="2800" dirty="0" smtClean="0"/>
              <a:t>1500000</a:t>
            </a:r>
            <a:r>
              <a:rPr lang="zh-CN" altLang="en-US" sz="2800" dirty="0" smtClean="0"/>
              <a:t>时，销量应为</a:t>
            </a:r>
            <a:r>
              <a:rPr lang="en-US" altLang="zh-CN" sz="2800" dirty="0" smtClean="0"/>
              <a:t>1250</a:t>
            </a:r>
            <a:r>
              <a:rPr lang="zh-CN" altLang="en-US" sz="2800" dirty="0" smtClean="0"/>
              <a:t>。如果想保留该结果，单击“确定”按钮；如果想恢复单变量求解前的原值，可单击“取消”按钮。</a:t>
            </a:r>
          </a:p>
        </p:txBody>
      </p:sp>
      <p:pic>
        <p:nvPicPr>
          <p:cNvPr id="126978" name="Picture 2"/>
          <p:cNvPicPr>
            <a:picLocks noChangeAspect="1" noChangeArrowheads="1"/>
          </p:cNvPicPr>
          <p:nvPr/>
        </p:nvPicPr>
        <p:blipFill>
          <a:blip r:embed="rId4" cstate="print"/>
          <a:srcRect/>
          <a:stretch>
            <a:fillRect/>
          </a:stretch>
        </p:blipFill>
        <p:spPr bwMode="auto">
          <a:xfrm>
            <a:off x="4544568" y="4517136"/>
            <a:ext cx="4999038" cy="163036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sp>
        <p:nvSpPr>
          <p:cNvPr id="6" name="矩形 5"/>
          <p:cNvSpPr/>
          <p:nvPr/>
        </p:nvSpPr>
        <p:spPr>
          <a:xfrm>
            <a:off x="993402" y="1212064"/>
            <a:ext cx="10199077" cy="3970318"/>
          </a:xfrm>
          <a:prstGeom prst="rect">
            <a:avLst/>
          </a:prstGeom>
        </p:spPr>
        <p:txBody>
          <a:bodyPr wrap="square">
            <a:spAutoFit/>
          </a:bodyPr>
          <a:lstStyle/>
          <a:p>
            <a:pPr>
              <a:lnSpc>
                <a:spcPct val="150000"/>
              </a:lnSpc>
            </a:pPr>
            <a:r>
              <a:rPr lang="en-US" altLang="zh-CN" sz="2800" b="1" dirty="0" smtClean="0"/>
              <a:t>1.7.2</a:t>
            </a:r>
            <a:r>
              <a:rPr lang="zh-CN" altLang="zh-CN" sz="2800" b="1" dirty="0" smtClean="0"/>
              <a:t>模拟运算表</a:t>
            </a:r>
            <a:endParaRPr lang="en-US" altLang="zh-CN" sz="2800" b="1" dirty="0" smtClean="0"/>
          </a:p>
          <a:p>
            <a:pPr>
              <a:lnSpc>
                <a:spcPct val="150000"/>
              </a:lnSpc>
            </a:pPr>
            <a:r>
              <a:rPr lang="en-US" altLang="zh-CN" sz="2800" dirty="0" smtClean="0"/>
              <a:t>1.</a:t>
            </a:r>
            <a:r>
              <a:rPr lang="zh-CN" altLang="zh-CN" sz="2800" dirty="0" smtClean="0"/>
              <a:t>单变量模拟运算</a:t>
            </a:r>
          </a:p>
          <a:p>
            <a:pPr>
              <a:lnSpc>
                <a:spcPct val="150000"/>
              </a:lnSpc>
            </a:pPr>
            <a:r>
              <a:rPr lang="en-US" altLang="zh-CN" sz="2800" dirty="0" smtClean="0"/>
              <a:t>        </a:t>
            </a:r>
            <a:r>
              <a:rPr lang="zh-CN" altLang="zh-CN" sz="2800" dirty="0" smtClean="0"/>
              <a:t>【例</a:t>
            </a:r>
            <a:r>
              <a:rPr lang="en-US" altLang="zh-CN" sz="2800" dirty="0" smtClean="0"/>
              <a:t>1-38</a:t>
            </a:r>
            <a:r>
              <a:rPr lang="zh-CN" altLang="zh-CN" sz="2800" dirty="0" smtClean="0"/>
              <a:t>】已知目前单价、单位变动成本、销量、固定成本分别为</a:t>
            </a:r>
            <a:r>
              <a:rPr lang="en-US" altLang="zh-CN" sz="2800" dirty="0" smtClean="0"/>
              <a:t>5000</a:t>
            </a:r>
            <a:r>
              <a:rPr lang="zh-CN" altLang="zh-CN" sz="2800" dirty="0" smtClean="0"/>
              <a:t>、</a:t>
            </a:r>
            <a:r>
              <a:rPr lang="en-US" altLang="zh-CN" sz="2800" dirty="0" smtClean="0"/>
              <a:t>3000</a:t>
            </a:r>
            <a:r>
              <a:rPr lang="zh-CN" altLang="zh-CN" sz="2800" dirty="0" smtClean="0"/>
              <a:t>、</a:t>
            </a:r>
            <a:r>
              <a:rPr lang="en-US" altLang="zh-CN" sz="2800" dirty="0" smtClean="0"/>
              <a:t>1000</a:t>
            </a:r>
            <a:r>
              <a:rPr lang="zh-CN" altLang="zh-CN" sz="2800" dirty="0" smtClean="0"/>
              <a:t>和</a:t>
            </a:r>
            <a:r>
              <a:rPr lang="en-US" altLang="zh-CN" sz="2800" dirty="0" smtClean="0"/>
              <a:t>1000000</a:t>
            </a:r>
            <a:r>
              <a:rPr lang="zh-CN" altLang="zh-CN" sz="2800" dirty="0" smtClean="0"/>
              <a:t>。利用模拟运算考察销量变动对收入、总成本和利润的影响。</a:t>
            </a:r>
          </a:p>
          <a:p>
            <a:pPr>
              <a:lnSpc>
                <a:spcPct val="150000"/>
              </a:lnSpc>
            </a:pPr>
            <a:endParaRPr lang="zh-CN" altLang="zh-CN" sz="2800" dirty="0"/>
          </a:p>
        </p:txBody>
      </p:sp>
      <p:pic>
        <p:nvPicPr>
          <p:cNvPr id="128002" name="Picture 2"/>
          <p:cNvPicPr>
            <a:picLocks noChangeAspect="1" noChangeArrowheads="1"/>
          </p:cNvPicPr>
          <p:nvPr/>
        </p:nvPicPr>
        <p:blipFill>
          <a:blip r:embed="rId4" cstate="print"/>
          <a:srcRect/>
          <a:stretch>
            <a:fillRect/>
          </a:stretch>
        </p:blipFill>
        <p:spPr bwMode="auto">
          <a:xfrm>
            <a:off x="6702552" y="3803904"/>
            <a:ext cx="4213225" cy="254476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1.3</a:t>
            </a:r>
            <a:r>
              <a:rPr lang="zh-CN" altLang="zh-CN" sz="2800" b="1" dirty="0" smtClean="0"/>
              <a:t>单元格引用</a:t>
            </a:r>
            <a:endParaRPr lang="zh-CN" altLang="zh-CN" sz="2800" dirty="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en-US" altLang="zh-CN" sz="2800" b="1" dirty="0" smtClean="0"/>
              <a:t>1.3.3</a:t>
            </a:r>
            <a:r>
              <a:rPr lang="zh-CN" altLang="zh-CN" sz="2800" b="1" dirty="0" smtClean="0"/>
              <a:t>跨工作表单元格引用</a:t>
            </a:r>
            <a:endParaRPr lang="en-US" altLang="zh-CN" sz="2800" b="1" dirty="0" smtClean="0"/>
          </a:p>
          <a:p>
            <a:pPr>
              <a:lnSpc>
                <a:spcPct val="150000"/>
              </a:lnSpc>
            </a:pPr>
            <a:r>
              <a:rPr lang="zh-CN" altLang="zh-CN" sz="2800" dirty="0" smtClean="0"/>
              <a:t>格式</a:t>
            </a:r>
            <a:r>
              <a:rPr lang="zh-CN" altLang="en-US" sz="2800" dirty="0" smtClean="0"/>
              <a:t>：</a:t>
            </a:r>
            <a:r>
              <a:rPr lang="zh-CN" altLang="zh-CN" sz="2800" dirty="0" smtClean="0"/>
              <a:t>“被引用工作表名称！单元格引用”</a:t>
            </a:r>
            <a:endParaRPr lang="en-US" altLang="zh-CN" sz="2800" dirty="0" smtClean="0"/>
          </a:p>
          <a:p>
            <a:pPr>
              <a:lnSpc>
                <a:spcPct val="150000"/>
              </a:lnSpc>
            </a:pPr>
            <a:r>
              <a:rPr lang="en-US" altLang="zh-CN" sz="2800" b="1" dirty="0" smtClean="0"/>
              <a:t>1.3.4</a:t>
            </a:r>
            <a:r>
              <a:rPr lang="zh-CN" altLang="zh-CN" sz="2800" b="1" dirty="0" smtClean="0"/>
              <a:t>跨工作簿单元格引用</a:t>
            </a:r>
            <a:endParaRPr lang="zh-CN" altLang="zh-CN" sz="2800" dirty="0" smtClean="0"/>
          </a:p>
          <a:p>
            <a:pPr>
              <a:lnSpc>
                <a:spcPct val="150000"/>
              </a:lnSpc>
            </a:pPr>
            <a:r>
              <a:rPr lang="zh-CN" altLang="zh-CN" sz="2800" dirty="0" smtClean="0"/>
              <a:t>格式：“</a:t>
            </a:r>
            <a:r>
              <a:rPr lang="en-US" altLang="zh-CN" sz="2800" dirty="0" smtClean="0"/>
              <a:t>[</a:t>
            </a:r>
            <a:r>
              <a:rPr lang="zh-CN" altLang="zh-CN" sz="2800" dirty="0" smtClean="0"/>
              <a:t>工作簿名称</a:t>
            </a:r>
            <a:r>
              <a:rPr lang="en-US" altLang="zh-CN" sz="2800" dirty="0" smtClean="0"/>
              <a:t>]</a:t>
            </a:r>
            <a:r>
              <a:rPr lang="zh-CN" altLang="zh-CN" sz="2800" dirty="0" smtClean="0"/>
              <a:t>工作表名称！单元格引用”</a:t>
            </a:r>
            <a:endParaRPr lang="en-US" altLang="zh-CN" sz="2800" dirty="0" smtClean="0"/>
          </a:p>
          <a:p>
            <a:pPr>
              <a:lnSpc>
                <a:spcPct val="150000"/>
              </a:lnSpc>
            </a:pPr>
            <a:r>
              <a:rPr lang="en-US" altLang="zh-CN" sz="2800" dirty="0" smtClean="0"/>
              <a:t>        </a:t>
            </a:r>
            <a:r>
              <a:rPr lang="zh-CN" altLang="zh-CN" sz="2800" dirty="0" smtClean="0"/>
              <a:t>当被引用工作簿处于关闭状态时，则必须将该工作簿存放的全部路径写在工作簿名之前，并且用单引号将整个引用路径括起来</a:t>
            </a:r>
            <a:r>
              <a:rPr lang="zh-CN" altLang="en-US" sz="2800" dirty="0" smtClean="0"/>
              <a:t>，例如</a:t>
            </a:r>
            <a:r>
              <a:rPr lang="zh-CN" altLang="zh-CN" sz="2800" dirty="0" smtClean="0"/>
              <a:t>‘</a:t>
            </a:r>
            <a:r>
              <a:rPr lang="en-US" altLang="zh-CN" sz="2800" dirty="0" smtClean="0"/>
              <a:t>D</a:t>
            </a:r>
            <a:r>
              <a:rPr lang="zh-CN" altLang="zh-CN" sz="2800" dirty="0" smtClean="0"/>
              <a:t>：</a:t>
            </a:r>
            <a:r>
              <a:rPr lang="en-US" altLang="zh-CN" sz="2800" dirty="0" smtClean="0"/>
              <a:t>\ Excel\[Book1.xlsx] Sheet1</a:t>
            </a:r>
            <a:r>
              <a:rPr lang="zh-CN" altLang="zh-CN" sz="2800" dirty="0" smtClean="0"/>
              <a:t>’！</a:t>
            </a:r>
            <a:r>
              <a:rPr lang="en-US" altLang="zh-CN" sz="2800" dirty="0" smtClean="0"/>
              <a:t>D5</a:t>
            </a:r>
            <a:r>
              <a:rPr lang="zh-CN" altLang="en-US" sz="2800" dirty="0" smtClean="0"/>
              <a:t>。</a:t>
            </a: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en-US" altLang="zh-CN" sz="2800" dirty="0" smtClean="0"/>
              <a:t> </a:t>
            </a:r>
            <a:r>
              <a:rPr lang="zh-CN" altLang="zh-CN" sz="2800" dirty="0" smtClean="0"/>
              <a:t>（</a:t>
            </a:r>
            <a:r>
              <a:rPr lang="en-US" altLang="zh-CN" sz="2800" dirty="0" smtClean="0"/>
              <a:t>1</a:t>
            </a:r>
            <a:r>
              <a:rPr lang="zh-CN" altLang="zh-CN" sz="2800" dirty="0" smtClean="0"/>
              <a:t>）输入单价、单位变动成本、销量、固定成本的当前值，以及销量的不同变化取值。</a:t>
            </a:r>
          </a:p>
          <a:p>
            <a:pPr>
              <a:lnSpc>
                <a:spcPct val="150000"/>
              </a:lnSpc>
            </a:pPr>
            <a:r>
              <a:rPr lang="zh-CN" altLang="zh-CN" sz="2800" dirty="0" smtClean="0"/>
              <a:t>（</a:t>
            </a:r>
            <a:r>
              <a:rPr lang="en-US" altLang="zh-CN" sz="2800" dirty="0" smtClean="0"/>
              <a:t>2</a:t>
            </a:r>
            <a:r>
              <a:rPr lang="zh-CN" altLang="zh-CN" sz="2800" dirty="0" smtClean="0"/>
              <a:t>）在</a:t>
            </a:r>
            <a:r>
              <a:rPr lang="en-US" altLang="zh-CN" sz="2800" dirty="0" smtClean="0"/>
              <a:t>B5</a:t>
            </a:r>
            <a:r>
              <a:rPr lang="zh-CN" altLang="zh-CN" sz="2800" dirty="0" smtClean="0"/>
              <a:t>单元格设置收入的计算公式“</a:t>
            </a:r>
            <a:r>
              <a:rPr lang="en-US" altLang="zh-CN" sz="2800" dirty="0" smtClean="0"/>
              <a:t>=B2*D2”，在C5</a:t>
            </a:r>
            <a:r>
              <a:rPr lang="zh-CN" altLang="zh-CN" sz="2800" dirty="0" smtClean="0"/>
              <a:t>单元格设置总成本的计算公式“</a:t>
            </a:r>
            <a:r>
              <a:rPr lang="en-US" altLang="zh-CN" sz="2800" dirty="0" smtClean="0"/>
              <a:t>=B3*D2+D3”，在D5</a:t>
            </a:r>
            <a:r>
              <a:rPr lang="zh-CN" altLang="zh-CN" sz="2800" dirty="0" smtClean="0"/>
              <a:t>单元格设置利润的计算公式“</a:t>
            </a:r>
            <a:r>
              <a:rPr lang="en-US" altLang="zh-CN" sz="2800" dirty="0" smtClean="0"/>
              <a:t>=B5-C5”。</a:t>
            </a:r>
          </a:p>
          <a:p>
            <a:pPr>
              <a:lnSpc>
                <a:spcPct val="150000"/>
              </a:lnSpc>
            </a:pPr>
            <a:r>
              <a:rPr lang="zh-CN" altLang="zh-CN" sz="2800" dirty="0" smtClean="0"/>
              <a:t>（</a:t>
            </a:r>
            <a:r>
              <a:rPr lang="en-US" altLang="zh-CN" sz="2800" dirty="0" smtClean="0"/>
              <a:t>3</a:t>
            </a:r>
            <a:r>
              <a:rPr lang="zh-CN" altLang="zh-CN" sz="2800" dirty="0" smtClean="0"/>
              <a:t>）选中区域“</a:t>
            </a:r>
            <a:r>
              <a:rPr lang="en-US" altLang="zh-CN" sz="2800" dirty="0" smtClean="0"/>
              <a:t>A5</a:t>
            </a:r>
            <a:r>
              <a:rPr lang="zh-CN" altLang="zh-CN" sz="2800" dirty="0" smtClean="0"/>
              <a:t>：</a:t>
            </a:r>
            <a:r>
              <a:rPr lang="en-US" altLang="zh-CN" sz="2800" dirty="0" smtClean="0"/>
              <a:t>D12”，</a:t>
            </a:r>
            <a:r>
              <a:rPr lang="en-US" altLang="zh-CN" sz="2800" dirty="0" err="1" smtClean="0"/>
              <a:t>然后</a:t>
            </a:r>
            <a:r>
              <a:rPr lang="zh-CN" altLang="zh-CN" sz="2800" dirty="0" smtClean="0"/>
              <a:t>在功能区“数据”选项卡中的“数据工具”功能组中单击“假设分析”，出现下拉菜单，选择其中的“数据表”，出现数据表对话框，如图</a:t>
            </a:r>
            <a:r>
              <a:rPr lang="en-US" altLang="zh-CN" sz="2800" dirty="0" smtClean="0"/>
              <a:t>1-55</a:t>
            </a:r>
            <a:r>
              <a:rPr lang="zh-CN" altLang="zh-CN" sz="2800" dirty="0" smtClean="0"/>
              <a:t>所示。</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pic>
        <p:nvPicPr>
          <p:cNvPr id="129026" name="Picture 2"/>
          <p:cNvPicPr>
            <a:picLocks noChangeAspect="1" noChangeArrowheads="1"/>
          </p:cNvPicPr>
          <p:nvPr/>
        </p:nvPicPr>
        <p:blipFill>
          <a:blip r:embed="rId4" cstate="print"/>
          <a:srcRect/>
          <a:stretch>
            <a:fillRect/>
          </a:stretch>
        </p:blipFill>
        <p:spPr bwMode="auto">
          <a:xfrm>
            <a:off x="3273552" y="2212848"/>
            <a:ext cx="5645261" cy="248716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sp>
        <p:nvSpPr>
          <p:cNvPr id="6" name="矩形 5"/>
          <p:cNvSpPr/>
          <p:nvPr/>
        </p:nvSpPr>
        <p:spPr>
          <a:xfrm>
            <a:off x="993402" y="1212064"/>
            <a:ext cx="10199077" cy="2603854"/>
          </a:xfrm>
          <a:prstGeom prst="rect">
            <a:avLst/>
          </a:prstGeom>
        </p:spPr>
        <p:txBody>
          <a:bodyPr wrap="square">
            <a:spAutoFit/>
          </a:bodyPr>
          <a:lstStyle/>
          <a:p>
            <a:pPr>
              <a:lnSpc>
                <a:spcPct val="150000"/>
              </a:lnSpc>
            </a:pPr>
            <a:r>
              <a:rPr lang="en-US" altLang="zh-CN" sz="2800" dirty="0" smtClean="0"/>
              <a:t> </a:t>
            </a:r>
            <a:r>
              <a:rPr lang="zh-CN" altLang="en-US" sz="2800" dirty="0" smtClean="0"/>
              <a:t>（</a:t>
            </a:r>
            <a:r>
              <a:rPr lang="en-US" altLang="zh-CN" sz="2800" dirty="0" smtClean="0"/>
              <a:t>4</a:t>
            </a:r>
            <a:r>
              <a:rPr lang="zh-CN" altLang="en-US" sz="2800" dirty="0" smtClean="0"/>
              <a:t>）此例中，定义收入、总成本及利润的计算公式时，销量直接或间接引用了</a:t>
            </a:r>
            <a:r>
              <a:rPr lang="en-US" altLang="zh-CN" sz="2800" dirty="0" smtClean="0"/>
              <a:t>D2</a:t>
            </a:r>
            <a:r>
              <a:rPr lang="zh-CN" altLang="en-US" sz="2800" dirty="0" smtClean="0"/>
              <a:t>单元格的值，在模拟运算区域中，变化量销量的值位于第一列，因此，应将引用列的单元格设置为“</a:t>
            </a:r>
            <a:r>
              <a:rPr lang="en-US" altLang="zh-CN" sz="2800" dirty="0" smtClean="0"/>
              <a:t>D2”</a:t>
            </a:r>
            <a:r>
              <a:rPr lang="zh-CN" altLang="en-US" sz="2800" dirty="0" smtClean="0"/>
              <a:t>，然后单击“确定”按钮即可得到模拟运算结果，如图</a:t>
            </a:r>
            <a:r>
              <a:rPr lang="en-US" altLang="zh-CN" sz="2800" dirty="0" smtClean="0"/>
              <a:t>1-56</a:t>
            </a:r>
            <a:r>
              <a:rPr lang="zh-CN" altLang="en-US" sz="2800" dirty="0" smtClean="0"/>
              <a:t>所示。</a:t>
            </a:r>
          </a:p>
        </p:txBody>
      </p:sp>
      <p:pic>
        <p:nvPicPr>
          <p:cNvPr id="130050" name="Picture 2"/>
          <p:cNvPicPr>
            <a:picLocks noChangeAspect="1" noChangeArrowheads="1"/>
          </p:cNvPicPr>
          <p:nvPr/>
        </p:nvPicPr>
        <p:blipFill>
          <a:blip r:embed="rId4" cstate="print"/>
          <a:srcRect/>
          <a:stretch>
            <a:fillRect/>
          </a:stretch>
        </p:blipFill>
        <p:spPr bwMode="auto">
          <a:xfrm>
            <a:off x="4078224" y="3822192"/>
            <a:ext cx="4198938" cy="254476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sp>
        <p:nvSpPr>
          <p:cNvPr id="6" name="矩形 5"/>
          <p:cNvSpPr/>
          <p:nvPr/>
        </p:nvSpPr>
        <p:spPr>
          <a:xfrm>
            <a:off x="993402" y="1212064"/>
            <a:ext cx="10199077" cy="3323987"/>
          </a:xfrm>
          <a:prstGeom prst="rect">
            <a:avLst/>
          </a:prstGeom>
        </p:spPr>
        <p:txBody>
          <a:bodyPr wrap="square">
            <a:spAutoFit/>
          </a:bodyPr>
          <a:lstStyle/>
          <a:p>
            <a:pPr>
              <a:lnSpc>
                <a:spcPct val="150000"/>
              </a:lnSpc>
            </a:pPr>
            <a:r>
              <a:rPr lang="en-US" altLang="zh-CN" sz="2800" dirty="0" smtClean="0"/>
              <a:t> 2.</a:t>
            </a:r>
            <a:r>
              <a:rPr lang="zh-CN" altLang="zh-CN" sz="2800" dirty="0" smtClean="0"/>
              <a:t>双变量模拟运算</a:t>
            </a:r>
            <a:endParaRPr lang="en-US" altLang="zh-CN" sz="2800" dirty="0" smtClean="0"/>
          </a:p>
          <a:p>
            <a:pPr>
              <a:lnSpc>
                <a:spcPct val="150000"/>
              </a:lnSpc>
            </a:pPr>
            <a:r>
              <a:rPr lang="en-US" altLang="zh-CN" sz="2800" dirty="0" smtClean="0"/>
              <a:t>       </a:t>
            </a:r>
            <a:r>
              <a:rPr lang="zh-CN" altLang="zh-CN" sz="2800" dirty="0" smtClean="0"/>
              <a:t>【例</a:t>
            </a:r>
            <a:r>
              <a:rPr lang="en-US" altLang="zh-CN" sz="2800" dirty="0" smtClean="0"/>
              <a:t>1-39</a:t>
            </a:r>
            <a:r>
              <a:rPr lang="zh-CN" altLang="zh-CN" sz="2800" dirty="0" smtClean="0"/>
              <a:t>】已知目前单价、单位变动成本、销量、固定成本分别为</a:t>
            </a:r>
            <a:r>
              <a:rPr lang="en-US" altLang="zh-CN" sz="2800" dirty="0" smtClean="0"/>
              <a:t>5000</a:t>
            </a:r>
            <a:r>
              <a:rPr lang="zh-CN" altLang="zh-CN" sz="2800" dirty="0" smtClean="0"/>
              <a:t>、</a:t>
            </a:r>
            <a:r>
              <a:rPr lang="en-US" altLang="zh-CN" sz="2800" dirty="0" smtClean="0"/>
              <a:t>3000</a:t>
            </a:r>
            <a:r>
              <a:rPr lang="zh-CN" altLang="zh-CN" sz="2800" dirty="0" smtClean="0"/>
              <a:t>、</a:t>
            </a:r>
            <a:r>
              <a:rPr lang="en-US" altLang="zh-CN" sz="2800" dirty="0" smtClean="0"/>
              <a:t>1000</a:t>
            </a:r>
            <a:r>
              <a:rPr lang="zh-CN" altLang="zh-CN" sz="2800" dirty="0" smtClean="0"/>
              <a:t>和</a:t>
            </a:r>
            <a:r>
              <a:rPr lang="en-US" altLang="zh-CN" sz="2800" dirty="0" smtClean="0"/>
              <a:t>1000000</a:t>
            </a:r>
            <a:r>
              <a:rPr lang="zh-CN" altLang="zh-CN" sz="2800" dirty="0" smtClean="0"/>
              <a:t>。利用模拟运算考察固定成本本和销量的组合变动对利润的影响。</a:t>
            </a:r>
          </a:p>
          <a:p>
            <a:pPr>
              <a:lnSpc>
                <a:spcPct val="150000"/>
              </a:lnSpc>
            </a:pPr>
            <a:endParaRPr lang="zh-CN" altLang="zh-CN" sz="2800" dirty="0"/>
          </a:p>
        </p:txBody>
      </p:sp>
      <p:pic>
        <p:nvPicPr>
          <p:cNvPr id="131074" name="Picture 2"/>
          <p:cNvPicPr>
            <a:picLocks noChangeAspect="1" noChangeArrowheads="1"/>
          </p:cNvPicPr>
          <p:nvPr/>
        </p:nvPicPr>
        <p:blipFill>
          <a:blip r:embed="rId4" cstate="print"/>
          <a:srcRect/>
          <a:stretch>
            <a:fillRect/>
          </a:stretch>
        </p:blipFill>
        <p:spPr bwMode="auto">
          <a:xfrm>
            <a:off x="3108960" y="3803904"/>
            <a:ext cx="5193792" cy="264051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sp>
        <p:nvSpPr>
          <p:cNvPr id="6" name="矩形 5"/>
          <p:cNvSpPr/>
          <p:nvPr/>
        </p:nvSpPr>
        <p:spPr>
          <a:xfrm>
            <a:off x="993402" y="1212064"/>
            <a:ext cx="10199077" cy="4542847"/>
          </a:xfrm>
          <a:prstGeom prst="rect">
            <a:avLst/>
          </a:prstGeom>
        </p:spPr>
        <p:txBody>
          <a:bodyPr wrap="square">
            <a:spAutoFit/>
          </a:bodyPr>
          <a:lstStyle/>
          <a:p>
            <a:pPr>
              <a:lnSpc>
                <a:spcPct val="150000"/>
              </a:lnSpc>
            </a:pPr>
            <a:r>
              <a:rPr lang="en-US" altLang="zh-CN" sz="2800" dirty="0" smtClean="0"/>
              <a:t> </a:t>
            </a:r>
            <a:r>
              <a:rPr lang="zh-CN" altLang="en-US" sz="2800" dirty="0" smtClean="0"/>
              <a:t>（</a:t>
            </a:r>
            <a:r>
              <a:rPr lang="en-US" altLang="zh-CN" sz="2800" dirty="0" smtClean="0"/>
              <a:t>1</a:t>
            </a:r>
            <a:r>
              <a:rPr lang="zh-CN" altLang="en-US" sz="2800" dirty="0" smtClean="0"/>
              <a:t>）输入单价、单位变动成本、销量、固定成本的当前值，以及固定成本和销量的不同变化取值。</a:t>
            </a:r>
          </a:p>
          <a:p>
            <a:pPr>
              <a:lnSpc>
                <a:spcPct val="150000"/>
              </a:lnSpc>
            </a:pPr>
            <a:r>
              <a:rPr lang="zh-CN" altLang="en-US" sz="2800" dirty="0" smtClean="0"/>
              <a:t>（</a:t>
            </a:r>
            <a:r>
              <a:rPr lang="en-US" altLang="zh-CN" sz="2800" dirty="0" smtClean="0"/>
              <a:t>2</a:t>
            </a:r>
            <a:r>
              <a:rPr lang="zh-CN" altLang="en-US" sz="2800" dirty="0" smtClean="0"/>
              <a:t>）在</a:t>
            </a:r>
            <a:r>
              <a:rPr lang="en-US" altLang="zh-CN" sz="2800" dirty="0" smtClean="0"/>
              <a:t>F4</a:t>
            </a:r>
            <a:r>
              <a:rPr lang="zh-CN" altLang="en-US" sz="2800" dirty="0" smtClean="0"/>
              <a:t>单元格设置利润的计算公式“</a:t>
            </a:r>
            <a:r>
              <a:rPr lang="en-US" altLang="zh-CN" sz="2800" dirty="0" smtClean="0"/>
              <a:t>=(G2-K2)*I2-M2”</a:t>
            </a:r>
            <a:r>
              <a:rPr lang="zh-CN" altLang="en-US" sz="2800" dirty="0" smtClean="0"/>
              <a:t>。</a:t>
            </a:r>
          </a:p>
          <a:p>
            <a:pPr>
              <a:lnSpc>
                <a:spcPct val="150000"/>
              </a:lnSpc>
            </a:pPr>
            <a:r>
              <a:rPr lang="zh-CN" altLang="en-US" sz="2800" dirty="0" smtClean="0"/>
              <a:t>（</a:t>
            </a:r>
            <a:r>
              <a:rPr lang="en-US" altLang="zh-CN" sz="2800" dirty="0" smtClean="0"/>
              <a:t>3</a:t>
            </a:r>
            <a:r>
              <a:rPr lang="zh-CN" altLang="en-US" sz="2800" dirty="0" smtClean="0"/>
              <a:t>）选中区域“</a:t>
            </a:r>
            <a:r>
              <a:rPr lang="en-US" altLang="zh-CN" sz="2800" dirty="0" smtClean="0"/>
              <a:t>F4</a:t>
            </a:r>
            <a:r>
              <a:rPr lang="zh-CN" altLang="en-US" sz="2800" dirty="0" smtClean="0"/>
              <a:t>：</a:t>
            </a:r>
            <a:r>
              <a:rPr lang="en-US" altLang="zh-CN" sz="2800" dirty="0" smtClean="0"/>
              <a:t>M14”</a:t>
            </a:r>
            <a:r>
              <a:rPr lang="zh-CN" altLang="en-US" sz="2800" dirty="0" smtClean="0"/>
              <a:t>，然后在功能区“数据”选项卡中的“数据工具”功能组中单击“假设分析”，出现下拉菜单，选择其中的“数据表”，出现数据表对话框，出现模拟运算表对话框，如图</a:t>
            </a:r>
            <a:r>
              <a:rPr lang="en-US" altLang="zh-CN" sz="2800" dirty="0" smtClean="0"/>
              <a:t>1-58</a:t>
            </a:r>
            <a:r>
              <a:rPr lang="zh-CN" altLang="en-US" sz="2800" dirty="0" smtClean="0"/>
              <a:t>所示</a:t>
            </a:r>
            <a:r>
              <a:rPr lang="en-US" altLang="zh-CN" sz="2800" dirty="0" smtClean="0"/>
              <a:t>:</a:t>
            </a: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pic>
        <p:nvPicPr>
          <p:cNvPr id="132098" name="Picture 2"/>
          <p:cNvPicPr>
            <a:picLocks noChangeAspect="1" noChangeArrowheads="1"/>
          </p:cNvPicPr>
          <p:nvPr/>
        </p:nvPicPr>
        <p:blipFill>
          <a:blip r:embed="rId4" cstate="print"/>
          <a:srcRect/>
          <a:stretch>
            <a:fillRect/>
          </a:stretch>
        </p:blipFill>
        <p:spPr bwMode="auto">
          <a:xfrm>
            <a:off x="3886199" y="2532888"/>
            <a:ext cx="4194391" cy="210312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sp>
        <p:nvSpPr>
          <p:cNvPr id="6" name="矩形 5"/>
          <p:cNvSpPr/>
          <p:nvPr/>
        </p:nvSpPr>
        <p:spPr>
          <a:xfrm>
            <a:off x="993402" y="1212064"/>
            <a:ext cx="10199077" cy="3323987"/>
          </a:xfrm>
          <a:prstGeom prst="rect">
            <a:avLst/>
          </a:prstGeom>
        </p:spPr>
        <p:txBody>
          <a:bodyPr wrap="square">
            <a:spAutoFit/>
          </a:bodyPr>
          <a:lstStyle/>
          <a:p>
            <a:pPr>
              <a:lnSpc>
                <a:spcPct val="150000"/>
              </a:lnSpc>
            </a:pPr>
            <a:r>
              <a:rPr lang="en-US" altLang="zh-CN" sz="2800" dirty="0" smtClean="0"/>
              <a:t>  </a:t>
            </a:r>
            <a:r>
              <a:rPr lang="zh-CN" altLang="zh-CN" sz="2800" dirty="0" smtClean="0"/>
              <a:t>（</a:t>
            </a:r>
            <a:r>
              <a:rPr lang="en-US" altLang="zh-CN" sz="2800" dirty="0" smtClean="0"/>
              <a:t>4</a:t>
            </a:r>
            <a:r>
              <a:rPr lang="zh-CN" altLang="zh-CN" sz="2800" dirty="0" smtClean="0"/>
              <a:t>）此例中，定义利润的计算公式时，销量直接引用了</a:t>
            </a:r>
            <a:r>
              <a:rPr lang="en-US" altLang="zh-CN" sz="2800" dirty="0" smtClean="0"/>
              <a:t>I2</a:t>
            </a:r>
            <a:r>
              <a:rPr lang="zh-CN" altLang="zh-CN" sz="2800" dirty="0" smtClean="0"/>
              <a:t>单元格的值，固定成本直接引用了</a:t>
            </a:r>
            <a:r>
              <a:rPr lang="en-US" altLang="zh-CN" sz="2800" dirty="0" smtClean="0"/>
              <a:t>M2</a:t>
            </a:r>
            <a:r>
              <a:rPr lang="zh-CN" altLang="zh-CN" sz="2800" dirty="0" smtClean="0"/>
              <a:t>单元格的值，在模拟运算区域中，销量的值位于第一行，固定成本的值位于第一列，因此，应将引用行的单元格设置为“</a:t>
            </a:r>
            <a:r>
              <a:rPr lang="en-US" altLang="zh-CN" sz="2800" dirty="0" smtClean="0"/>
              <a:t>I2”，将引用列的单元格设置为“M2”，然后单击“确定”按钮即可得到模拟运算结果，如图1-59</a:t>
            </a:r>
            <a:r>
              <a:rPr lang="zh-CN" altLang="zh-CN" sz="2800" dirty="0" smtClean="0"/>
              <a:t>所示</a:t>
            </a:r>
            <a:r>
              <a:rPr lang="en-US" altLang="zh-CN" sz="2800" dirty="0" smtClean="0"/>
              <a:t>:</a:t>
            </a: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pic>
        <p:nvPicPr>
          <p:cNvPr id="133122" name="Picture 2"/>
          <p:cNvPicPr>
            <a:picLocks noChangeAspect="1" noChangeArrowheads="1"/>
          </p:cNvPicPr>
          <p:nvPr/>
        </p:nvPicPr>
        <p:blipFill>
          <a:blip r:embed="rId4" cstate="print"/>
          <a:srcRect/>
          <a:stretch>
            <a:fillRect/>
          </a:stretch>
        </p:blipFill>
        <p:spPr bwMode="auto">
          <a:xfrm>
            <a:off x="2057399" y="1901952"/>
            <a:ext cx="7582663" cy="3511296"/>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sp>
        <p:nvSpPr>
          <p:cNvPr id="6" name="矩形 5"/>
          <p:cNvSpPr/>
          <p:nvPr/>
        </p:nvSpPr>
        <p:spPr>
          <a:xfrm>
            <a:off x="993402" y="1212064"/>
            <a:ext cx="10199077" cy="5693866"/>
          </a:xfrm>
          <a:prstGeom prst="rect">
            <a:avLst/>
          </a:prstGeom>
        </p:spPr>
        <p:txBody>
          <a:bodyPr wrap="square">
            <a:spAutoFit/>
          </a:bodyPr>
          <a:lstStyle/>
          <a:p>
            <a:r>
              <a:rPr lang="en-US" altLang="zh-CN" sz="2800" dirty="0" smtClean="0"/>
              <a:t>  </a:t>
            </a:r>
            <a:r>
              <a:rPr lang="en-US" altLang="zh-CN" sz="2800" b="1" dirty="0" smtClean="0"/>
              <a:t>1.7.3</a:t>
            </a:r>
            <a:r>
              <a:rPr lang="zh-CN" altLang="zh-CN" sz="2800" b="1" dirty="0" smtClean="0"/>
              <a:t>方案管理</a:t>
            </a:r>
            <a:endParaRPr lang="en-US" altLang="zh-CN" sz="2800" b="1" dirty="0" smtClean="0"/>
          </a:p>
          <a:p>
            <a:pPr>
              <a:lnSpc>
                <a:spcPct val="150000"/>
              </a:lnSpc>
            </a:pPr>
            <a:r>
              <a:rPr lang="en-US" altLang="zh-CN" sz="2800" dirty="0" smtClean="0"/>
              <a:t>        </a:t>
            </a:r>
            <a:r>
              <a:rPr lang="zh-CN" altLang="zh-CN" sz="2800" dirty="0" smtClean="0"/>
              <a:t>【例</a:t>
            </a:r>
            <a:r>
              <a:rPr lang="en-US" altLang="zh-CN" sz="2800" dirty="0" smtClean="0"/>
              <a:t>1-40</a:t>
            </a:r>
            <a:r>
              <a:rPr lang="zh-CN" altLang="zh-CN" sz="2800" dirty="0" smtClean="0"/>
              <a:t>】某公司只生产销售一种产品，已知目前该产品的单价、单位变动成本、销量、固定成本分别为</a:t>
            </a:r>
            <a:r>
              <a:rPr lang="en-US" altLang="zh-CN" sz="2800" dirty="0" smtClean="0"/>
              <a:t>5000</a:t>
            </a:r>
            <a:r>
              <a:rPr lang="zh-CN" altLang="zh-CN" sz="2800" dirty="0" smtClean="0"/>
              <a:t>、</a:t>
            </a:r>
            <a:r>
              <a:rPr lang="en-US" altLang="zh-CN" sz="2800" dirty="0" smtClean="0"/>
              <a:t>3000</a:t>
            </a:r>
            <a:r>
              <a:rPr lang="zh-CN" altLang="zh-CN" sz="2800" dirty="0" smtClean="0"/>
              <a:t>、</a:t>
            </a:r>
            <a:r>
              <a:rPr lang="en-US" altLang="zh-CN" sz="2800" dirty="0" smtClean="0"/>
              <a:t>1000</a:t>
            </a:r>
            <a:r>
              <a:rPr lang="zh-CN" altLang="zh-CN" sz="2800" dirty="0" smtClean="0"/>
              <a:t>和</a:t>
            </a:r>
            <a:r>
              <a:rPr lang="en-US" altLang="zh-CN" sz="2800" dirty="0" smtClean="0"/>
              <a:t>1000000</a:t>
            </a:r>
            <a:r>
              <a:rPr lang="zh-CN" altLang="zh-CN" sz="2800" dirty="0" smtClean="0"/>
              <a:t>。为进一步提高利润，现有两种可行方案。第一种方案，投入广告费</a:t>
            </a:r>
            <a:r>
              <a:rPr lang="en-US" altLang="zh-CN" sz="2800" dirty="0" smtClean="0"/>
              <a:t>100000</a:t>
            </a:r>
            <a:r>
              <a:rPr lang="zh-CN" altLang="zh-CN" sz="2800" dirty="0" smtClean="0"/>
              <a:t>元同时单价提高</a:t>
            </a:r>
            <a:r>
              <a:rPr lang="en-US" altLang="zh-CN" sz="2800" dirty="0" smtClean="0"/>
              <a:t>10%</a:t>
            </a:r>
            <a:r>
              <a:rPr lang="zh-CN" altLang="zh-CN" sz="2800" dirty="0" smtClean="0"/>
              <a:t>，并预计销量扩大</a:t>
            </a:r>
            <a:r>
              <a:rPr lang="en-US" altLang="zh-CN" sz="2800" dirty="0" smtClean="0"/>
              <a:t>5%</a:t>
            </a:r>
            <a:r>
              <a:rPr lang="zh-CN" altLang="zh-CN" sz="2800" dirty="0" smtClean="0"/>
              <a:t>。第二种方案，提高生产效率，变动成本压缩</a:t>
            </a:r>
            <a:r>
              <a:rPr lang="en-US" altLang="zh-CN" sz="2800" dirty="0" smtClean="0"/>
              <a:t>10%</a:t>
            </a:r>
            <a:r>
              <a:rPr lang="zh-CN" altLang="zh-CN" sz="2800" dirty="0" smtClean="0"/>
              <a:t>。试问：两种方案对利润的影响各为多少？单纯从利润角度考虑，哪种方案更可行？</a:t>
            </a:r>
          </a:p>
          <a:p>
            <a:pPr>
              <a:lnSpc>
                <a:spcPct val="150000"/>
              </a:lnSpc>
            </a:pPr>
            <a:endParaRPr lang="zh-CN" altLang="zh-CN" sz="2800" b="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sp>
        <p:nvSpPr>
          <p:cNvPr id="6" name="矩形 5"/>
          <p:cNvSpPr/>
          <p:nvPr/>
        </p:nvSpPr>
        <p:spPr>
          <a:xfrm>
            <a:off x="993402" y="1212064"/>
            <a:ext cx="10199077" cy="1957524"/>
          </a:xfrm>
          <a:prstGeom prst="rect">
            <a:avLst/>
          </a:prstGeom>
        </p:spPr>
        <p:txBody>
          <a:bodyPr wrap="square">
            <a:spAutoFit/>
          </a:bodyPr>
          <a:lstStyle/>
          <a:p>
            <a:pPr>
              <a:lnSpc>
                <a:spcPct val="150000"/>
              </a:lnSpc>
            </a:pPr>
            <a:r>
              <a:rPr lang="en-US" altLang="zh-CN" sz="2800" dirty="0" smtClean="0"/>
              <a:t>  1.</a:t>
            </a:r>
            <a:r>
              <a:rPr lang="zh-CN" altLang="zh-CN" sz="2800" dirty="0" smtClean="0"/>
              <a:t>建立方案</a:t>
            </a:r>
          </a:p>
          <a:p>
            <a:pPr>
              <a:lnSpc>
                <a:spcPct val="150000"/>
              </a:lnSpc>
            </a:pPr>
            <a:r>
              <a:rPr lang="zh-CN" altLang="zh-CN" sz="2800" dirty="0" smtClean="0"/>
              <a:t>（</a:t>
            </a:r>
            <a:r>
              <a:rPr lang="en-US" altLang="zh-CN" sz="2800" dirty="0" smtClean="0"/>
              <a:t>1</a:t>
            </a:r>
            <a:r>
              <a:rPr lang="zh-CN" altLang="zh-CN" sz="2800" dirty="0" smtClean="0"/>
              <a:t>）在工作表中输入基本数据，并定义利润的计算公式，如图</a:t>
            </a:r>
            <a:r>
              <a:rPr lang="en-US" altLang="zh-CN" sz="2800" dirty="0" smtClean="0"/>
              <a:t>1-60</a:t>
            </a:r>
            <a:r>
              <a:rPr lang="zh-CN" altLang="zh-CN" sz="2800" dirty="0" smtClean="0"/>
              <a:t>所示。</a:t>
            </a:r>
            <a:endParaRPr lang="zh-CN" altLang="zh-CN" sz="2800" dirty="0"/>
          </a:p>
        </p:txBody>
      </p:sp>
      <p:pic>
        <p:nvPicPr>
          <p:cNvPr id="134146" name="Picture 2"/>
          <p:cNvPicPr>
            <a:picLocks noChangeAspect="1" noChangeArrowheads="1"/>
          </p:cNvPicPr>
          <p:nvPr/>
        </p:nvPicPr>
        <p:blipFill>
          <a:blip r:embed="rId4" cstate="print"/>
          <a:srcRect/>
          <a:stretch>
            <a:fillRect/>
          </a:stretch>
        </p:blipFill>
        <p:spPr bwMode="auto">
          <a:xfrm>
            <a:off x="3977640" y="3200400"/>
            <a:ext cx="3132780" cy="169164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3970318"/>
          </a:xfrm>
          <a:prstGeom prst="rect">
            <a:avLst/>
          </a:prstGeom>
        </p:spPr>
        <p:txBody>
          <a:bodyPr wrap="square">
            <a:spAutoFit/>
          </a:bodyPr>
          <a:lstStyle/>
          <a:p>
            <a:pPr>
              <a:lnSpc>
                <a:spcPct val="150000"/>
              </a:lnSpc>
            </a:pPr>
            <a:r>
              <a:rPr lang="en-US" altLang="zh-CN" sz="2800" b="1" dirty="0" smtClean="0"/>
              <a:t>1.4.1Excel</a:t>
            </a:r>
            <a:r>
              <a:rPr lang="zh-CN" altLang="zh-CN" sz="2800" b="1" dirty="0" smtClean="0"/>
              <a:t>函数简介</a:t>
            </a:r>
            <a:endParaRPr lang="zh-CN" altLang="zh-CN" sz="2800" dirty="0" smtClean="0"/>
          </a:p>
          <a:p>
            <a:pPr>
              <a:lnSpc>
                <a:spcPct val="150000"/>
              </a:lnSpc>
            </a:pPr>
            <a:r>
              <a:rPr lang="en-US" altLang="zh-CN" sz="2800" dirty="0" smtClean="0"/>
              <a:t>1.Excel</a:t>
            </a:r>
            <a:r>
              <a:rPr lang="zh-CN" altLang="zh-CN" sz="2800" dirty="0" smtClean="0"/>
              <a:t>函数基本结构</a:t>
            </a:r>
            <a:endParaRPr lang="en-US" altLang="zh-CN" sz="2800" dirty="0" smtClean="0"/>
          </a:p>
          <a:p>
            <a:pPr>
              <a:lnSpc>
                <a:spcPct val="150000"/>
              </a:lnSpc>
            </a:pPr>
            <a:r>
              <a:rPr lang="zh-CN" altLang="zh-CN" sz="2800" dirty="0" smtClean="0"/>
              <a:t>函数名称（参数</a:t>
            </a:r>
            <a:r>
              <a:rPr lang="en-US" altLang="zh-CN" sz="2800" dirty="0" smtClean="0"/>
              <a:t>1</a:t>
            </a:r>
            <a:r>
              <a:rPr lang="zh-CN" altLang="zh-CN" sz="2800" dirty="0" smtClean="0"/>
              <a:t>，参数</a:t>
            </a:r>
            <a:r>
              <a:rPr lang="en-US" altLang="zh-CN" sz="2800" dirty="0" smtClean="0"/>
              <a:t>2</a:t>
            </a:r>
            <a:r>
              <a:rPr lang="zh-CN" altLang="zh-CN" sz="2800" dirty="0" smtClean="0"/>
              <a:t>，…，参数</a:t>
            </a:r>
            <a:r>
              <a:rPr lang="en-US" altLang="zh-CN" sz="2800" dirty="0" smtClean="0"/>
              <a:t>n</a:t>
            </a:r>
            <a:r>
              <a:rPr lang="zh-CN" altLang="zh-CN" sz="2800" dirty="0" smtClean="0"/>
              <a:t>）</a:t>
            </a:r>
          </a:p>
          <a:p>
            <a:pPr>
              <a:lnSpc>
                <a:spcPct val="150000"/>
              </a:lnSpc>
            </a:pPr>
            <a:r>
              <a:rPr lang="en-US" altLang="zh-CN" sz="2800" dirty="0" smtClean="0"/>
              <a:t>2.</a:t>
            </a:r>
            <a:r>
              <a:rPr lang="zh-CN" altLang="zh-CN" sz="2800" dirty="0" smtClean="0"/>
              <a:t>参数的类型</a:t>
            </a:r>
          </a:p>
          <a:p>
            <a:pPr>
              <a:lnSpc>
                <a:spcPct val="150000"/>
              </a:lnSpc>
            </a:pPr>
            <a:r>
              <a:rPr lang="en-US" altLang="zh-CN" sz="2800" dirty="0" smtClean="0"/>
              <a:t>        Excel</a:t>
            </a:r>
            <a:r>
              <a:rPr lang="zh-CN" altLang="zh-CN" sz="2800" dirty="0" smtClean="0"/>
              <a:t>函数中的参数可以是数字、文本、单元格或区域地址、逻辑值、名称、公式和函数</a:t>
            </a:r>
            <a:r>
              <a:rPr lang="zh-CN" altLang="en-US" sz="2800" dirty="0" smtClean="0"/>
              <a:t>。</a:t>
            </a:r>
            <a:endParaRPr lang="en-US" altLang="zh-CN"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sp>
        <p:nvSpPr>
          <p:cNvPr id="6" name="矩形 5"/>
          <p:cNvSpPr/>
          <p:nvPr/>
        </p:nvSpPr>
        <p:spPr>
          <a:xfrm>
            <a:off x="993402" y="1212064"/>
            <a:ext cx="10199077" cy="1957524"/>
          </a:xfrm>
          <a:prstGeom prst="rect">
            <a:avLst/>
          </a:prstGeom>
        </p:spPr>
        <p:txBody>
          <a:bodyPr wrap="square">
            <a:spAutoFit/>
          </a:bodyPr>
          <a:lstStyle/>
          <a:p>
            <a:pPr>
              <a:lnSpc>
                <a:spcPct val="150000"/>
              </a:lnSpc>
            </a:pPr>
            <a:r>
              <a:rPr lang="en-US" altLang="zh-CN" sz="2800" dirty="0" smtClean="0"/>
              <a:t>  </a:t>
            </a:r>
            <a:r>
              <a:rPr lang="zh-CN" altLang="en-US" sz="2800" dirty="0" smtClean="0"/>
              <a:t>（</a:t>
            </a:r>
            <a:r>
              <a:rPr lang="en-US" altLang="zh-CN" sz="2800" dirty="0" smtClean="0"/>
              <a:t>2</a:t>
            </a:r>
            <a:r>
              <a:rPr lang="zh-CN" altLang="en-US" sz="2800" dirty="0" smtClean="0"/>
              <a:t>）在功能区“数据”选项卡中的“数据工具”功能组中单击“假设分析”，出现下拉菜单，选择其中的“方案管理器”，出现方案管理器对话框，如图</a:t>
            </a:r>
            <a:r>
              <a:rPr lang="en-US" altLang="zh-CN" sz="2800" dirty="0" smtClean="0"/>
              <a:t>1-61</a:t>
            </a:r>
            <a:r>
              <a:rPr lang="zh-CN" altLang="en-US" sz="2800" dirty="0" smtClean="0"/>
              <a:t>所示。</a:t>
            </a:r>
          </a:p>
        </p:txBody>
      </p:sp>
      <p:pic>
        <p:nvPicPr>
          <p:cNvPr id="135170" name="Picture 2"/>
          <p:cNvPicPr>
            <a:picLocks noChangeAspect="1" noChangeArrowheads="1"/>
          </p:cNvPicPr>
          <p:nvPr/>
        </p:nvPicPr>
        <p:blipFill>
          <a:blip r:embed="rId4" cstate="print"/>
          <a:srcRect/>
          <a:stretch>
            <a:fillRect/>
          </a:stretch>
        </p:blipFill>
        <p:spPr bwMode="auto">
          <a:xfrm>
            <a:off x="4050792" y="3291840"/>
            <a:ext cx="2971800" cy="303426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sp>
        <p:nvSpPr>
          <p:cNvPr id="6" name="矩形 5"/>
          <p:cNvSpPr/>
          <p:nvPr/>
        </p:nvSpPr>
        <p:spPr>
          <a:xfrm>
            <a:off x="993402" y="1212064"/>
            <a:ext cx="10199077" cy="2603854"/>
          </a:xfrm>
          <a:prstGeom prst="rect">
            <a:avLst/>
          </a:prstGeom>
        </p:spPr>
        <p:txBody>
          <a:bodyPr wrap="square">
            <a:spAutoFit/>
          </a:bodyPr>
          <a:lstStyle/>
          <a:p>
            <a:pPr>
              <a:lnSpc>
                <a:spcPct val="150000"/>
              </a:lnSpc>
            </a:pPr>
            <a:r>
              <a:rPr lang="en-US" altLang="zh-CN" sz="2800" dirty="0" smtClean="0"/>
              <a:t>  </a:t>
            </a:r>
            <a:r>
              <a:rPr lang="zh-CN" altLang="en-US" sz="2800" dirty="0" smtClean="0"/>
              <a:t>（</a:t>
            </a:r>
            <a:r>
              <a:rPr lang="en-US" altLang="zh-CN" sz="2800" dirty="0" smtClean="0"/>
              <a:t>3</a:t>
            </a:r>
            <a:r>
              <a:rPr lang="zh-CN" altLang="en-US" sz="2800" dirty="0" smtClean="0"/>
              <a:t>）此时尚无任何方案，单击“添加”按钮，出现编辑方案对话框，如图</a:t>
            </a:r>
            <a:r>
              <a:rPr lang="en-US" altLang="zh-CN" sz="2800" dirty="0" smtClean="0"/>
              <a:t>1-62</a:t>
            </a:r>
            <a:r>
              <a:rPr lang="zh-CN" altLang="en-US" sz="2800" dirty="0" smtClean="0"/>
              <a:t>所示。输入方案名称，如“固定成本增加</a:t>
            </a:r>
            <a:r>
              <a:rPr lang="en-US" altLang="zh-CN" sz="2800" dirty="0" smtClean="0"/>
              <a:t>100000</a:t>
            </a:r>
            <a:r>
              <a:rPr lang="zh-CN" altLang="en-US" sz="2800" dirty="0" smtClean="0"/>
              <a:t>单价提高</a:t>
            </a:r>
            <a:r>
              <a:rPr lang="en-US" altLang="zh-CN" sz="2800" dirty="0" smtClean="0"/>
              <a:t>10%</a:t>
            </a:r>
            <a:r>
              <a:rPr lang="zh-CN" altLang="en-US" sz="2800" dirty="0" smtClean="0"/>
              <a:t>销量扩大</a:t>
            </a:r>
            <a:r>
              <a:rPr lang="en-US" altLang="zh-CN" sz="2800" dirty="0" smtClean="0"/>
              <a:t>5%”</a:t>
            </a:r>
            <a:r>
              <a:rPr lang="zh-CN" altLang="en-US" sz="2800" dirty="0" smtClean="0"/>
              <a:t>；将可变单元格设置为“</a:t>
            </a:r>
            <a:r>
              <a:rPr lang="en-US" altLang="zh-CN" sz="2800" dirty="0" smtClean="0"/>
              <a:t>B1</a:t>
            </a:r>
            <a:r>
              <a:rPr lang="zh-CN" altLang="en-US" sz="2800" dirty="0" smtClean="0"/>
              <a:t>：</a:t>
            </a:r>
            <a:r>
              <a:rPr lang="en-US" altLang="zh-CN" sz="2800" dirty="0" smtClean="0"/>
              <a:t>B4”</a:t>
            </a:r>
            <a:r>
              <a:rPr lang="zh-CN" altLang="en-US" sz="2800" dirty="0" smtClean="0"/>
              <a:t>，然后单击“确定”按钮，出现对话框，如图</a:t>
            </a:r>
            <a:r>
              <a:rPr lang="en-US" altLang="zh-CN" sz="2800" dirty="0" smtClean="0"/>
              <a:t>1-63</a:t>
            </a:r>
            <a:r>
              <a:rPr lang="zh-CN" altLang="en-US" sz="2800" dirty="0" smtClean="0"/>
              <a:t>所示。</a:t>
            </a:r>
          </a:p>
        </p:txBody>
      </p:sp>
      <p:pic>
        <p:nvPicPr>
          <p:cNvPr id="136194" name="Picture 2"/>
          <p:cNvPicPr>
            <a:picLocks noChangeAspect="1" noChangeArrowheads="1"/>
          </p:cNvPicPr>
          <p:nvPr/>
        </p:nvPicPr>
        <p:blipFill>
          <a:blip r:embed="rId4" cstate="print"/>
          <a:srcRect/>
          <a:stretch>
            <a:fillRect/>
          </a:stretch>
        </p:blipFill>
        <p:spPr bwMode="auto">
          <a:xfrm>
            <a:off x="2002536" y="3776471"/>
            <a:ext cx="3017520" cy="2758875"/>
          </a:xfrm>
          <a:prstGeom prst="rect">
            <a:avLst/>
          </a:prstGeom>
          <a:noFill/>
          <a:ln w="9525">
            <a:noFill/>
            <a:miter lim="800000"/>
            <a:headEnd/>
            <a:tailEnd/>
          </a:ln>
        </p:spPr>
      </p:pic>
      <p:pic>
        <p:nvPicPr>
          <p:cNvPr id="136195" name="Picture 3"/>
          <p:cNvPicPr>
            <a:picLocks noChangeAspect="1" noChangeArrowheads="1"/>
          </p:cNvPicPr>
          <p:nvPr/>
        </p:nvPicPr>
        <p:blipFill>
          <a:blip r:embed="rId5" cstate="print"/>
          <a:srcRect/>
          <a:stretch>
            <a:fillRect/>
          </a:stretch>
        </p:blipFill>
        <p:spPr bwMode="auto">
          <a:xfrm>
            <a:off x="5773229" y="4107498"/>
            <a:ext cx="4611497" cy="205555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sp>
        <p:nvSpPr>
          <p:cNvPr id="6" name="矩形 5"/>
          <p:cNvSpPr/>
          <p:nvPr/>
        </p:nvSpPr>
        <p:spPr>
          <a:xfrm>
            <a:off x="993402" y="1212064"/>
            <a:ext cx="10199077" cy="3250185"/>
          </a:xfrm>
          <a:prstGeom prst="rect">
            <a:avLst/>
          </a:prstGeom>
        </p:spPr>
        <p:txBody>
          <a:bodyPr wrap="square">
            <a:spAutoFit/>
          </a:bodyPr>
          <a:lstStyle/>
          <a:p>
            <a:pPr>
              <a:lnSpc>
                <a:spcPct val="150000"/>
              </a:lnSpc>
            </a:pPr>
            <a:r>
              <a:rPr lang="zh-CN" altLang="en-US" sz="2800" dirty="0" smtClean="0"/>
              <a:t>（</a:t>
            </a:r>
            <a:r>
              <a:rPr lang="en-US" altLang="zh-CN" sz="2800" dirty="0" smtClean="0"/>
              <a:t>4</a:t>
            </a:r>
            <a:r>
              <a:rPr lang="zh-CN" altLang="en-US" sz="2800" dirty="0" smtClean="0"/>
              <a:t>）该方案中，单价提高</a:t>
            </a:r>
            <a:r>
              <a:rPr lang="en-US" altLang="zh-CN" sz="2800" dirty="0" smtClean="0"/>
              <a:t>10%</a:t>
            </a:r>
            <a:r>
              <a:rPr lang="zh-CN" altLang="en-US" sz="2800" dirty="0" smtClean="0"/>
              <a:t>，原单价为</a:t>
            </a:r>
            <a:r>
              <a:rPr lang="en-US" altLang="zh-CN" sz="2800" dirty="0" smtClean="0"/>
              <a:t>5000</a:t>
            </a:r>
            <a:r>
              <a:rPr lang="zh-CN" altLang="en-US" sz="2800" dirty="0" smtClean="0"/>
              <a:t>，变化后单价为</a:t>
            </a:r>
            <a:r>
              <a:rPr lang="en-US" altLang="zh-CN" sz="2800" dirty="0" smtClean="0"/>
              <a:t>5500</a:t>
            </a:r>
            <a:r>
              <a:rPr lang="zh-CN" altLang="en-US" sz="2800" dirty="0" smtClean="0"/>
              <a:t>，将</a:t>
            </a:r>
            <a:r>
              <a:rPr lang="en-US" altLang="zh-CN" sz="2800" dirty="0" smtClean="0"/>
              <a:t>B1</a:t>
            </a:r>
            <a:r>
              <a:rPr lang="zh-CN" altLang="en-US" sz="2800" dirty="0" smtClean="0"/>
              <a:t>值设置为</a:t>
            </a:r>
            <a:r>
              <a:rPr lang="en-US" altLang="zh-CN" sz="2800" dirty="0" smtClean="0"/>
              <a:t>5500</a:t>
            </a:r>
            <a:r>
              <a:rPr lang="zh-CN" altLang="en-US" sz="2800" dirty="0" smtClean="0"/>
              <a:t>；销量扩大</a:t>
            </a:r>
            <a:r>
              <a:rPr lang="en-US" altLang="zh-CN" sz="2800" dirty="0" smtClean="0"/>
              <a:t>5%</a:t>
            </a:r>
            <a:r>
              <a:rPr lang="zh-CN" altLang="en-US" sz="2800" dirty="0" smtClean="0"/>
              <a:t>，原销量为</a:t>
            </a:r>
            <a:r>
              <a:rPr lang="en-US" altLang="zh-CN" sz="2800" dirty="0" smtClean="0"/>
              <a:t>1000</a:t>
            </a:r>
            <a:r>
              <a:rPr lang="zh-CN" altLang="en-US" sz="2800" dirty="0" smtClean="0"/>
              <a:t>，变化后为</a:t>
            </a:r>
            <a:r>
              <a:rPr lang="en-US" altLang="zh-CN" sz="2800" dirty="0" smtClean="0"/>
              <a:t>1050</a:t>
            </a:r>
            <a:r>
              <a:rPr lang="zh-CN" altLang="en-US" sz="2800" dirty="0" smtClean="0"/>
              <a:t>，将</a:t>
            </a:r>
            <a:r>
              <a:rPr lang="en-US" altLang="zh-CN" sz="2800" dirty="0" smtClean="0"/>
              <a:t>B3</a:t>
            </a:r>
            <a:r>
              <a:rPr lang="zh-CN" altLang="en-US" sz="2800" dirty="0" smtClean="0"/>
              <a:t>值设置为</a:t>
            </a:r>
            <a:r>
              <a:rPr lang="en-US" altLang="zh-CN" sz="2800" dirty="0" smtClean="0"/>
              <a:t>1050</a:t>
            </a:r>
            <a:r>
              <a:rPr lang="zh-CN" altLang="en-US" sz="2800" dirty="0" smtClean="0"/>
              <a:t>；固定成本增加</a:t>
            </a:r>
            <a:r>
              <a:rPr lang="en-US" altLang="zh-CN" sz="2800" dirty="0" smtClean="0"/>
              <a:t>100000</a:t>
            </a:r>
            <a:r>
              <a:rPr lang="zh-CN" altLang="en-US" sz="2800" dirty="0" smtClean="0"/>
              <a:t>，原固定成本</a:t>
            </a:r>
            <a:r>
              <a:rPr lang="en-US" altLang="zh-CN" sz="2800" dirty="0" smtClean="0"/>
              <a:t>1000000</a:t>
            </a:r>
            <a:r>
              <a:rPr lang="zh-CN" altLang="en-US" sz="2800" dirty="0" smtClean="0"/>
              <a:t>，变化后为</a:t>
            </a:r>
            <a:r>
              <a:rPr lang="en-US" altLang="zh-CN" sz="2800" dirty="0" smtClean="0"/>
              <a:t>1100000</a:t>
            </a:r>
            <a:r>
              <a:rPr lang="zh-CN" altLang="en-US" sz="2800" dirty="0" smtClean="0"/>
              <a:t>，将</a:t>
            </a:r>
            <a:r>
              <a:rPr lang="en-US" altLang="zh-CN" sz="2800" dirty="0" smtClean="0"/>
              <a:t>B4</a:t>
            </a:r>
            <a:r>
              <a:rPr lang="zh-CN" altLang="en-US" sz="2800" dirty="0" smtClean="0"/>
              <a:t>设置为</a:t>
            </a:r>
            <a:r>
              <a:rPr lang="en-US" altLang="zh-CN" sz="2800" dirty="0" smtClean="0"/>
              <a:t>1100000</a:t>
            </a:r>
            <a:r>
              <a:rPr lang="zh-CN" altLang="en-US" sz="2800" dirty="0" smtClean="0"/>
              <a:t>。输入完毕，单击“确定”按钮，方案增加完毕，返回方案管理器对话框。</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zh-CN" altLang="en-US" sz="2800" dirty="0" smtClean="0"/>
              <a:t>（</a:t>
            </a:r>
            <a:r>
              <a:rPr lang="en-US" altLang="zh-CN" sz="2800" dirty="0" smtClean="0"/>
              <a:t>5</a:t>
            </a:r>
            <a:r>
              <a:rPr lang="zh-CN" altLang="en-US" sz="2800" dirty="0" smtClean="0"/>
              <a:t>）在方案管理器中，单击“添加”按钮，继续设置第二种方案。参照以上步骤，将方案名称设置为“变动成本压缩</a:t>
            </a:r>
            <a:r>
              <a:rPr lang="en-US" altLang="zh-CN" sz="2800" dirty="0" smtClean="0"/>
              <a:t>10%”</a:t>
            </a:r>
            <a:r>
              <a:rPr lang="zh-CN" altLang="en-US" sz="2800" dirty="0" smtClean="0"/>
              <a:t>，将可变单元格设置为“</a:t>
            </a:r>
            <a:r>
              <a:rPr lang="en-US" altLang="zh-CN" sz="2800" dirty="0" smtClean="0"/>
              <a:t>B1</a:t>
            </a:r>
            <a:r>
              <a:rPr lang="zh-CN" altLang="en-US" sz="2800" dirty="0" smtClean="0"/>
              <a:t>：</a:t>
            </a:r>
            <a:r>
              <a:rPr lang="en-US" altLang="zh-CN" sz="2800" dirty="0" smtClean="0"/>
              <a:t>B4”</a:t>
            </a:r>
            <a:r>
              <a:rPr lang="zh-CN" altLang="en-US" sz="2800" dirty="0" smtClean="0"/>
              <a:t>，将单位变动成本</a:t>
            </a:r>
            <a:r>
              <a:rPr lang="en-US" altLang="zh-CN" sz="2800" dirty="0" smtClean="0"/>
              <a:t>B2</a:t>
            </a:r>
            <a:r>
              <a:rPr lang="zh-CN" altLang="en-US" sz="2800" dirty="0" smtClean="0"/>
              <a:t>的方案值设置为</a:t>
            </a:r>
            <a:r>
              <a:rPr lang="en-US" altLang="zh-CN" sz="2800" dirty="0" smtClean="0"/>
              <a:t>2700</a:t>
            </a:r>
            <a:r>
              <a:rPr lang="zh-CN" altLang="en-US" sz="2800" dirty="0" smtClean="0"/>
              <a:t>（原</a:t>
            </a:r>
            <a:r>
              <a:rPr lang="en-US" altLang="zh-CN" sz="2800" dirty="0" smtClean="0"/>
              <a:t>3000</a:t>
            </a:r>
            <a:r>
              <a:rPr lang="zh-CN" altLang="en-US" sz="2800" dirty="0" smtClean="0"/>
              <a:t>，压缩</a:t>
            </a:r>
            <a:r>
              <a:rPr lang="en-US" altLang="zh-CN" sz="2800" dirty="0" smtClean="0"/>
              <a:t>10%</a:t>
            </a:r>
            <a:r>
              <a:rPr lang="zh-CN" altLang="en-US" sz="2800" dirty="0" smtClean="0"/>
              <a:t>后为</a:t>
            </a:r>
            <a:r>
              <a:rPr lang="en-US" altLang="zh-CN" sz="2800" dirty="0" smtClean="0"/>
              <a:t>2700</a:t>
            </a:r>
            <a:r>
              <a:rPr lang="zh-CN" altLang="en-US" sz="2800" dirty="0" smtClean="0"/>
              <a:t>）。</a:t>
            </a:r>
            <a:endParaRPr lang="en-US" altLang="zh-CN" sz="2800" dirty="0" smtClean="0"/>
          </a:p>
          <a:p>
            <a:pPr>
              <a:lnSpc>
                <a:spcPct val="150000"/>
              </a:lnSpc>
            </a:pPr>
            <a:r>
              <a:rPr lang="zh-CN" altLang="en-US" sz="2800" dirty="0" smtClean="0"/>
              <a:t> </a:t>
            </a:r>
            <a:r>
              <a:rPr lang="en-US" altLang="zh-CN" sz="2800" dirty="0" smtClean="0"/>
              <a:t>2.</a:t>
            </a:r>
            <a:r>
              <a:rPr lang="zh-CN" altLang="en-US" sz="2800" dirty="0" smtClean="0"/>
              <a:t>显示方案结果</a:t>
            </a:r>
          </a:p>
          <a:p>
            <a:pPr>
              <a:lnSpc>
                <a:spcPct val="150000"/>
              </a:lnSpc>
            </a:pPr>
            <a:r>
              <a:rPr lang="zh-CN" altLang="en-US" sz="2800" dirty="0" smtClean="0"/>
              <a:t>在方案管理器中，单击某个方案，再单击“显示”按钮，工作表中便会显示该方案的最终结果。</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sp>
        <p:nvSpPr>
          <p:cNvPr id="6" name="矩形 5"/>
          <p:cNvSpPr/>
          <p:nvPr/>
        </p:nvSpPr>
        <p:spPr>
          <a:xfrm>
            <a:off x="993402" y="1212064"/>
            <a:ext cx="10199077" cy="2031325"/>
          </a:xfrm>
          <a:prstGeom prst="rect">
            <a:avLst/>
          </a:prstGeom>
        </p:spPr>
        <p:txBody>
          <a:bodyPr wrap="square">
            <a:spAutoFit/>
          </a:bodyPr>
          <a:lstStyle/>
          <a:p>
            <a:pPr>
              <a:lnSpc>
                <a:spcPct val="150000"/>
              </a:lnSpc>
            </a:pPr>
            <a:r>
              <a:rPr lang="en-US" altLang="zh-CN" sz="2800" dirty="0" smtClean="0"/>
              <a:t>3.</a:t>
            </a:r>
            <a:r>
              <a:rPr lang="zh-CN" altLang="zh-CN" sz="2800" dirty="0" smtClean="0"/>
              <a:t>对比各方案</a:t>
            </a:r>
            <a:endParaRPr lang="en-US" altLang="zh-CN" sz="2800" dirty="0" smtClean="0"/>
          </a:p>
          <a:p>
            <a:pPr>
              <a:lnSpc>
                <a:spcPct val="150000"/>
              </a:lnSpc>
            </a:pPr>
            <a:r>
              <a:rPr lang="zh-CN" altLang="zh-CN" sz="2800" dirty="0" smtClean="0"/>
              <a:t>（</a:t>
            </a:r>
            <a:r>
              <a:rPr lang="en-US" altLang="zh-CN" sz="2800" dirty="0" smtClean="0"/>
              <a:t>1</a:t>
            </a:r>
            <a:r>
              <a:rPr lang="zh-CN" altLang="zh-CN" sz="2800" dirty="0" smtClean="0"/>
              <a:t>）在方案管理器中，单击“摘要”按钮，出现对话框，如图</a:t>
            </a:r>
            <a:r>
              <a:rPr lang="en-US" altLang="zh-CN" sz="2800" dirty="0" smtClean="0"/>
              <a:t>1-64</a:t>
            </a:r>
            <a:r>
              <a:rPr lang="zh-CN" altLang="zh-CN" sz="2800" dirty="0" smtClean="0"/>
              <a:t>所示。</a:t>
            </a:r>
            <a:endParaRPr lang="en-US" altLang="zh-CN" sz="2800" dirty="0" smtClean="0"/>
          </a:p>
        </p:txBody>
      </p:sp>
      <p:pic>
        <p:nvPicPr>
          <p:cNvPr id="137218" name="Picture 2"/>
          <p:cNvPicPr>
            <a:picLocks noChangeAspect="1" noChangeArrowheads="1"/>
          </p:cNvPicPr>
          <p:nvPr/>
        </p:nvPicPr>
        <p:blipFill>
          <a:blip r:embed="rId4" cstate="print"/>
          <a:srcRect/>
          <a:stretch>
            <a:fillRect/>
          </a:stretch>
        </p:blipFill>
        <p:spPr bwMode="auto">
          <a:xfrm>
            <a:off x="4645152" y="3355848"/>
            <a:ext cx="3067700" cy="211226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sp>
        <p:nvSpPr>
          <p:cNvPr id="6" name="矩形 5"/>
          <p:cNvSpPr/>
          <p:nvPr/>
        </p:nvSpPr>
        <p:spPr>
          <a:xfrm>
            <a:off x="993402" y="1212064"/>
            <a:ext cx="10199077" cy="1957524"/>
          </a:xfrm>
          <a:prstGeom prst="rect">
            <a:avLst/>
          </a:prstGeom>
        </p:spPr>
        <p:txBody>
          <a:bodyPr wrap="square">
            <a:spAutoFit/>
          </a:bodyPr>
          <a:lstStyle/>
          <a:p>
            <a:pPr>
              <a:lnSpc>
                <a:spcPct val="150000"/>
              </a:lnSpc>
            </a:pPr>
            <a:r>
              <a:rPr lang="zh-CN" altLang="zh-CN" sz="2800" dirty="0" smtClean="0"/>
              <a:t>（</a:t>
            </a:r>
            <a:r>
              <a:rPr lang="en-US" altLang="zh-CN" sz="2800" dirty="0" smtClean="0"/>
              <a:t>2</a:t>
            </a:r>
            <a:r>
              <a:rPr lang="zh-CN" altLang="zh-CN" sz="2800" dirty="0" smtClean="0"/>
              <a:t>）选择“方案摘要”，保持结果单元格为目标单元格</a:t>
            </a:r>
            <a:r>
              <a:rPr lang="en-US" altLang="zh-CN" sz="2800" dirty="0" smtClean="0"/>
              <a:t>B5</a:t>
            </a:r>
            <a:r>
              <a:rPr lang="zh-CN" altLang="zh-CN" sz="2800" dirty="0" smtClean="0"/>
              <a:t>，然后单击“确定”按钮，此时会自动插入一张新工作表，并显示方案摘要，如图</a:t>
            </a:r>
            <a:r>
              <a:rPr lang="en-US" altLang="zh-CN" sz="2800" dirty="0" smtClean="0"/>
              <a:t>1-65</a:t>
            </a:r>
            <a:r>
              <a:rPr lang="zh-CN" altLang="zh-CN" sz="2800" dirty="0" smtClean="0"/>
              <a:t>所示。</a:t>
            </a:r>
          </a:p>
        </p:txBody>
      </p:sp>
      <p:pic>
        <p:nvPicPr>
          <p:cNvPr id="138242" name="Picture 2"/>
          <p:cNvPicPr>
            <a:picLocks noChangeAspect="1" noChangeArrowheads="1"/>
          </p:cNvPicPr>
          <p:nvPr/>
        </p:nvPicPr>
        <p:blipFill>
          <a:blip r:embed="rId4" cstate="print"/>
          <a:srcRect/>
          <a:stretch>
            <a:fillRect/>
          </a:stretch>
        </p:blipFill>
        <p:spPr bwMode="auto">
          <a:xfrm>
            <a:off x="2715767" y="3209544"/>
            <a:ext cx="7209695" cy="225856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sp>
        <p:nvSpPr>
          <p:cNvPr id="6" name="矩形 5"/>
          <p:cNvSpPr/>
          <p:nvPr/>
        </p:nvSpPr>
        <p:spPr>
          <a:xfrm>
            <a:off x="993402" y="1212064"/>
            <a:ext cx="10199077" cy="5262979"/>
          </a:xfrm>
          <a:prstGeom prst="rect">
            <a:avLst/>
          </a:prstGeom>
        </p:spPr>
        <p:txBody>
          <a:bodyPr wrap="square">
            <a:spAutoFit/>
          </a:bodyPr>
          <a:lstStyle/>
          <a:p>
            <a:r>
              <a:rPr lang="zh-CN" altLang="zh-CN" sz="2800" dirty="0" smtClean="0"/>
              <a:t>（</a:t>
            </a:r>
            <a:r>
              <a:rPr lang="en-US" altLang="zh-CN" sz="2800" dirty="0" smtClean="0"/>
              <a:t>3</a:t>
            </a:r>
            <a:r>
              <a:rPr lang="zh-CN" altLang="zh-CN" sz="2800" dirty="0" smtClean="0"/>
              <a:t>）如果选择“方案数据透视表”，则结果如图</a:t>
            </a:r>
            <a:r>
              <a:rPr lang="en-US" altLang="zh-CN" sz="2800" dirty="0" smtClean="0"/>
              <a:t>1-66</a:t>
            </a:r>
            <a:r>
              <a:rPr lang="zh-CN" altLang="zh-CN" sz="2800" dirty="0" smtClean="0"/>
              <a:t>所示。</a:t>
            </a:r>
            <a:endParaRPr lang="en-US" altLang="zh-CN" sz="2800" dirty="0" smtClean="0"/>
          </a:p>
          <a:p>
            <a:endParaRPr lang="en-US" altLang="zh-CN" sz="2800" dirty="0" smtClean="0"/>
          </a:p>
          <a:p>
            <a:endParaRPr lang="en-US" altLang="zh-CN" sz="2800" dirty="0" smtClean="0"/>
          </a:p>
          <a:p>
            <a:endParaRPr lang="en-US" altLang="zh-CN" sz="2800" dirty="0" smtClean="0"/>
          </a:p>
          <a:p>
            <a:endParaRPr lang="en-US" altLang="zh-CN" sz="2800" dirty="0" smtClean="0"/>
          </a:p>
          <a:p>
            <a:endParaRPr lang="en-US" altLang="zh-CN" sz="2800" dirty="0" smtClean="0"/>
          </a:p>
          <a:p>
            <a:pPr>
              <a:lnSpc>
                <a:spcPct val="150000"/>
              </a:lnSpc>
            </a:pPr>
            <a:r>
              <a:rPr lang="en-US" altLang="zh-CN" sz="2800" dirty="0" smtClean="0"/>
              <a:t>4.</a:t>
            </a:r>
            <a:r>
              <a:rPr lang="zh-CN" altLang="en-US" sz="2800" dirty="0" smtClean="0"/>
              <a:t>删除或编辑方案</a:t>
            </a:r>
          </a:p>
          <a:p>
            <a:pPr>
              <a:lnSpc>
                <a:spcPct val="150000"/>
              </a:lnSpc>
            </a:pPr>
            <a:r>
              <a:rPr lang="zh-CN" altLang="en-US" sz="2800" dirty="0" smtClean="0"/>
              <a:t>        如果不再需要某个方案，可在方案管理器中，选中该方案然后单击“删除”按钮即可删除方案；如果需要修改某个方案，选中某个方案后单击“编辑”按钮即可修改该方案。</a:t>
            </a:r>
            <a:endParaRPr lang="zh-CN" altLang="zh-CN" sz="2800" dirty="0"/>
          </a:p>
        </p:txBody>
      </p:sp>
      <p:pic>
        <p:nvPicPr>
          <p:cNvPr id="139266" name="Picture 2"/>
          <p:cNvPicPr>
            <a:picLocks noChangeAspect="1" noChangeArrowheads="1"/>
          </p:cNvPicPr>
          <p:nvPr/>
        </p:nvPicPr>
        <p:blipFill>
          <a:blip r:embed="rId4" cstate="print"/>
          <a:srcRect/>
          <a:stretch>
            <a:fillRect/>
          </a:stretch>
        </p:blipFill>
        <p:spPr bwMode="auto">
          <a:xfrm>
            <a:off x="2496312" y="1792224"/>
            <a:ext cx="6245352" cy="1803987"/>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en-US" altLang="zh-CN" sz="2800" b="1" dirty="0" smtClean="0"/>
              <a:t>1.7.4</a:t>
            </a:r>
            <a:r>
              <a:rPr lang="zh-CN" altLang="zh-CN" sz="2800" b="1" dirty="0" smtClean="0"/>
              <a:t>规划求解</a:t>
            </a:r>
            <a:endParaRPr lang="en-US" altLang="zh-CN" sz="2800" b="1" dirty="0" smtClean="0"/>
          </a:p>
          <a:p>
            <a:pPr>
              <a:lnSpc>
                <a:spcPct val="150000"/>
              </a:lnSpc>
            </a:pPr>
            <a:r>
              <a:rPr lang="en-US" altLang="zh-CN" sz="2800" dirty="0" smtClean="0"/>
              <a:t>        </a:t>
            </a:r>
            <a:r>
              <a:rPr lang="zh-CN" altLang="zh-CN" sz="2800" dirty="0" smtClean="0"/>
              <a:t>【例</a:t>
            </a:r>
            <a:r>
              <a:rPr lang="en-US" altLang="zh-CN" sz="2800" dirty="0" smtClean="0"/>
              <a:t>1-41</a:t>
            </a:r>
            <a:r>
              <a:rPr lang="zh-CN" altLang="zh-CN" sz="2800" dirty="0" smtClean="0"/>
              <a:t>】假定某企业有</a:t>
            </a:r>
            <a:r>
              <a:rPr lang="en-US" altLang="zh-CN" sz="2800" dirty="0" smtClean="0"/>
              <a:t>A</a:t>
            </a:r>
            <a:r>
              <a:rPr lang="zh-CN" altLang="zh-CN" sz="2800" dirty="0" smtClean="0"/>
              <a:t>、</a:t>
            </a:r>
            <a:r>
              <a:rPr lang="en-US" altLang="zh-CN" sz="2800" dirty="0" smtClean="0"/>
              <a:t>B</a:t>
            </a:r>
            <a:r>
              <a:rPr lang="zh-CN" altLang="zh-CN" sz="2800" dirty="0" smtClean="0"/>
              <a:t>、</a:t>
            </a:r>
            <a:r>
              <a:rPr lang="en-US" altLang="zh-CN" sz="2800" dirty="0" smtClean="0"/>
              <a:t>C</a:t>
            </a:r>
            <a:r>
              <a:rPr lang="zh-CN" altLang="zh-CN" sz="2800" dirty="0" smtClean="0"/>
              <a:t>三个生产车间，共生产甲、乙、丙三种家电产品，各产品的售价、单位变动成本以及在各车间的单位加工工时，各车间能够提供的总工时，固定成本总额等相关数据如表</a:t>
            </a:r>
            <a:r>
              <a:rPr lang="en-US" altLang="zh-CN" sz="2800" dirty="0" smtClean="0"/>
              <a:t>1-6</a:t>
            </a:r>
            <a:r>
              <a:rPr lang="zh-CN" altLang="zh-CN" sz="2800" dirty="0" smtClean="0"/>
              <a:t>所示。请问：该企业应当如何安排生产才能使得利润最大化？最大利润是多少？</a:t>
            </a:r>
          </a:p>
          <a:p>
            <a:pPr>
              <a:lnSpc>
                <a:spcPct val="150000"/>
              </a:lnSpc>
            </a:pPr>
            <a:endParaRPr lang="zh-CN" altLang="zh-CN" sz="2800" b="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graphicFrame>
        <p:nvGraphicFramePr>
          <p:cNvPr id="5" name="表格 4"/>
          <p:cNvGraphicFramePr>
            <a:graphicFrameLocks noGrp="1"/>
          </p:cNvGraphicFramePr>
          <p:nvPr/>
        </p:nvGraphicFramePr>
        <p:xfrm>
          <a:off x="1875218" y="1947673"/>
          <a:ext cx="7671116" cy="3401566"/>
        </p:xfrm>
        <a:graphic>
          <a:graphicData uri="http://schemas.openxmlformats.org/drawingml/2006/table">
            <a:tbl>
              <a:tblPr/>
              <a:tblGrid>
                <a:gridCol w="2226609"/>
                <a:gridCol w="1171328"/>
                <a:gridCol w="1171328"/>
                <a:gridCol w="1171328"/>
                <a:gridCol w="1930523"/>
              </a:tblGrid>
              <a:tr h="485938">
                <a:tc>
                  <a:txBody>
                    <a:bodyPr/>
                    <a:lstStyle/>
                    <a:p>
                      <a:pPr algn="ctr">
                        <a:lnSpc>
                          <a:spcPct val="150000"/>
                        </a:lnSpc>
                        <a:spcAft>
                          <a:spcPts val="0"/>
                        </a:spcAft>
                      </a:pPr>
                      <a:r>
                        <a:rPr lang="zh-CN" sz="1600" kern="0">
                          <a:latin typeface="Times New Roman"/>
                          <a:ea typeface="宋体"/>
                          <a:cs typeface="宋体"/>
                        </a:rPr>
                        <a:t>项目</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0">
                          <a:latin typeface="Times New Roman"/>
                          <a:ea typeface="宋体"/>
                          <a:cs typeface="宋体"/>
                        </a:rPr>
                        <a:t>甲产品</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0">
                          <a:latin typeface="Times New Roman"/>
                          <a:ea typeface="宋体"/>
                          <a:cs typeface="宋体"/>
                        </a:rPr>
                        <a:t>乙产品</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0">
                          <a:latin typeface="Times New Roman"/>
                          <a:ea typeface="宋体"/>
                          <a:cs typeface="宋体"/>
                        </a:rPr>
                        <a:t>丙产品</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0">
                          <a:latin typeface="Times New Roman"/>
                          <a:ea typeface="宋体"/>
                          <a:cs typeface="宋体"/>
                        </a:rPr>
                        <a:t>车间总工时</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938">
                <a:tc>
                  <a:txBody>
                    <a:bodyPr/>
                    <a:lstStyle/>
                    <a:p>
                      <a:pPr algn="ctr">
                        <a:lnSpc>
                          <a:spcPct val="150000"/>
                        </a:lnSpc>
                        <a:spcAft>
                          <a:spcPts val="0"/>
                        </a:spcAft>
                      </a:pPr>
                      <a:r>
                        <a:rPr lang="en-US" sz="1600" kern="0">
                          <a:latin typeface="宋体"/>
                          <a:ea typeface="宋体"/>
                          <a:cs typeface="宋体"/>
                        </a:rPr>
                        <a:t>A</a:t>
                      </a:r>
                      <a:r>
                        <a:rPr lang="zh-CN" sz="1600" kern="0">
                          <a:latin typeface="Times New Roman"/>
                          <a:ea typeface="宋体"/>
                          <a:cs typeface="宋体"/>
                        </a:rPr>
                        <a:t>车间</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latin typeface="宋体"/>
                          <a:ea typeface="宋体"/>
                          <a:cs typeface="宋体"/>
                        </a:rPr>
                        <a:t>2</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latin typeface="宋体"/>
                          <a:ea typeface="宋体"/>
                          <a:cs typeface="宋体"/>
                        </a:rPr>
                        <a:t>1</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latin typeface="宋体"/>
                          <a:ea typeface="宋体"/>
                          <a:cs typeface="宋体"/>
                        </a:rPr>
                        <a:t>1</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latin typeface="宋体"/>
                          <a:ea typeface="宋体"/>
                          <a:cs typeface="宋体"/>
                        </a:rPr>
                        <a:t>240</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938">
                <a:tc>
                  <a:txBody>
                    <a:bodyPr/>
                    <a:lstStyle/>
                    <a:p>
                      <a:pPr algn="ctr">
                        <a:lnSpc>
                          <a:spcPct val="150000"/>
                        </a:lnSpc>
                        <a:spcAft>
                          <a:spcPts val="0"/>
                        </a:spcAft>
                      </a:pPr>
                      <a:r>
                        <a:rPr lang="en-US" sz="1600" kern="0">
                          <a:latin typeface="宋体"/>
                          <a:ea typeface="宋体"/>
                          <a:cs typeface="宋体"/>
                        </a:rPr>
                        <a:t>B</a:t>
                      </a:r>
                      <a:r>
                        <a:rPr lang="zh-CN" sz="1600" kern="0">
                          <a:latin typeface="Times New Roman"/>
                          <a:ea typeface="宋体"/>
                          <a:cs typeface="宋体"/>
                        </a:rPr>
                        <a:t>车间</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latin typeface="宋体"/>
                          <a:ea typeface="宋体"/>
                          <a:cs typeface="宋体"/>
                        </a:rPr>
                        <a:t>1</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latin typeface="宋体"/>
                          <a:ea typeface="宋体"/>
                          <a:cs typeface="宋体"/>
                        </a:rPr>
                        <a:t>2</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latin typeface="宋体"/>
                          <a:ea typeface="宋体"/>
                          <a:cs typeface="宋体"/>
                        </a:rPr>
                        <a:t>1</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latin typeface="宋体"/>
                          <a:ea typeface="宋体"/>
                          <a:cs typeface="宋体"/>
                        </a:rPr>
                        <a:t>360</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938">
                <a:tc>
                  <a:txBody>
                    <a:bodyPr/>
                    <a:lstStyle/>
                    <a:p>
                      <a:pPr algn="ctr">
                        <a:lnSpc>
                          <a:spcPct val="150000"/>
                        </a:lnSpc>
                        <a:spcAft>
                          <a:spcPts val="0"/>
                        </a:spcAft>
                      </a:pPr>
                      <a:r>
                        <a:rPr lang="en-US" sz="1600" kern="0">
                          <a:latin typeface="宋体"/>
                          <a:ea typeface="宋体"/>
                          <a:cs typeface="宋体"/>
                        </a:rPr>
                        <a:t>C</a:t>
                      </a:r>
                      <a:r>
                        <a:rPr lang="zh-CN" sz="1600" kern="0">
                          <a:latin typeface="Times New Roman"/>
                          <a:ea typeface="宋体"/>
                          <a:cs typeface="宋体"/>
                        </a:rPr>
                        <a:t>车间</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latin typeface="宋体"/>
                          <a:ea typeface="宋体"/>
                          <a:cs typeface="宋体"/>
                        </a:rPr>
                        <a:t>1</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latin typeface="宋体"/>
                          <a:ea typeface="宋体"/>
                          <a:cs typeface="宋体"/>
                        </a:rPr>
                        <a:t>1</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latin typeface="宋体"/>
                          <a:ea typeface="宋体"/>
                          <a:cs typeface="宋体"/>
                        </a:rPr>
                        <a:t>2</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latin typeface="宋体"/>
                          <a:ea typeface="宋体"/>
                          <a:cs typeface="宋体"/>
                        </a:rPr>
                        <a:t>300</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938">
                <a:tc>
                  <a:txBody>
                    <a:bodyPr/>
                    <a:lstStyle/>
                    <a:p>
                      <a:pPr algn="ctr">
                        <a:lnSpc>
                          <a:spcPct val="150000"/>
                        </a:lnSpc>
                        <a:spcAft>
                          <a:spcPts val="0"/>
                        </a:spcAft>
                      </a:pPr>
                      <a:r>
                        <a:rPr lang="zh-CN" sz="1600" kern="0">
                          <a:latin typeface="Times New Roman"/>
                          <a:ea typeface="宋体"/>
                          <a:cs typeface="宋体"/>
                        </a:rPr>
                        <a:t>产品售价</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latin typeface="宋体"/>
                          <a:ea typeface="宋体"/>
                          <a:cs typeface="宋体"/>
                        </a:rPr>
                        <a:t>25</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latin typeface="宋体"/>
                          <a:ea typeface="宋体"/>
                          <a:cs typeface="宋体"/>
                        </a:rPr>
                        <a:t>18</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latin typeface="宋体"/>
                          <a:ea typeface="宋体"/>
                          <a:cs typeface="宋体"/>
                        </a:rPr>
                        <a:t>15</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0">
                          <a:latin typeface="Times New Roman"/>
                          <a:ea typeface="宋体"/>
                          <a:cs typeface="宋体"/>
                        </a:rPr>
                        <a:t>　</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938">
                <a:tc>
                  <a:txBody>
                    <a:bodyPr/>
                    <a:lstStyle/>
                    <a:p>
                      <a:pPr algn="ctr">
                        <a:lnSpc>
                          <a:spcPct val="150000"/>
                        </a:lnSpc>
                        <a:spcAft>
                          <a:spcPts val="0"/>
                        </a:spcAft>
                      </a:pPr>
                      <a:r>
                        <a:rPr lang="zh-CN" sz="1600" kern="0">
                          <a:latin typeface="Times New Roman"/>
                          <a:ea typeface="宋体"/>
                          <a:cs typeface="宋体"/>
                        </a:rPr>
                        <a:t>单位变动成本</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latin typeface="宋体"/>
                          <a:ea typeface="宋体"/>
                          <a:cs typeface="宋体"/>
                        </a:rPr>
                        <a:t>16</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latin typeface="宋体"/>
                          <a:ea typeface="宋体"/>
                          <a:cs typeface="宋体"/>
                        </a:rPr>
                        <a:t>10</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latin typeface="宋体"/>
                          <a:ea typeface="宋体"/>
                          <a:cs typeface="宋体"/>
                        </a:rPr>
                        <a:t>9</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0">
                          <a:latin typeface="Times New Roman"/>
                          <a:ea typeface="宋体"/>
                          <a:cs typeface="宋体"/>
                        </a:rPr>
                        <a:t>　</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938">
                <a:tc>
                  <a:txBody>
                    <a:bodyPr/>
                    <a:lstStyle/>
                    <a:p>
                      <a:pPr algn="ctr">
                        <a:lnSpc>
                          <a:spcPct val="150000"/>
                        </a:lnSpc>
                        <a:spcAft>
                          <a:spcPts val="0"/>
                        </a:spcAft>
                      </a:pPr>
                      <a:r>
                        <a:rPr lang="zh-CN" sz="1600" kern="0">
                          <a:latin typeface="Times New Roman"/>
                          <a:ea typeface="宋体"/>
                          <a:cs typeface="宋体"/>
                        </a:rPr>
                        <a:t>固定成本总额</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50000"/>
                        </a:lnSpc>
                        <a:spcAft>
                          <a:spcPts val="0"/>
                        </a:spcAft>
                      </a:pPr>
                      <a:r>
                        <a:rPr lang="en-US" sz="1600" kern="0" dirty="0">
                          <a:latin typeface="宋体"/>
                          <a:ea typeface="宋体"/>
                          <a:cs typeface="宋体"/>
                        </a:rPr>
                        <a:t>1000</a:t>
                      </a:r>
                      <a:endParaRPr lang="zh-CN" sz="16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sp>
        <p:nvSpPr>
          <p:cNvPr id="6" name="矩形 5"/>
          <p:cNvSpPr/>
          <p:nvPr/>
        </p:nvSpPr>
        <p:spPr>
          <a:xfrm>
            <a:off x="993402" y="1212064"/>
            <a:ext cx="10199077" cy="1318181"/>
          </a:xfrm>
          <a:prstGeom prst="rect">
            <a:avLst/>
          </a:prstGeom>
        </p:spPr>
        <p:txBody>
          <a:bodyPr wrap="square">
            <a:spAutoFit/>
          </a:bodyPr>
          <a:lstStyle/>
          <a:p>
            <a:pPr>
              <a:lnSpc>
                <a:spcPct val="150000"/>
              </a:lnSpc>
            </a:pPr>
            <a:r>
              <a:rPr lang="zh-CN" altLang="en-US" sz="2800" dirty="0" smtClean="0"/>
              <a:t>（</a:t>
            </a:r>
            <a:r>
              <a:rPr lang="en-US" altLang="zh-CN" sz="2800" dirty="0" smtClean="0"/>
              <a:t>1</a:t>
            </a:r>
            <a:r>
              <a:rPr lang="zh-CN" altLang="en-US" sz="2800" dirty="0" smtClean="0"/>
              <a:t>）输入基本数据，如图</a:t>
            </a:r>
            <a:r>
              <a:rPr lang="en-US" altLang="zh-CN" sz="2800" dirty="0" smtClean="0"/>
              <a:t>1-67</a:t>
            </a:r>
            <a:r>
              <a:rPr lang="zh-CN" altLang="en-US" sz="2800" dirty="0" smtClean="0"/>
              <a:t>所示。</a:t>
            </a:r>
            <a:endParaRPr lang="en-US" altLang="zh-CN" sz="2800" dirty="0" smtClean="0"/>
          </a:p>
          <a:p>
            <a:pPr>
              <a:lnSpc>
                <a:spcPct val="150000"/>
              </a:lnSpc>
            </a:pPr>
            <a:endParaRPr lang="zh-CN" altLang="en-US" sz="2800" dirty="0" smtClean="0"/>
          </a:p>
        </p:txBody>
      </p:sp>
      <p:pic>
        <p:nvPicPr>
          <p:cNvPr id="140289" name="Picture 1"/>
          <p:cNvPicPr>
            <a:picLocks noChangeAspect="1" noChangeArrowheads="1"/>
          </p:cNvPicPr>
          <p:nvPr/>
        </p:nvPicPr>
        <p:blipFill>
          <a:blip r:embed="rId4" cstate="print"/>
          <a:srcRect/>
          <a:stretch>
            <a:fillRect/>
          </a:stretch>
        </p:blipFill>
        <p:spPr bwMode="auto">
          <a:xfrm>
            <a:off x="3474720" y="1956816"/>
            <a:ext cx="5650992" cy="380746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3539430"/>
          </a:xfrm>
          <a:prstGeom prst="rect">
            <a:avLst/>
          </a:prstGeom>
        </p:spPr>
        <p:txBody>
          <a:bodyPr wrap="square">
            <a:spAutoFit/>
          </a:bodyPr>
          <a:lstStyle/>
          <a:p>
            <a:pPr>
              <a:lnSpc>
                <a:spcPct val="150000"/>
              </a:lnSpc>
            </a:pPr>
            <a:r>
              <a:rPr lang="en-US" altLang="zh-CN" sz="2800" b="1" dirty="0" smtClean="0"/>
              <a:t>1.4.2</a:t>
            </a:r>
            <a:r>
              <a:rPr lang="zh-CN" altLang="zh-CN" sz="2800" b="1" dirty="0" smtClean="0"/>
              <a:t>统计函数</a:t>
            </a:r>
            <a:endParaRPr lang="zh-CN" altLang="zh-CN" sz="2800" dirty="0" smtClean="0"/>
          </a:p>
          <a:p>
            <a:pPr>
              <a:lnSpc>
                <a:spcPct val="150000"/>
              </a:lnSpc>
            </a:pPr>
            <a:r>
              <a:rPr lang="en-US" altLang="zh-CN" sz="2800" dirty="0" smtClean="0"/>
              <a:t>1.MAX (number1,number2,…,number30)</a:t>
            </a:r>
            <a:endParaRPr lang="zh-CN" altLang="zh-CN" sz="2800" dirty="0" smtClean="0"/>
          </a:p>
          <a:p>
            <a:pPr>
              <a:lnSpc>
                <a:spcPct val="150000"/>
              </a:lnSpc>
            </a:pPr>
            <a:r>
              <a:rPr lang="en-US" altLang="zh-CN" sz="2800" dirty="0" smtClean="0"/>
              <a:t>2.MIN(number1,number2,…,number30)</a:t>
            </a:r>
          </a:p>
          <a:p>
            <a:r>
              <a:rPr lang="en-US" altLang="zh-CN" sz="2800" dirty="0" smtClean="0"/>
              <a:t>3.SUM(number1,number2,…,number30)</a:t>
            </a:r>
            <a:endParaRPr lang="zh-CN" altLang="zh-CN" sz="2800" dirty="0" smtClean="0"/>
          </a:p>
          <a:p>
            <a:r>
              <a:rPr lang="en-US" altLang="zh-CN" sz="2800" dirty="0" smtClean="0"/>
              <a:t>4.SUMIF(</a:t>
            </a:r>
            <a:r>
              <a:rPr lang="en-US" altLang="zh-CN" sz="2800" dirty="0" err="1" smtClean="0"/>
              <a:t>range,criteria</a:t>
            </a:r>
            <a:r>
              <a:rPr lang="en-US" altLang="zh-CN" sz="2800" dirty="0" smtClean="0"/>
              <a:t>[,</a:t>
            </a:r>
            <a:r>
              <a:rPr lang="en-US" altLang="zh-CN" sz="2800" dirty="0" err="1" smtClean="0"/>
              <a:t>sum_range</a:t>
            </a:r>
            <a:r>
              <a:rPr lang="en-US" altLang="zh-CN" sz="2800" dirty="0" smtClean="0"/>
              <a:t>])</a:t>
            </a:r>
            <a:endParaRPr lang="zh-CN" altLang="zh-CN" sz="2800" dirty="0" smtClean="0"/>
          </a:p>
          <a:p>
            <a:pPr>
              <a:lnSpc>
                <a:spcPct val="150000"/>
              </a:lnSpc>
            </a:pP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zh-CN" altLang="en-US" sz="2800" dirty="0" smtClean="0"/>
              <a:t>（</a:t>
            </a:r>
            <a:r>
              <a:rPr lang="en-US" altLang="zh-CN" sz="2800" dirty="0" smtClean="0"/>
              <a:t>2</a:t>
            </a:r>
            <a:r>
              <a:rPr lang="zh-CN" altLang="en-US" sz="2800" dirty="0" smtClean="0"/>
              <a:t>）定义相关公式。需要设置目标单元格、约束单元格的计算公式，包括以下几个方面：</a:t>
            </a:r>
          </a:p>
          <a:p>
            <a:pPr>
              <a:lnSpc>
                <a:spcPct val="150000"/>
              </a:lnSpc>
            </a:pPr>
            <a:r>
              <a:rPr lang="zh-CN" altLang="en-US" sz="2800" dirty="0" smtClean="0"/>
              <a:t>         计算单位边际贡献。在</a:t>
            </a:r>
            <a:r>
              <a:rPr lang="en-US" altLang="zh-CN" sz="2800" dirty="0" smtClean="0"/>
              <a:t>B11</a:t>
            </a:r>
            <a:r>
              <a:rPr lang="zh-CN" altLang="en-US" sz="2800" dirty="0" smtClean="0"/>
              <a:t>单元格定义甲产品单位边际贡献计算公式“</a:t>
            </a:r>
            <a:r>
              <a:rPr lang="en-US" altLang="zh-CN" sz="2800" dirty="0" smtClean="0"/>
              <a:t>=B5-B6”</a:t>
            </a:r>
            <a:r>
              <a:rPr lang="zh-CN" altLang="en-US" sz="2800" dirty="0" smtClean="0"/>
              <a:t>，然后将该公式复制到</a:t>
            </a:r>
            <a:r>
              <a:rPr lang="en-US" altLang="zh-CN" sz="2800" dirty="0" smtClean="0"/>
              <a:t>C11</a:t>
            </a:r>
            <a:r>
              <a:rPr lang="zh-CN" altLang="en-US" sz="2800" dirty="0" smtClean="0"/>
              <a:t>、</a:t>
            </a:r>
            <a:r>
              <a:rPr lang="en-US" altLang="zh-CN" sz="2800" dirty="0" smtClean="0"/>
              <a:t>D11</a:t>
            </a:r>
            <a:r>
              <a:rPr lang="zh-CN" altLang="en-US" sz="2800" dirty="0" smtClean="0"/>
              <a:t>单元格，可得乙产品和丙产品的单位边际贡献。</a:t>
            </a:r>
          </a:p>
          <a:p>
            <a:pPr>
              <a:lnSpc>
                <a:spcPct val="150000"/>
              </a:lnSpc>
            </a:pPr>
            <a:r>
              <a:rPr lang="zh-CN" altLang="en-US" sz="2800" dirty="0" smtClean="0"/>
              <a:t>         计算产品边际贡献。在</a:t>
            </a:r>
            <a:r>
              <a:rPr lang="en-US" altLang="zh-CN" sz="2800" dirty="0" smtClean="0"/>
              <a:t>B12</a:t>
            </a:r>
            <a:r>
              <a:rPr lang="zh-CN" altLang="en-US" sz="2800" dirty="0" smtClean="0"/>
              <a:t>单元格定义甲产品边际贡献计算公式“</a:t>
            </a:r>
            <a:r>
              <a:rPr lang="en-US" altLang="zh-CN" sz="2800" dirty="0" smtClean="0"/>
              <a:t>=B10*B11”</a:t>
            </a:r>
            <a:r>
              <a:rPr lang="zh-CN" altLang="en-US" sz="2800" dirty="0" smtClean="0"/>
              <a:t>，然后将该公式复制到</a:t>
            </a:r>
            <a:r>
              <a:rPr lang="en-US" altLang="zh-CN" sz="2800" dirty="0" smtClean="0"/>
              <a:t>C12</a:t>
            </a:r>
            <a:r>
              <a:rPr lang="zh-CN" altLang="en-US" sz="2800" dirty="0" smtClean="0"/>
              <a:t>、</a:t>
            </a:r>
            <a:r>
              <a:rPr lang="en-US" altLang="zh-CN" sz="2800" dirty="0" smtClean="0"/>
              <a:t>D12</a:t>
            </a:r>
            <a:r>
              <a:rPr lang="zh-CN" altLang="en-US" sz="2800" dirty="0" smtClean="0"/>
              <a:t>单元格，可得乙产品和丙产品的边际贡献。</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zh-CN" altLang="en-US" sz="2800" dirty="0" smtClean="0"/>
              <a:t>        计算利润总额。在</a:t>
            </a:r>
            <a:r>
              <a:rPr lang="en-US" altLang="zh-CN" sz="2800" dirty="0" smtClean="0"/>
              <a:t>B13</a:t>
            </a:r>
            <a:r>
              <a:rPr lang="zh-CN" altLang="en-US" sz="2800" dirty="0" smtClean="0"/>
              <a:t>单元格定义利润总额的计算公式“</a:t>
            </a:r>
            <a:r>
              <a:rPr lang="en-US" altLang="zh-CN" sz="2800" dirty="0" smtClean="0"/>
              <a:t>=SUM(B12:D12)-B7”</a:t>
            </a:r>
            <a:r>
              <a:rPr lang="zh-CN" altLang="en-US" sz="2800" dirty="0" smtClean="0"/>
              <a:t>。</a:t>
            </a:r>
          </a:p>
          <a:p>
            <a:pPr>
              <a:lnSpc>
                <a:spcPct val="150000"/>
              </a:lnSpc>
            </a:pPr>
            <a:r>
              <a:rPr lang="zh-CN" altLang="en-US" sz="2800" dirty="0" smtClean="0"/>
              <a:t>       计算车间实际工时。在</a:t>
            </a:r>
            <a:r>
              <a:rPr lang="en-US" altLang="zh-CN" sz="2800" dirty="0" smtClean="0"/>
              <a:t>B14</a:t>
            </a:r>
            <a:r>
              <a:rPr lang="zh-CN" altLang="en-US" sz="2800" dirty="0" smtClean="0"/>
              <a:t>单元格定义</a:t>
            </a:r>
            <a:r>
              <a:rPr lang="en-US" altLang="zh-CN" sz="2800" dirty="0" smtClean="0"/>
              <a:t>A</a:t>
            </a:r>
            <a:r>
              <a:rPr lang="zh-CN" altLang="en-US" sz="2800" dirty="0" smtClean="0"/>
              <a:t>车间实际耗用工时计算公式“</a:t>
            </a:r>
            <a:r>
              <a:rPr lang="en-US" altLang="zh-CN" sz="2800" dirty="0" smtClean="0"/>
              <a:t>=SUMPRODUCT(B10:D10,B2:D2)”</a:t>
            </a:r>
            <a:r>
              <a:rPr lang="zh-CN" altLang="en-US" sz="2800" dirty="0" smtClean="0"/>
              <a:t>或“</a:t>
            </a:r>
            <a:r>
              <a:rPr lang="en-US" altLang="zh-CN" sz="2800" dirty="0" smtClean="0"/>
              <a:t>B2*B10+C2*C10+ D2*D10”</a:t>
            </a:r>
            <a:r>
              <a:rPr lang="zh-CN" altLang="en-US" sz="2800" dirty="0" smtClean="0"/>
              <a:t>；在</a:t>
            </a:r>
            <a:r>
              <a:rPr lang="en-US" altLang="zh-CN" sz="2800" dirty="0" smtClean="0"/>
              <a:t>C14</a:t>
            </a:r>
            <a:r>
              <a:rPr lang="zh-CN" altLang="en-US" sz="2800" dirty="0" smtClean="0"/>
              <a:t>单元格定义</a:t>
            </a:r>
            <a:r>
              <a:rPr lang="en-US" altLang="zh-CN" sz="2800" dirty="0" smtClean="0"/>
              <a:t>B</a:t>
            </a:r>
            <a:r>
              <a:rPr lang="zh-CN" altLang="en-US" sz="2800" dirty="0" smtClean="0"/>
              <a:t>车间实际耗用工时计算公式“</a:t>
            </a:r>
            <a:r>
              <a:rPr lang="en-US" altLang="zh-CN" sz="2800" dirty="0" smtClean="0"/>
              <a:t>=SUMPRODUCT(B10:D10,B3:D3)”</a:t>
            </a:r>
            <a:r>
              <a:rPr lang="zh-CN" altLang="en-US" sz="2800" dirty="0" smtClean="0"/>
              <a:t>或“</a:t>
            </a:r>
            <a:r>
              <a:rPr lang="en-US" altLang="zh-CN" sz="2800" dirty="0" smtClean="0"/>
              <a:t>B3*B10+C3*C10+D3*D10”</a:t>
            </a:r>
            <a:r>
              <a:rPr lang="zh-CN" altLang="en-US" sz="2800" dirty="0" smtClean="0"/>
              <a:t>；在</a:t>
            </a:r>
            <a:r>
              <a:rPr lang="en-US" altLang="zh-CN" sz="2800" dirty="0" smtClean="0"/>
              <a:t>D14</a:t>
            </a:r>
            <a:r>
              <a:rPr lang="zh-CN" altLang="en-US" sz="2800" dirty="0" smtClean="0"/>
              <a:t>单元格定义</a:t>
            </a:r>
            <a:r>
              <a:rPr lang="en-US" altLang="zh-CN" sz="2800" dirty="0" smtClean="0"/>
              <a:t>C</a:t>
            </a:r>
            <a:r>
              <a:rPr lang="zh-CN" altLang="en-US" sz="2800" dirty="0" smtClean="0"/>
              <a:t>车间实际耗用工时计算公式“</a:t>
            </a:r>
            <a:r>
              <a:rPr lang="en-US" altLang="zh-CN" sz="2800" dirty="0" smtClean="0"/>
              <a:t>=SUMPRODUCT(B10:D10,B4:D4)”</a:t>
            </a:r>
            <a:r>
              <a:rPr lang="zh-CN" altLang="en-US" sz="2800" dirty="0" smtClean="0"/>
              <a:t>或“</a:t>
            </a:r>
            <a:r>
              <a:rPr lang="en-US" altLang="zh-CN" sz="2800" dirty="0" smtClean="0"/>
              <a:t>B4*B10+C4*C10+D4*D10”</a:t>
            </a:r>
            <a:r>
              <a:rPr lang="zh-CN" altLang="en-US" sz="2800" dirty="0" smtClean="0"/>
              <a: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sp>
        <p:nvSpPr>
          <p:cNvPr id="6" name="矩形 5"/>
          <p:cNvSpPr/>
          <p:nvPr/>
        </p:nvSpPr>
        <p:spPr>
          <a:xfrm>
            <a:off x="993402" y="1212064"/>
            <a:ext cx="10199077" cy="1957524"/>
          </a:xfrm>
          <a:prstGeom prst="rect">
            <a:avLst/>
          </a:prstGeom>
        </p:spPr>
        <p:txBody>
          <a:bodyPr wrap="square">
            <a:spAutoFit/>
          </a:bodyPr>
          <a:lstStyle/>
          <a:p>
            <a:pPr>
              <a:lnSpc>
                <a:spcPct val="150000"/>
              </a:lnSpc>
            </a:pPr>
            <a:r>
              <a:rPr lang="zh-CN" altLang="en-US" sz="2800" dirty="0" smtClean="0"/>
              <a:t>（</a:t>
            </a:r>
            <a:r>
              <a:rPr lang="en-US" altLang="zh-CN" sz="2800" dirty="0" smtClean="0"/>
              <a:t>3</a:t>
            </a:r>
            <a:r>
              <a:rPr lang="zh-CN" altLang="en-US" sz="2800" dirty="0" smtClean="0"/>
              <a:t>）设置规划求解参数。在功能区“数据”选项卡中的“分析”命令组中单击“规划求解”命令，如图</a:t>
            </a:r>
            <a:r>
              <a:rPr lang="en-US" altLang="zh-CN" sz="2800" dirty="0" smtClean="0"/>
              <a:t>1-68</a:t>
            </a:r>
            <a:r>
              <a:rPr lang="zh-CN" altLang="en-US" sz="2800" dirty="0" smtClean="0"/>
              <a:t>所示，需要设置的参数如下：</a:t>
            </a:r>
          </a:p>
        </p:txBody>
      </p:sp>
      <p:pic>
        <p:nvPicPr>
          <p:cNvPr id="166914" name="Picture 2"/>
          <p:cNvPicPr>
            <a:picLocks noChangeAspect="1" noChangeArrowheads="1"/>
          </p:cNvPicPr>
          <p:nvPr/>
        </p:nvPicPr>
        <p:blipFill>
          <a:blip r:embed="rId4" cstate="print"/>
          <a:srcRect/>
          <a:stretch>
            <a:fillRect/>
          </a:stretch>
        </p:blipFill>
        <p:spPr bwMode="auto">
          <a:xfrm>
            <a:off x="3108960" y="2734055"/>
            <a:ext cx="5038344" cy="289651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sp>
        <p:nvSpPr>
          <p:cNvPr id="6" name="矩形 5"/>
          <p:cNvSpPr/>
          <p:nvPr/>
        </p:nvSpPr>
        <p:spPr>
          <a:xfrm>
            <a:off x="993402" y="1212064"/>
            <a:ext cx="10199077" cy="5189177"/>
          </a:xfrm>
          <a:prstGeom prst="rect">
            <a:avLst/>
          </a:prstGeom>
        </p:spPr>
        <p:txBody>
          <a:bodyPr wrap="square">
            <a:spAutoFit/>
          </a:bodyPr>
          <a:lstStyle/>
          <a:p>
            <a:pPr>
              <a:lnSpc>
                <a:spcPct val="150000"/>
              </a:lnSpc>
            </a:pPr>
            <a:r>
              <a:rPr lang="zh-CN" altLang="en-US" sz="2800" dirty="0" smtClean="0"/>
              <a:t>①目标单元格。本例中的目标是求解最大利润，因此将目标单元格设置为“</a:t>
            </a:r>
            <a:r>
              <a:rPr lang="en-US" altLang="zh-CN" sz="2800" dirty="0" smtClean="0"/>
              <a:t>B13”</a:t>
            </a:r>
            <a:r>
              <a:rPr lang="zh-CN" altLang="en-US" sz="2800" dirty="0" smtClean="0"/>
              <a:t>。</a:t>
            </a:r>
          </a:p>
          <a:p>
            <a:pPr>
              <a:lnSpc>
                <a:spcPct val="150000"/>
              </a:lnSpc>
            </a:pPr>
            <a:r>
              <a:rPr lang="zh-CN" altLang="en-US" sz="2800" dirty="0" smtClean="0"/>
              <a:t>②可变单元格。本例中可变量是各产品产量，因此将可变单元格设置为“</a:t>
            </a:r>
            <a:r>
              <a:rPr lang="en-US" altLang="zh-CN" sz="2800" dirty="0" smtClean="0"/>
              <a:t>B10</a:t>
            </a:r>
            <a:r>
              <a:rPr lang="zh-CN" altLang="en-US" sz="2800" dirty="0" smtClean="0"/>
              <a:t>：</a:t>
            </a:r>
            <a:r>
              <a:rPr lang="en-US" altLang="zh-CN" sz="2800" dirty="0" smtClean="0"/>
              <a:t>D10”</a:t>
            </a:r>
            <a:r>
              <a:rPr lang="zh-CN" altLang="en-US" sz="2800" dirty="0" smtClean="0"/>
              <a:t>。</a:t>
            </a:r>
          </a:p>
          <a:p>
            <a:pPr>
              <a:lnSpc>
                <a:spcPct val="150000"/>
              </a:lnSpc>
            </a:pPr>
            <a:r>
              <a:rPr lang="zh-CN" altLang="en-US" sz="2800" dirty="0" smtClean="0"/>
              <a:t>③约束条件。本例中，约束条件有两种。一种约束是各车间生产各产品耗用的实际工时不能大于该车间能够提供的总工时；另一种约束是各产品产量应为整数，本例中产品为家电产品，因此产量不能为小数。添加约束条件的具体步骤如下：</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sp>
        <p:nvSpPr>
          <p:cNvPr id="6" name="矩形 5"/>
          <p:cNvSpPr/>
          <p:nvPr/>
        </p:nvSpPr>
        <p:spPr>
          <a:xfrm>
            <a:off x="993402" y="1212064"/>
            <a:ext cx="10199077" cy="2603854"/>
          </a:xfrm>
          <a:prstGeom prst="rect">
            <a:avLst/>
          </a:prstGeom>
        </p:spPr>
        <p:txBody>
          <a:bodyPr wrap="square">
            <a:spAutoFit/>
          </a:bodyPr>
          <a:lstStyle/>
          <a:p>
            <a:pPr>
              <a:lnSpc>
                <a:spcPct val="150000"/>
              </a:lnSpc>
            </a:pPr>
            <a:r>
              <a:rPr lang="zh-CN" altLang="en-US" sz="2800" dirty="0" smtClean="0"/>
              <a:t>第一步：单击“添加”按钮，出现添加约束对话框，如图</a:t>
            </a:r>
            <a:r>
              <a:rPr lang="en-US" altLang="zh-CN" sz="2800" dirty="0" smtClean="0"/>
              <a:t>1-69</a:t>
            </a:r>
            <a:r>
              <a:rPr lang="zh-CN" altLang="en-US" sz="2800" dirty="0" smtClean="0"/>
              <a:t>所示。各车间实际耗用工时应小于等于其能够提供的最大工时，因此约束条件为“</a:t>
            </a:r>
            <a:r>
              <a:rPr lang="en-US" altLang="zh-CN" sz="2800" dirty="0" smtClean="0"/>
              <a:t>B14</a:t>
            </a:r>
            <a:r>
              <a:rPr lang="zh-CN" altLang="en-US" sz="2800" dirty="0" smtClean="0"/>
              <a:t>：</a:t>
            </a:r>
            <a:r>
              <a:rPr lang="en-US" altLang="zh-CN" sz="2800" dirty="0" smtClean="0"/>
              <a:t>D14&lt;=E2</a:t>
            </a:r>
            <a:r>
              <a:rPr lang="zh-CN" altLang="en-US" sz="2800" dirty="0" smtClean="0"/>
              <a:t>：</a:t>
            </a:r>
            <a:r>
              <a:rPr lang="en-US" altLang="zh-CN" sz="2800" dirty="0" smtClean="0"/>
              <a:t>E4”</a:t>
            </a:r>
            <a:r>
              <a:rPr lang="zh-CN" altLang="en-US" sz="2800" dirty="0" smtClean="0"/>
              <a:t>。单击“添加”按钮即可添加该约束条件。</a:t>
            </a:r>
          </a:p>
        </p:txBody>
      </p:sp>
      <p:pic>
        <p:nvPicPr>
          <p:cNvPr id="167938" name="Picture 2"/>
          <p:cNvPicPr>
            <a:picLocks noChangeAspect="1" noChangeArrowheads="1"/>
          </p:cNvPicPr>
          <p:nvPr/>
        </p:nvPicPr>
        <p:blipFill>
          <a:blip r:embed="rId4" cstate="print"/>
          <a:srcRect/>
          <a:stretch>
            <a:fillRect/>
          </a:stretch>
        </p:blipFill>
        <p:spPr bwMode="auto">
          <a:xfrm>
            <a:off x="3557016" y="3813048"/>
            <a:ext cx="5410154" cy="1865376"/>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sp>
        <p:nvSpPr>
          <p:cNvPr id="6" name="矩形 5"/>
          <p:cNvSpPr/>
          <p:nvPr/>
        </p:nvSpPr>
        <p:spPr>
          <a:xfrm>
            <a:off x="993402" y="1212064"/>
            <a:ext cx="10199077" cy="2603854"/>
          </a:xfrm>
          <a:prstGeom prst="rect">
            <a:avLst/>
          </a:prstGeom>
        </p:spPr>
        <p:txBody>
          <a:bodyPr wrap="square">
            <a:spAutoFit/>
          </a:bodyPr>
          <a:lstStyle/>
          <a:p>
            <a:pPr>
              <a:lnSpc>
                <a:spcPct val="150000"/>
              </a:lnSpc>
            </a:pPr>
            <a:r>
              <a:rPr lang="en-US" altLang="zh-CN" sz="2800" dirty="0" smtClean="0"/>
              <a:t> </a:t>
            </a:r>
            <a:r>
              <a:rPr lang="zh-CN" altLang="zh-CN" sz="2800" dirty="0" smtClean="0"/>
              <a:t>第二步：继续在上述对话框中设置产品产量为整数的约束条件，该条件表示为“</a:t>
            </a:r>
            <a:r>
              <a:rPr lang="en-US" altLang="zh-CN" sz="2800" dirty="0" smtClean="0"/>
              <a:t>B10</a:t>
            </a:r>
            <a:r>
              <a:rPr lang="zh-CN" altLang="zh-CN" sz="2800" dirty="0" smtClean="0"/>
              <a:t>：</a:t>
            </a:r>
            <a:r>
              <a:rPr lang="en-US" altLang="zh-CN" sz="2800" dirty="0" smtClean="0"/>
              <a:t>D10 </a:t>
            </a:r>
            <a:r>
              <a:rPr lang="en-US" altLang="zh-CN" sz="2800" dirty="0" err="1" smtClean="0"/>
              <a:t>int</a:t>
            </a:r>
            <a:r>
              <a:rPr lang="en-US" altLang="zh-CN" sz="2800" dirty="0" smtClean="0"/>
              <a:t> </a:t>
            </a:r>
            <a:r>
              <a:rPr lang="zh-CN" altLang="zh-CN" sz="2800" dirty="0" smtClean="0"/>
              <a:t>整数”，如图</a:t>
            </a:r>
            <a:r>
              <a:rPr lang="en-US" altLang="zh-CN" sz="2800" dirty="0" smtClean="0"/>
              <a:t>1-70</a:t>
            </a:r>
            <a:r>
              <a:rPr lang="zh-CN" altLang="zh-CN" sz="2800" dirty="0" smtClean="0"/>
              <a:t>所示。单击“添加”按钮添加该约束条件。所有约束条件设置完毕，单击“取消”按钮返回规划求解参数对话框。</a:t>
            </a:r>
            <a:endParaRPr lang="zh-CN" altLang="en-US" sz="2800" dirty="0" smtClean="0"/>
          </a:p>
        </p:txBody>
      </p:sp>
      <p:pic>
        <p:nvPicPr>
          <p:cNvPr id="168962" name="Picture 2"/>
          <p:cNvPicPr>
            <a:picLocks noChangeAspect="1" noChangeArrowheads="1"/>
          </p:cNvPicPr>
          <p:nvPr/>
        </p:nvPicPr>
        <p:blipFill>
          <a:blip r:embed="rId4" cstate="print"/>
          <a:srcRect/>
          <a:stretch>
            <a:fillRect/>
          </a:stretch>
        </p:blipFill>
        <p:spPr bwMode="auto">
          <a:xfrm>
            <a:off x="3547872" y="3904488"/>
            <a:ext cx="4977017" cy="174650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sp>
        <p:nvSpPr>
          <p:cNvPr id="6" name="矩形 5"/>
          <p:cNvSpPr/>
          <p:nvPr/>
        </p:nvSpPr>
        <p:spPr>
          <a:xfrm>
            <a:off x="993402" y="1212064"/>
            <a:ext cx="10199077" cy="1311193"/>
          </a:xfrm>
          <a:prstGeom prst="rect">
            <a:avLst/>
          </a:prstGeom>
        </p:spPr>
        <p:txBody>
          <a:bodyPr wrap="square">
            <a:spAutoFit/>
          </a:bodyPr>
          <a:lstStyle/>
          <a:p>
            <a:pPr>
              <a:lnSpc>
                <a:spcPct val="150000"/>
              </a:lnSpc>
            </a:pPr>
            <a:r>
              <a:rPr lang="zh-CN" altLang="en-US" sz="2800" dirty="0" smtClean="0"/>
              <a:t>（</a:t>
            </a:r>
            <a:r>
              <a:rPr lang="en-US" altLang="zh-CN" sz="2800" dirty="0" smtClean="0"/>
              <a:t>4</a:t>
            </a:r>
            <a:r>
              <a:rPr lang="zh-CN" altLang="en-US" sz="2800" dirty="0" smtClean="0"/>
              <a:t>）参数设置完毕，在规划求解参数对话框中单击“求解”按钮进行规划求解，求解后出现图</a:t>
            </a:r>
            <a:r>
              <a:rPr lang="en-US" altLang="zh-CN" sz="2800" dirty="0" smtClean="0"/>
              <a:t>1-71</a:t>
            </a:r>
            <a:r>
              <a:rPr lang="zh-CN" altLang="en-US" sz="2800" dirty="0" smtClean="0"/>
              <a:t>所示对话框。</a:t>
            </a:r>
          </a:p>
        </p:txBody>
      </p:sp>
      <p:pic>
        <p:nvPicPr>
          <p:cNvPr id="169986" name="Picture 2"/>
          <p:cNvPicPr>
            <a:picLocks noChangeAspect="1" noChangeArrowheads="1"/>
          </p:cNvPicPr>
          <p:nvPr/>
        </p:nvPicPr>
        <p:blipFill>
          <a:blip r:embed="rId4" cstate="print"/>
          <a:srcRect/>
          <a:stretch>
            <a:fillRect/>
          </a:stretch>
        </p:blipFill>
        <p:spPr bwMode="auto">
          <a:xfrm>
            <a:off x="2971800" y="2825496"/>
            <a:ext cx="5530224" cy="2276856"/>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sp>
        <p:nvSpPr>
          <p:cNvPr id="6" name="矩形 5"/>
          <p:cNvSpPr/>
          <p:nvPr/>
        </p:nvSpPr>
        <p:spPr>
          <a:xfrm>
            <a:off x="993402" y="1212064"/>
            <a:ext cx="10199077" cy="2603854"/>
          </a:xfrm>
          <a:prstGeom prst="rect">
            <a:avLst/>
          </a:prstGeom>
        </p:spPr>
        <p:txBody>
          <a:bodyPr wrap="square">
            <a:spAutoFit/>
          </a:bodyPr>
          <a:lstStyle/>
          <a:p>
            <a:pPr>
              <a:lnSpc>
                <a:spcPct val="150000"/>
              </a:lnSpc>
            </a:pPr>
            <a:r>
              <a:rPr lang="zh-CN" altLang="en-US" sz="2800" dirty="0" smtClean="0"/>
              <a:t>（</a:t>
            </a:r>
            <a:r>
              <a:rPr lang="en-US" altLang="zh-CN" sz="2800" dirty="0" smtClean="0"/>
              <a:t>5</a:t>
            </a:r>
            <a:r>
              <a:rPr lang="zh-CN" altLang="en-US" sz="2800" dirty="0" smtClean="0"/>
              <a:t>）如果希望保存规划求解结果，选择“保存规划求解结果”并单击“确定”按钮；如果不希望保存规划求解结果，可选择“恢复为原值”并单击“确定”按钮，或单击“取消”按钮。在此，保存求解结果，最终结果如图</a:t>
            </a:r>
            <a:r>
              <a:rPr lang="en-US" altLang="zh-CN" sz="2800" dirty="0" smtClean="0"/>
              <a:t>1-72</a:t>
            </a:r>
            <a:r>
              <a:rPr lang="zh-CN" altLang="en-US" sz="2800" dirty="0" smtClean="0"/>
              <a:t>所示。</a:t>
            </a:r>
          </a:p>
        </p:txBody>
      </p:sp>
      <p:pic>
        <p:nvPicPr>
          <p:cNvPr id="171010" name="Picture 2"/>
          <p:cNvPicPr>
            <a:picLocks noChangeAspect="1" noChangeArrowheads="1"/>
          </p:cNvPicPr>
          <p:nvPr/>
        </p:nvPicPr>
        <p:blipFill>
          <a:blip r:embed="rId4" cstate="print"/>
          <a:srcRect/>
          <a:stretch>
            <a:fillRect/>
          </a:stretch>
        </p:blipFill>
        <p:spPr bwMode="auto">
          <a:xfrm>
            <a:off x="3712464" y="3813048"/>
            <a:ext cx="4528776" cy="1911096"/>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1.7</a:t>
            </a:r>
            <a:r>
              <a:rPr lang="zh-CN" altLang="zh-CN" sz="2800" b="1" dirty="0" smtClean="0"/>
              <a:t>假设分析</a:t>
            </a:r>
            <a:endParaRPr lang="zh-CN" altLang="zh-CN" sz="2800" b="1" dirty="0"/>
          </a:p>
        </p:txBody>
      </p:sp>
      <p:sp>
        <p:nvSpPr>
          <p:cNvPr id="6" name="矩形 5"/>
          <p:cNvSpPr/>
          <p:nvPr/>
        </p:nvSpPr>
        <p:spPr>
          <a:xfrm>
            <a:off x="993402" y="1212064"/>
            <a:ext cx="10199077" cy="2603854"/>
          </a:xfrm>
          <a:prstGeom prst="rect">
            <a:avLst/>
          </a:prstGeom>
        </p:spPr>
        <p:txBody>
          <a:bodyPr wrap="square">
            <a:spAutoFit/>
          </a:bodyPr>
          <a:lstStyle/>
          <a:p>
            <a:pPr>
              <a:lnSpc>
                <a:spcPct val="150000"/>
              </a:lnSpc>
            </a:pPr>
            <a:r>
              <a:rPr lang="zh-CN" altLang="en-US" sz="2800" dirty="0" smtClean="0"/>
              <a:t>（</a:t>
            </a:r>
            <a:r>
              <a:rPr lang="en-US" altLang="zh-CN" sz="2800" dirty="0" smtClean="0"/>
              <a:t>6</a:t>
            </a:r>
            <a:r>
              <a:rPr lang="zh-CN" altLang="en-US" sz="2800" dirty="0" smtClean="0"/>
              <a:t>）规划求解分析报告。如果需要查看规划求解分析报告，可再次执行规划求解，并在规划求解结果对话框中选择需要的报告类型，单击“确定”按钮即可自动插入一张新工作表并现实分析报告。</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1.8</a:t>
            </a:r>
            <a:r>
              <a:rPr lang="zh-CN" altLang="zh-CN" sz="2800" b="1" dirty="0" smtClean="0"/>
              <a:t>窗体工具</a:t>
            </a:r>
            <a:endParaRPr lang="zh-CN" altLang="zh-CN" sz="2800" b="1" dirty="0"/>
          </a:p>
        </p:txBody>
      </p:sp>
      <p:sp>
        <p:nvSpPr>
          <p:cNvPr id="6" name="矩形 5"/>
          <p:cNvSpPr/>
          <p:nvPr/>
        </p:nvSpPr>
        <p:spPr>
          <a:xfrm>
            <a:off x="993402" y="864592"/>
            <a:ext cx="10199077" cy="5909310"/>
          </a:xfrm>
          <a:prstGeom prst="rect">
            <a:avLst/>
          </a:prstGeom>
        </p:spPr>
        <p:txBody>
          <a:bodyPr wrap="square">
            <a:spAutoFit/>
          </a:bodyPr>
          <a:lstStyle/>
          <a:p>
            <a:pPr>
              <a:lnSpc>
                <a:spcPct val="150000"/>
              </a:lnSpc>
            </a:pPr>
            <a:r>
              <a:rPr lang="en-US" altLang="zh-CN" sz="2800" b="1" dirty="0" smtClean="0"/>
              <a:t>1.8.1</a:t>
            </a:r>
            <a:r>
              <a:rPr lang="zh-CN" altLang="zh-CN" sz="2800" b="1" dirty="0" smtClean="0"/>
              <a:t>标签</a:t>
            </a:r>
            <a:endParaRPr lang="en-US" altLang="zh-CN" sz="2800" b="1" dirty="0" smtClean="0"/>
          </a:p>
          <a:p>
            <a:pPr>
              <a:lnSpc>
                <a:spcPct val="150000"/>
              </a:lnSpc>
            </a:pPr>
            <a:r>
              <a:rPr lang="en-US" altLang="zh-CN" sz="2800" b="1" dirty="0" smtClean="0"/>
              <a:t>1.8.2</a:t>
            </a:r>
            <a:r>
              <a:rPr lang="zh-CN" altLang="zh-CN" sz="2800" b="1" dirty="0" smtClean="0"/>
              <a:t>分组框</a:t>
            </a:r>
          </a:p>
          <a:p>
            <a:pPr>
              <a:lnSpc>
                <a:spcPct val="150000"/>
              </a:lnSpc>
            </a:pPr>
            <a:r>
              <a:rPr lang="en-US" altLang="zh-CN" sz="2800" b="1" dirty="0" smtClean="0"/>
              <a:t>1.8.3</a:t>
            </a:r>
            <a:r>
              <a:rPr lang="zh-CN" altLang="zh-CN" sz="2800" b="1" dirty="0" smtClean="0"/>
              <a:t>按钮</a:t>
            </a:r>
          </a:p>
          <a:p>
            <a:pPr>
              <a:lnSpc>
                <a:spcPct val="150000"/>
              </a:lnSpc>
            </a:pPr>
            <a:r>
              <a:rPr lang="en-US" altLang="zh-CN" sz="2800" b="1" dirty="0" smtClean="0"/>
              <a:t>1.8.4</a:t>
            </a:r>
            <a:r>
              <a:rPr lang="zh-CN" altLang="zh-CN" sz="2800" b="1" dirty="0" smtClean="0"/>
              <a:t>复选框</a:t>
            </a:r>
          </a:p>
          <a:p>
            <a:pPr>
              <a:lnSpc>
                <a:spcPct val="150000"/>
              </a:lnSpc>
            </a:pPr>
            <a:r>
              <a:rPr lang="en-US" altLang="zh-CN" sz="2800" b="1" dirty="0" smtClean="0"/>
              <a:t>1.8.5</a:t>
            </a:r>
            <a:r>
              <a:rPr lang="zh-CN" altLang="zh-CN" sz="2800" b="1" dirty="0" smtClean="0"/>
              <a:t>单选钮</a:t>
            </a:r>
          </a:p>
          <a:p>
            <a:pPr>
              <a:lnSpc>
                <a:spcPct val="150000"/>
              </a:lnSpc>
            </a:pPr>
            <a:r>
              <a:rPr lang="en-US" altLang="zh-CN" sz="2800" b="1" dirty="0" smtClean="0"/>
              <a:t>1.8.6</a:t>
            </a:r>
            <a:r>
              <a:rPr lang="zh-CN" altLang="zh-CN" sz="2800" b="1" dirty="0" smtClean="0"/>
              <a:t>列表框</a:t>
            </a:r>
          </a:p>
          <a:p>
            <a:pPr>
              <a:lnSpc>
                <a:spcPct val="150000"/>
              </a:lnSpc>
            </a:pPr>
            <a:r>
              <a:rPr lang="en-US" altLang="zh-CN" sz="2800" b="1" dirty="0" smtClean="0"/>
              <a:t>1.8.7</a:t>
            </a:r>
            <a:r>
              <a:rPr lang="zh-CN" altLang="zh-CN" sz="2800" b="1" dirty="0" smtClean="0"/>
              <a:t>组合框</a:t>
            </a:r>
          </a:p>
          <a:p>
            <a:pPr>
              <a:lnSpc>
                <a:spcPct val="150000"/>
              </a:lnSpc>
            </a:pPr>
            <a:r>
              <a:rPr lang="en-US" altLang="zh-CN" sz="2800" b="1" dirty="0" smtClean="0"/>
              <a:t>1.8.8</a:t>
            </a:r>
            <a:r>
              <a:rPr lang="zh-CN" altLang="zh-CN" sz="2800" b="1" dirty="0" smtClean="0"/>
              <a:t>滚动条</a:t>
            </a:r>
            <a:endParaRPr lang="en-US" altLang="zh-CN" sz="2800" b="1" dirty="0" smtClean="0"/>
          </a:p>
          <a:p>
            <a:pPr>
              <a:lnSpc>
                <a:spcPct val="150000"/>
              </a:lnSpc>
            </a:pPr>
            <a:r>
              <a:rPr lang="en-US" altLang="zh-CN" sz="2800" b="1" dirty="0" smtClean="0"/>
              <a:t>1.8.9</a:t>
            </a:r>
            <a:r>
              <a:rPr lang="zh-CN" altLang="zh-CN" sz="2800" b="1" dirty="0" smtClean="0"/>
              <a:t>微调项</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671851"/>
          </a:xfrm>
          <a:prstGeom prst="rect">
            <a:avLst/>
          </a:prstGeom>
        </p:spPr>
        <p:txBody>
          <a:bodyPr wrap="square">
            <a:spAutoFit/>
          </a:bodyPr>
          <a:lstStyle/>
          <a:p>
            <a:pPr>
              <a:lnSpc>
                <a:spcPct val="150000"/>
              </a:lnSpc>
            </a:pPr>
            <a:r>
              <a:rPr lang="en-US" altLang="zh-CN" sz="2800" dirty="0" smtClean="0"/>
              <a:t>【</a:t>
            </a:r>
            <a:r>
              <a:rPr lang="zh-CN" altLang="en-US" sz="2800" dirty="0" smtClean="0"/>
              <a:t>例</a:t>
            </a:r>
            <a:r>
              <a:rPr lang="en-US" altLang="zh-CN" sz="2800" dirty="0" smtClean="0"/>
              <a:t>1-2】</a:t>
            </a:r>
            <a:endParaRPr lang="zh-CN" altLang="zh-CN" sz="2800" dirty="0"/>
          </a:p>
        </p:txBody>
      </p:sp>
      <p:pic>
        <p:nvPicPr>
          <p:cNvPr id="35842" name="Picture 2"/>
          <p:cNvPicPr>
            <a:picLocks noChangeAspect="1" noChangeArrowheads="1"/>
          </p:cNvPicPr>
          <p:nvPr/>
        </p:nvPicPr>
        <p:blipFill>
          <a:blip r:embed="rId4" cstate="print"/>
          <a:srcRect/>
          <a:stretch>
            <a:fillRect/>
          </a:stretch>
        </p:blipFill>
        <p:spPr bwMode="auto">
          <a:xfrm>
            <a:off x="2761488" y="2020824"/>
            <a:ext cx="4645152" cy="400781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1.8</a:t>
            </a:r>
            <a:r>
              <a:rPr lang="zh-CN" altLang="zh-CN" sz="2800" b="1" dirty="0" smtClean="0"/>
              <a:t>窗体工具</a:t>
            </a:r>
            <a:endParaRPr lang="zh-CN" altLang="zh-CN" sz="2800" b="1" dirty="0"/>
          </a:p>
        </p:txBody>
      </p:sp>
      <p:sp>
        <p:nvSpPr>
          <p:cNvPr id="6" name="矩形 5"/>
          <p:cNvSpPr/>
          <p:nvPr/>
        </p:nvSpPr>
        <p:spPr>
          <a:xfrm>
            <a:off x="993402" y="1212064"/>
            <a:ext cx="10199077" cy="1311193"/>
          </a:xfrm>
          <a:prstGeom prst="rect">
            <a:avLst/>
          </a:prstGeom>
        </p:spPr>
        <p:txBody>
          <a:bodyPr wrap="square">
            <a:spAutoFit/>
          </a:bodyPr>
          <a:lstStyle/>
          <a:p>
            <a:pPr>
              <a:lnSpc>
                <a:spcPct val="150000"/>
              </a:lnSpc>
            </a:pPr>
            <a:r>
              <a:rPr lang="en-US" altLang="zh-CN" sz="2800" dirty="0" smtClean="0"/>
              <a:t>         </a:t>
            </a:r>
            <a:r>
              <a:rPr lang="zh-CN" altLang="zh-CN" sz="2800" dirty="0" smtClean="0"/>
              <a:t>【例</a:t>
            </a:r>
            <a:r>
              <a:rPr lang="en-US" altLang="zh-CN" sz="2800" dirty="0" smtClean="0"/>
              <a:t>1-42</a:t>
            </a:r>
            <a:r>
              <a:rPr lang="zh-CN" altLang="zh-CN" sz="2800" dirty="0" smtClean="0"/>
              <a:t>】下面以图</a:t>
            </a:r>
            <a:r>
              <a:rPr lang="en-US" altLang="zh-CN" sz="2800" dirty="0" smtClean="0"/>
              <a:t>1-73</a:t>
            </a:r>
            <a:r>
              <a:rPr lang="zh-CN" altLang="zh-CN" sz="2800" dirty="0" smtClean="0"/>
              <a:t>所示的调查表为例，来说明窗体工具的使用方法。</a:t>
            </a:r>
            <a:endParaRPr lang="zh-CN" altLang="zh-CN" sz="2800" b="1" dirty="0" smtClean="0"/>
          </a:p>
        </p:txBody>
      </p:sp>
      <p:pic>
        <p:nvPicPr>
          <p:cNvPr id="172034" name="Picture 2"/>
          <p:cNvPicPr>
            <a:picLocks noChangeAspect="1" noChangeArrowheads="1"/>
          </p:cNvPicPr>
          <p:nvPr/>
        </p:nvPicPr>
        <p:blipFill>
          <a:blip r:embed="rId4" cstate="print"/>
          <a:srcRect/>
          <a:stretch>
            <a:fillRect/>
          </a:stretch>
        </p:blipFill>
        <p:spPr bwMode="auto">
          <a:xfrm>
            <a:off x="3465575" y="2093976"/>
            <a:ext cx="5037941" cy="379476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1.8</a:t>
            </a:r>
            <a:r>
              <a:rPr lang="zh-CN" altLang="zh-CN" sz="2800" b="1" dirty="0" smtClean="0"/>
              <a:t>窗体工具</a:t>
            </a:r>
            <a:endParaRPr lang="zh-CN" altLang="zh-CN" sz="2800" b="1" dirty="0"/>
          </a:p>
        </p:txBody>
      </p:sp>
      <p:sp>
        <p:nvSpPr>
          <p:cNvPr id="6" name="矩形 5"/>
          <p:cNvSpPr/>
          <p:nvPr/>
        </p:nvSpPr>
        <p:spPr>
          <a:xfrm>
            <a:off x="993402" y="1212064"/>
            <a:ext cx="10199077" cy="3896516"/>
          </a:xfrm>
          <a:prstGeom prst="rect">
            <a:avLst/>
          </a:prstGeom>
        </p:spPr>
        <p:txBody>
          <a:bodyPr wrap="square">
            <a:spAutoFit/>
          </a:bodyPr>
          <a:lstStyle/>
          <a:p>
            <a:pPr>
              <a:lnSpc>
                <a:spcPct val="150000"/>
              </a:lnSpc>
            </a:pPr>
            <a:r>
              <a:rPr lang="zh-CN" altLang="en-US" sz="2800" dirty="0" smtClean="0"/>
              <a:t> </a:t>
            </a:r>
            <a:r>
              <a:rPr lang="en-US" altLang="zh-CN" sz="2800" dirty="0" smtClean="0"/>
              <a:t>1</a:t>
            </a:r>
            <a:r>
              <a:rPr lang="zh-CN" altLang="en-US" sz="2800" dirty="0" smtClean="0"/>
              <a:t>．设置控件</a:t>
            </a:r>
          </a:p>
          <a:p>
            <a:pPr>
              <a:lnSpc>
                <a:spcPct val="150000"/>
              </a:lnSpc>
            </a:pPr>
            <a:r>
              <a:rPr lang="zh-CN" altLang="en-US" sz="2800" dirty="0" smtClean="0"/>
              <a:t>    </a:t>
            </a:r>
            <a:r>
              <a:rPr lang="en-US" altLang="zh-CN" sz="2800" dirty="0" smtClean="0"/>
              <a:t>(1)</a:t>
            </a:r>
            <a:r>
              <a:rPr lang="zh-CN" altLang="en-US" sz="2800" dirty="0" smtClean="0"/>
              <a:t>性别</a:t>
            </a:r>
          </a:p>
          <a:p>
            <a:pPr>
              <a:lnSpc>
                <a:spcPct val="150000"/>
              </a:lnSpc>
            </a:pPr>
            <a:r>
              <a:rPr lang="zh-CN" altLang="en-US" sz="2800" dirty="0" smtClean="0"/>
              <a:t>    先画出一个分组框并将标题改为“性别”，然后在其中画两个单选钮以表示男、女两个选项。将“男”单选钮的值设置为已选择，将其单元格链接设置为“</a:t>
            </a:r>
            <a:r>
              <a:rPr lang="en-US" altLang="zh-CN" sz="2800" dirty="0" smtClean="0"/>
              <a:t>H1”</a:t>
            </a:r>
            <a:r>
              <a:rPr lang="zh-CN" altLang="en-US" sz="2800" dirty="0" smtClean="0"/>
              <a:t>，则“女”单选钮的值自动设置为未选择，单元格链接也自动设置为“</a:t>
            </a:r>
            <a:r>
              <a:rPr lang="en-US" altLang="zh-CN" sz="2800" dirty="0" smtClean="0"/>
              <a:t>H1”</a:t>
            </a:r>
            <a:r>
              <a:rPr lang="zh-CN" altLang="en-US" sz="2800" dirty="0" smtClean="0"/>
              <a:t>。</a:t>
            </a:r>
            <a:endParaRPr lang="zh-CN" altLang="zh-CN" sz="2800" b="1"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1.8</a:t>
            </a:r>
            <a:r>
              <a:rPr lang="zh-CN" altLang="zh-CN" sz="2800" b="1" dirty="0" smtClean="0"/>
              <a:t>窗体工具</a:t>
            </a:r>
            <a:endParaRPr lang="zh-CN" altLang="zh-CN" sz="2800" b="1" dirty="0"/>
          </a:p>
        </p:txBody>
      </p:sp>
      <p:sp>
        <p:nvSpPr>
          <p:cNvPr id="6" name="矩形 5"/>
          <p:cNvSpPr/>
          <p:nvPr/>
        </p:nvSpPr>
        <p:spPr>
          <a:xfrm>
            <a:off x="993402" y="1212064"/>
            <a:ext cx="10199077" cy="3903504"/>
          </a:xfrm>
          <a:prstGeom prst="rect">
            <a:avLst/>
          </a:prstGeom>
        </p:spPr>
        <p:txBody>
          <a:bodyPr wrap="square">
            <a:spAutoFit/>
          </a:bodyPr>
          <a:lstStyle/>
          <a:p>
            <a:pPr>
              <a:lnSpc>
                <a:spcPct val="150000"/>
              </a:lnSpc>
            </a:pPr>
            <a:r>
              <a:rPr lang="zh-CN" altLang="en-US" sz="2800" dirty="0" smtClean="0"/>
              <a:t>       </a:t>
            </a:r>
            <a:r>
              <a:rPr lang="en-US" altLang="zh-CN" sz="2800" dirty="0" smtClean="0"/>
              <a:t>(2)</a:t>
            </a:r>
            <a:r>
              <a:rPr lang="zh-CN" altLang="en-US" sz="2800" dirty="0" smtClean="0"/>
              <a:t>年龄</a:t>
            </a:r>
          </a:p>
          <a:p>
            <a:pPr>
              <a:lnSpc>
                <a:spcPct val="150000"/>
              </a:lnSpc>
            </a:pPr>
            <a:r>
              <a:rPr lang="zh-CN" altLang="en-US" sz="2800" dirty="0" smtClean="0"/>
              <a:t>       先在区域“</a:t>
            </a:r>
            <a:r>
              <a:rPr lang="en-US" altLang="zh-CN" sz="2800" dirty="0" smtClean="0"/>
              <a:t>G1:G4”</a:t>
            </a:r>
            <a:r>
              <a:rPr lang="zh-CN" altLang="en-US" sz="2800" dirty="0" smtClean="0"/>
              <a:t>中输入各年龄选项“</a:t>
            </a:r>
            <a:r>
              <a:rPr lang="en-US" altLang="zh-CN" sz="2800" dirty="0" smtClean="0"/>
              <a:t>30</a:t>
            </a:r>
            <a:r>
              <a:rPr lang="zh-CN" altLang="en-US" sz="2800" dirty="0" smtClean="0"/>
              <a:t>岁以下”、“</a:t>
            </a:r>
            <a:r>
              <a:rPr lang="en-US" altLang="zh-CN" sz="2800" dirty="0" smtClean="0"/>
              <a:t>30</a:t>
            </a:r>
            <a:r>
              <a:rPr lang="zh-CN" altLang="en-US" sz="2800" dirty="0" smtClean="0"/>
              <a:t>岁至</a:t>
            </a:r>
            <a:r>
              <a:rPr lang="en-US" altLang="zh-CN" sz="2800" dirty="0" smtClean="0"/>
              <a:t>50</a:t>
            </a:r>
            <a:r>
              <a:rPr lang="zh-CN" altLang="en-US" sz="2800" dirty="0" smtClean="0"/>
              <a:t>岁”、“</a:t>
            </a:r>
            <a:r>
              <a:rPr lang="en-US" altLang="zh-CN" sz="2800" dirty="0" smtClean="0"/>
              <a:t>50</a:t>
            </a:r>
            <a:r>
              <a:rPr lang="zh-CN" altLang="en-US" sz="2800" dirty="0" smtClean="0"/>
              <a:t>岁至</a:t>
            </a:r>
            <a:r>
              <a:rPr lang="en-US" altLang="zh-CN" sz="2800" dirty="0" smtClean="0"/>
              <a:t>60</a:t>
            </a:r>
            <a:r>
              <a:rPr lang="zh-CN" altLang="en-US" sz="2800" dirty="0" smtClean="0"/>
              <a:t>岁”、“</a:t>
            </a:r>
            <a:r>
              <a:rPr lang="en-US" altLang="zh-CN" sz="2800" dirty="0" smtClean="0"/>
              <a:t>60</a:t>
            </a:r>
            <a:r>
              <a:rPr lang="zh-CN" altLang="en-US" sz="2800" dirty="0" smtClean="0"/>
              <a:t>岁以上”。然后，在工作表中画一个组合框，并将其数据源区域设置为“</a:t>
            </a:r>
            <a:r>
              <a:rPr lang="en-US" altLang="zh-CN" sz="2800" dirty="0" smtClean="0"/>
              <a:t>G1:G4”</a:t>
            </a:r>
            <a:r>
              <a:rPr lang="zh-CN" altLang="en-US" sz="2800" dirty="0" smtClean="0"/>
              <a:t>，单元格链接设置为“</a:t>
            </a:r>
            <a:r>
              <a:rPr lang="en-US" altLang="zh-CN" sz="2800" dirty="0" smtClean="0"/>
              <a:t>H2”</a:t>
            </a:r>
            <a:r>
              <a:rPr lang="zh-CN" altLang="en-US" sz="2800" dirty="0" smtClean="0"/>
              <a:t>。</a:t>
            </a:r>
            <a:endParaRPr lang="en-US" altLang="zh-CN" sz="2800" dirty="0" smtClean="0"/>
          </a:p>
          <a:p>
            <a:pPr>
              <a:lnSpc>
                <a:spcPct val="150000"/>
              </a:lnSpc>
            </a:pPr>
            <a:endParaRPr lang="zh-CN" altLang="zh-CN" sz="2800" b="1"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1.8</a:t>
            </a:r>
            <a:r>
              <a:rPr lang="zh-CN" altLang="zh-CN" sz="2800" b="1" dirty="0" smtClean="0"/>
              <a:t>窗体工具</a:t>
            </a:r>
            <a:endParaRPr lang="zh-CN" altLang="zh-CN" sz="2800" b="1" dirty="0"/>
          </a:p>
        </p:txBody>
      </p:sp>
      <p:sp>
        <p:nvSpPr>
          <p:cNvPr id="6" name="矩形 5"/>
          <p:cNvSpPr/>
          <p:nvPr/>
        </p:nvSpPr>
        <p:spPr>
          <a:xfrm>
            <a:off x="993402" y="846304"/>
            <a:ext cx="10199077" cy="6555641"/>
          </a:xfrm>
          <a:prstGeom prst="rect">
            <a:avLst/>
          </a:prstGeom>
        </p:spPr>
        <p:txBody>
          <a:bodyPr wrap="square">
            <a:spAutoFit/>
          </a:bodyPr>
          <a:lstStyle/>
          <a:p>
            <a:pPr>
              <a:lnSpc>
                <a:spcPct val="150000"/>
              </a:lnSpc>
            </a:pPr>
            <a:r>
              <a:rPr lang="zh-CN" altLang="en-US" sz="2800" dirty="0" smtClean="0"/>
              <a:t>        </a:t>
            </a:r>
            <a:r>
              <a:rPr lang="en-US" altLang="zh-CN" sz="2800" dirty="0" smtClean="0"/>
              <a:t>(3)</a:t>
            </a:r>
            <a:r>
              <a:rPr lang="zh-CN" altLang="en-US" sz="2800" dirty="0" smtClean="0"/>
              <a:t>收入</a:t>
            </a:r>
          </a:p>
          <a:p>
            <a:pPr>
              <a:lnSpc>
                <a:spcPct val="150000"/>
              </a:lnSpc>
            </a:pPr>
            <a:r>
              <a:rPr lang="zh-CN" altLang="en-US" sz="2800" dirty="0" smtClean="0"/>
              <a:t>       先在区域“</a:t>
            </a:r>
            <a:r>
              <a:rPr lang="en-US" altLang="zh-CN" sz="2800" dirty="0" smtClean="0"/>
              <a:t>G5:G8”</a:t>
            </a:r>
            <a:r>
              <a:rPr lang="zh-CN" altLang="en-US" sz="2800" dirty="0" smtClean="0"/>
              <a:t>中输入各收入选项“</a:t>
            </a:r>
            <a:r>
              <a:rPr lang="en-US" altLang="zh-CN" sz="2800" dirty="0" smtClean="0"/>
              <a:t>10000</a:t>
            </a:r>
            <a:r>
              <a:rPr lang="zh-CN" altLang="en-US" sz="2800" dirty="0" smtClean="0"/>
              <a:t>元以下”、“</a:t>
            </a:r>
            <a:r>
              <a:rPr lang="en-US" altLang="zh-CN" sz="2800" dirty="0" smtClean="0"/>
              <a:t>10000</a:t>
            </a:r>
            <a:r>
              <a:rPr lang="zh-CN" altLang="en-US" sz="2800" dirty="0" smtClean="0"/>
              <a:t>至</a:t>
            </a:r>
            <a:r>
              <a:rPr lang="en-US" altLang="zh-CN" sz="2800" dirty="0" smtClean="0"/>
              <a:t>30000</a:t>
            </a:r>
            <a:r>
              <a:rPr lang="zh-CN" altLang="en-US" sz="2800" dirty="0" smtClean="0"/>
              <a:t>元”、“</a:t>
            </a:r>
            <a:r>
              <a:rPr lang="en-US" altLang="zh-CN" sz="2800" dirty="0" smtClean="0"/>
              <a:t>30000</a:t>
            </a:r>
            <a:r>
              <a:rPr lang="zh-CN" altLang="en-US" sz="2800" dirty="0" smtClean="0"/>
              <a:t>至</a:t>
            </a:r>
            <a:r>
              <a:rPr lang="en-US" altLang="zh-CN" sz="2800" dirty="0" smtClean="0"/>
              <a:t>100000</a:t>
            </a:r>
            <a:r>
              <a:rPr lang="zh-CN" altLang="en-US" sz="2800" dirty="0" smtClean="0"/>
              <a:t>元”、“</a:t>
            </a:r>
            <a:r>
              <a:rPr lang="en-US" altLang="zh-CN" sz="2800" dirty="0" smtClean="0"/>
              <a:t>100000</a:t>
            </a:r>
            <a:r>
              <a:rPr lang="zh-CN" altLang="en-US" sz="2800" dirty="0" smtClean="0"/>
              <a:t>元以上”。然后，在工作表中画一个组合框，并将其数据源区域设置为“</a:t>
            </a:r>
            <a:r>
              <a:rPr lang="en-US" altLang="zh-CN" sz="2800" dirty="0" smtClean="0"/>
              <a:t>G5:G8”</a:t>
            </a:r>
            <a:r>
              <a:rPr lang="zh-CN" altLang="en-US" sz="2800" dirty="0" smtClean="0"/>
              <a:t>，单元格链接设置为“</a:t>
            </a:r>
            <a:r>
              <a:rPr lang="en-US" altLang="zh-CN" sz="2800" dirty="0" smtClean="0"/>
              <a:t>H3”</a:t>
            </a:r>
            <a:r>
              <a:rPr lang="zh-CN" altLang="en-US" sz="2800" dirty="0" smtClean="0"/>
              <a:t>。</a:t>
            </a:r>
            <a:r>
              <a:rPr lang="zh-CN" altLang="zh-CN" sz="2800" dirty="0" smtClean="0"/>
              <a:t>接着画出三个复选框分别代表收入来源。其中“本职”复选框的初值设置为已选择，单元格链接设置为“</a:t>
            </a:r>
            <a:r>
              <a:rPr lang="en-US" altLang="zh-CN" sz="2800" dirty="0" smtClean="0"/>
              <a:t>H4</a:t>
            </a:r>
            <a:r>
              <a:rPr lang="zh-CN" altLang="zh-CN" sz="2800" dirty="0" smtClean="0"/>
              <a:t>”；“兼职”复选框的初值设置为未选择，单元格链接设置为“</a:t>
            </a:r>
            <a:r>
              <a:rPr lang="en-US" altLang="zh-CN" sz="2800" dirty="0" smtClean="0"/>
              <a:t>H5</a:t>
            </a:r>
            <a:r>
              <a:rPr lang="zh-CN" altLang="zh-CN" sz="2800" dirty="0" smtClean="0"/>
              <a:t>”；“其它”复选框的初值设置为未选择，单元格链接设置为“</a:t>
            </a:r>
            <a:r>
              <a:rPr lang="en-US" altLang="zh-CN" sz="2800" dirty="0" smtClean="0"/>
              <a:t>H6</a:t>
            </a:r>
            <a:r>
              <a:rPr lang="zh-CN" altLang="zh-CN" sz="2800" dirty="0" smtClean="0"/>
              <a:t>”。</a:t>
            </a:r>
          </a:p>
          <a:p>
            <a:pPr>
              <a:lnSpc>
                <a:spcPct val="150000"/>
              </a:lnSpc>
            </a:pPr>
            <a:endParaRPr lang="zh-CN" altLang="zh-CN" sz="2800" b="1"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1.8</a:t>
            </a:r>
            <a:r>
              <a:rPr lang="zh-CN" altLang="zh-CN" sz="2800" b="1" dirty="0" smtClean="0"/>
              <a:t>窗体工具</a:t>
            </a:r>
            <a:endParaRPr lang="zh-CN" altLang="zh-CN" sz="2800" b="1" dirty="0"/>
          </a:p>
        </p:txBody>
      </p:sp>
      <p:sp>
        <p:nvSpPr>
          <p:cNvPr id="6" name="矩形 5"/>
          <p:cNvSpPr/>
          <p:nvPr/>
        </p:nvSpPr>
        <p:spPr>
          <a:xfrm>
            <a:off x="993402" y="1212064"/>
            <a:ext cx="10199077" cy="3896516"/>
          </a:xfrm>
          <a:prstGeom prst="rect">
            <a:avLst/>
          </a:prstGeom>
        </p:spPr>
        <p:txBody>
          <a:bodyPr wrap="square">
            <a:spAutoFit/>
          </a:bodyPr>
          <a:lstStyle/>
          <a:p>
            <a:pPr>
              <a:lnSpc>
                <a:spcPct val="150000"/>
              </a:lnSpc>
            </a:pPr>
            <a:r>
              <a:rPr lang="zh-CN" altLang="en-US" sz="2800" dirty="0" smtClean="0"/>
              <a:t>         </a:t>
            </a:r>
            <a:r>
              <a:rPr lang="en-US" altLang="zh-CN" sz="2800" dirty="0" smtClean="0"/>
              <a:t>(4)</a:t>
            </a:r>
            <a:r>
              <a:rPr lang="zh-CN" altLang="en-US" sz="2800" dirty="0" smtClean="0"/>
              <a:t>期望利率</a:t>
            </a:r>
          </a:p>
          <a:p>
            <a:pPr>
              <a:lnSpc>
                <a:spcPct val="150000"/>
              </a:lnSpc>
            </a:pPr>
            <a:r>
              <a:rPr lang="zh-CN" altLang="en-US" sz="2800" dirty="0" smtClean="0"/>
              <a:t>         假定利率范围在</a:t>
            </a:r>
            <a:r>
              <a:rPr lang="en-US" altLang="zh-CN" sz="2800" dirty="0" smtClean="0"/>
              <a:t>1.0</a:t>
            </a:r>
            <a:r>
              <a:rPr lang="zh-CN" altLang="en-US" sz="2800" dirty="0" smtClean="0"/>
              <a:t>％至</a:t>
            </a:r>
            <a:r>
              <a:rPr lang="en-US" altLang="zh-CN" sz="2800" dirty="0" smtClean="0"/>
              <a:t>20.0%</a:t>
            </a:r>
            <a:r>
              <a:rPr lang="zh-CN" altLang="en-US" sz="2800" dirty="0" smtClean="0"/>
              <a:t>之间，且保留一位小数。先画出一个滚动条，并将其当前值、最小值、最大值、步长、页步长分别设置为</a:t>
            </a:r>
            <a:r>
              <a:rPr lang="en-US" altLang="zh-CN" sz="2800" dirty="0" smtClean="0"/>
              <a:t>100</a:t>
            </a:r>
            <a:r>
              <a:rPr lang="zh-CN" altLang="en-US" sz="2800" dirty="0" smtClean="0"/>
              <a:t>、</a:t>
            </a:r>
            <a:r>
              <a:rPr lang="en-US" altLang="zh-CN" sz="2800" dirty="0" smtClean="0"/>
              <a:t>10</a:t>
            </a:r>
            <a:r>
              <a:rPr lang="zh-CN" altLang="en-US" sz="2800" dirty="0" smtClean="0"/>
              <a:t>、</a:t>
            </a:r>
            <a:r>
              <a:rPr lang="en-US" altLang="zh-CN" sz="2800" dirty="0" smtClean="0"/>
              <a:t>200</a:t>
            </a:r>
            <a:r>
              <a:rPr lang="zh-CN" altLang="en-US" sz="2800" dirty="0" smtClean="0"/>
              <a:t>、</a:t>
            </a:r>
            <a:r>
              <a:rPr lang="en-US" altLang="zh-CN" sz="2800" dirty="0" smtClean="0"/>
              <a:t>1</a:t>
            </a:r>
            <a:r>
              <a:rPr lang="zh-CN" altLang="en-US" sz="2800" dirty="0" smtClean="0"/>
              <a:t>、</a:t>
            </a:r>
            <a:r>
              <a:rPr lang="en-US" altLang="zh-CN" sz="2800" dirty="0" smtClean="0"/>
              <a:t>10</a:t>
            </a:r>
            <a:r>
              <a:rPr lang="zh-CN" altLang="en-US" sz="2800" dirty="0" smtClean="0"/>
              <a:t>，将单元格链接设置位“</a:t>
            </a:r>
            <a:r>
              <a:rPr lang="en-US" altLang="zh-CN" sz="2800" dirty="0" smtClean="0"/>
              <a:t>H7”</a:t>
            </a:r>
            <a:r>
              <a:rPr lang="zh-CN" altLang="en-US" sz="2800" dirty="0" smtClean="0"/>
              <a:t>。因为“</a:t>
            </a:r>
            <a:r>
              <a:rPr lang="en-US" altLang="zh-CN" sz="2800" dirty="0" smtClean="0"/>
              <a:t>H7”</a:t>
            </a:r>
            <a:r>
              <a:rPr lang="zh-CN" altLang="en-US" sz="2800" dirty="0" smtClean="0"/>
              <a:t>中保存的是中间值，还要定义计算利率的公式，在“</a:t>
            </a:r>
            <a:r>
              <a:rPr lang="en-US" altLang="zh-CN" sz="2800" dirty="0" smtClean="0"/>
              <a:t>B9”</a:t>
            </a:r>
            <a:r>
              <a:rPr lang="zh-CN" altLang="en-US" sz="2800" dirty="0" smtClean="0"/>
              <a:t>单元格输入公式“</a:t>
            </a:r>
            <a:r>
              <a:rPr lang="en-US" altLang="zh-CN" sz="2800" dirty="0" smtClean="0"/>
              <a:t>=H7/1000”</a:t>
            </a:r>
            <a:r>
              <a:rPr lang="zh-CN" altLang="en-US" sz="2800" dirty="0" smtClean="0"/>
              <a:t>。</a:t>
            </a:r>
            <a:endParaRPr lang="zh-CN" altLang="zh-CN" sz="2800" b="1"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1.8</a:t>
            </a:r>
            <a:r>
              <a:rPr lang="zh-CN" altLang="zh-CN" sz="2800" b="1" dirty="0" smtClean="0"/>
              <a:t>窗体工具</a:t>
            </a:r>
            <a:endParaRPr lang="zh-CN" altLang="zh-CN" sz="2800" b="1" dirty="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en-US" altLang="zh-CN" sz="2800" dirty="0" smtClean="0"/>
              <a:t>         (5)</a:t>
            </a:r>
            <a:r>
              <a:rPr lang="zh-CN" altLang="en-US" sz="2800" dirty="0" smtClean="0"/>
              <a:t>重置按钮</a:t>
            </a:r>
          </a:p>
          <a:p>
            <a:pPr>
              <a:lnSpc>
                <a:spcPct val="150000"/>
              </a:lnSpc>
            </a:pPr>
            <a:r>
              <a:rPr lang="zh-CN" altLang="en-US" sz="2800" dirty="0" smtClean="0"/>
              <a:t>         重置按钮的作用是使各项目的值恢复初始设置，具体设置方法如下。</a:t>
            </a:r>
          </a:p>
          <a:p>
            <a:pPr>
              <a:lnSpc>
                <a:spcPct val="150000"/>
              </a:lnSpc>
            </a:pPr>
            <a:r>
              <a:rPr lang="zh-CN" altLang="en-US" sz="2800" dirty="0" smtClean="0"/>
              <a:t>         ①先在适当位置画出一个按钮，此时会出现对话框要求为其指定宏，单击“录制”按钮。</a:t>
            </a:r>
          </a:p>
          <a:p>
            <a:pPr>
              <a:lnSpc>
                <a:spcPct val="150000"/>
              </a:lnSpc>
            </a:pPr>
            <a:r>
              <a:rPr lang="zh-CN" altLang="en-US" sz="2800" dirty="0" smtClean="0"/>
              <a:t>         ②然后会出现录制新宏对话框，可保持默认设置，直接单击“确定”按钮，进入录制状态，同时屏幕上会出现停止录制工具栏。</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1.8</a:t>
            </a:r>
            <a:r>
              <a:rPr lang="zh-CN" altLang="zh-CN" sz="2800" b="1" dirty="0" smtClean="0"/>
              <a:t>窗体工具</a:t>
            </a:r>
            <a:endParaRPr lang="zh-CN" altLang="zh-CN" sz="2800" b="1" dirty="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zh-CN" altLang="en-US" sz="2800" dirty="0" smtClean="0"/>
              <a:t>         ③重新将“</a:t>
            </a:r>
            <a:r>
              <a:rPr lang="en-US" altLang="zh-CN" sz="2800" dirty="0" smtClean="0"/>
              <a:t>H1”</a:t>
            </a:r>
            <a:r>
              <a:rPr lang="zh-CN" altLang="en-US" sz="2800" dirty="0" smtClean="0"/>
              <a:t>单元格的值设置为</a:t>
            </a:r>
            <a:r>
              <a:rPr lang="en-US" altLang="zh-CN" sz="2800" dirty="0" smtClean="0"/>
              <a:t>1</a:t>
            </a:r>
            <a:r>
              <a:rPr lang="zh-CN" altLang="en-US" sz="2800" dirty="0" smtClean="0"/>
              <a:t>；将“</a:t>
            </a:r>
            <a:r>
              <a:rPr lang="en-US" altLang="zh-CN" sz="2800" dirty="0" smtClean="0"/>
              <a:t>H2”</a:t>
            </a:r>
            <a:r>
              <a:rPr lang="zh-CN" altLang="en-US" sz="2800" dirty="0" smtClean="0"/>
              <a:t>单元格的内容全部删除；将“</a:t>
            </a:r>
            <a:r>
              <a:rPr lang="en-US" altLang="zh-CN" sz="2800" dirty="0" smtClean="0"/>
              <a:t>H3”</a:t>
            </a:r>
            <a:r>
              <a:rPr lang="zh-CN" altLang="en-US" sz="2800" dirty="0" smtClean="0"/>
              <a:t>单元格的内容全部删除；将“</a:t>
            </a:r>
            <a:r>
              <a:rPr lang="en-US" altLang="zh-CN" sz="2800" dirty="0" smtClean="0"/>
              <a:t>H4”</a:t>
            </a:r>
            <a:r>
              <a:rPr lang="zh-CN" altLang="en-US" sz="2800" dirty="0" smtClean="0"/>
              <a:t>单元格的值设置为</a:t>
            </a:r>
            <a:r>
              <a:rPr lang="en-US" altLang="zh-CN" sz="2800" dirty="0" smtClean="0"/>
              <a:t>TRUE</a:t>
            </a:r>
            <a:r>
              <a:rPr lang="zh-CN" altLang="en-US" sz="2800" dirty="0" smtClean="0"/>
              <a:t>；将“</a:t>
            </a:r>
            <a:r>
              <a:rPr lang="en-US" altLang="zh-CN" sz="2800" dirty="0" smtClean="0"/>
              <a:t>H5”</a:t>
            </a:r>
            <a:r>
              <a:rPr lang="zh-CN" altLang="en-US" sz="2800" dirty="0" smtClean="0"/>
              <a:t>单元格的值设置为</a:t>
            </a:r>
            <a:r>
              <a:rPr lang="en-US" altLang="zh-CN" sz="2800" dirty="0" smtClean="0"/>
              <a:t>FALSE</a:t>
            </a:r>
            <a:r>
              <a:rPr lang="zh-CN" altLang="en-US" sz="2800" dirty="0" smtClean="0"/>
              <a:t>；将“</a:t>
            </a:r>
            <a:r>
              <a:rPr lang="en-US" altLang="zh-CN" sz="2800" dirty="0" smtClean="0"/>
              <a:t>H6”</a:t>
            </a:r>
            <a:r>
              <a:rPr lang="zh-CN" altLang="en-US" sz="2800" dirty="0" smtClean="0"/>
              <a:t>单元格的值设置为</a:t>
            </a:r>
            <a:r>
              <a:rPr lang="en-US" altLang="zh-CN" sz="2800" dirty="0" smtClean="0"/>
              <a:t>FALSE</a:t>
            </a:r>
            <a:r>
              <a:rPr lang="zh-CN" altLang="en-US" sz="2800" dirty="0" smtClean="0"/>
              <a:t>；将“</a:t>
            </a:r>
            <a:r>
              <a:rPr lang="en-US" altLang="zh-CN" sz="2800" dirty="0" smtClean="0"/>
              <a:t>H7”</a:t>
            </a:r>
            <a:r>
              <a:rPr lang="zh-CN" altLang="en-US" sz="2800" dirty="0" smtClean="0"/>
              <a:t>单元格的值设置为</a:t>
            </a:r>
            <a:r>
              <a:rPr lang="en-US" altLang="zh-CN" sz="2800" dirty="0" smtClean="0"/>
              <a:t>100</a:t>
            </a:r>
            <a:r>
              <a:rPr lang="zh-CN" altLang="en-US" sz="2800" dirty="0" smtClean="0"/>
              <a:t>。</a:t>
            </a:r>
          </a:p>
          <a:p>
            <a:pPr>
              <a:lnSpc>
                <a:spcPct val="150000"/>
              </a:lnSpc>
            </a:pPr>
            <a:r>
              <a:rPr lang="zh-CN" altLang="en-US" sz="2800" dirty="0" smtClean="0"/>
              <a:t>        ④宏录制完毕后，在停止录制工具栏中单击停止录制按钮“ ”，停止宏的录制。</a:t>
            </a:r>
          </a:p>
          <a:p>
            <a:pPr>
              <a:lnSpc>
                <a:spcPct val="150000"/>
              </a:lnSpc>
            </a:pPr>
            <a:r>
              <a:rPr lang="zh-CN" altLang="en-US" sz="2800" dirty="0" smtClean="0"/>
              <a:t>       ⑤最后，右键单击该按钮，在快捷菜单中选择“编辑文字”，将其文本内容改为“重置”，然后在任一单元格单击鼠标即可。</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1.8</a:t>
            </a:r>
            <a:r>
              <a:rPr lang="zh-CN" altLang="zh-CN" sz="2800" b="1" dirty="0" smtClean="0"/>
              <a:t>窗体工具</a:t>
            </a:r>
            <a:endParaRPr lang="zh-CN" altLang="zh-CN" sz="2800" b="1" dirty="0"/>
          </a:p>
        </p:txBody>
      </p:sp>
      <p:sp>
        <p:nvSpPr>
          <p:cNvPr id="6" name="矩形 5"/>
          <p:cNvSpPr/>
          <p:nvPr/>
        </p:nvSpPr>
        <p:spPr>
          <a:xfrm>
            <a:off x="993402" y="1212064"/>
            <a:ext cx="10199077" cy="4542847"/>
          </a:xfrm>
          <a:prstGeom prst="rect">
            <a:avLst/>
          </a:prstGeom>
        </p:spPr>
        <p:txBody>
          <a:bodyPr wrap="square">
            <a:spAutoFit/>
          </a:bodyPr>
          <a:lstStyle/>
          <a:p>
            <a:pPr>
              <a:lnSpc>
                <a:spcPct val="150000"/>
              </a:lnSpc>
            </a:pPr>
            <a:r>
              <a:rPr lang="zh-CN" altLang="en-US" sz="2800" dirty="0" smtClean="0"/>
              <a:t>        </a:t>
            </a:r>
            <a:r>
              <a:rPr lang="en-US" altLang="zh-CN" sz="2800" dirty="0" smtClean="0"/>
              <a:t>2.</a:t>
            </a:r>
            <a:r>
              <a:rPr lang="zh-CN" altLang="en-US" sz="2800" dirty="0" smtClean="0"/>
              <a:t>定义调查结果公式</a:t>
            </a:r>
          </a:p>
          <a:p>
            <a:pPr>
              <a:lnSpc>
                <a:spcPct val="150000"/>
              </a:lnSpc>
            </a:pPr>
            <a:r>
              <a:rPr lang="zh-CN" altLang="en-US" sz="2800" dirty="0" smtClean="0"/>
              <a:t>        ⑴性别</a:t>
            </a:r>
          </a:p>
          <a:p>
            <a:pPr>
              <a:lnSpc>
                <a:spcPct val="150000"/>
              </a:lnSpc>
            </a:pPr>
            <a:r>
              <a:rPr lang="zh-CN" altLang="en-US" sz="2800" dirty="0" smtClean="0"/>
              <a:t>        当选择“男”时，链接单元格“</a:t>
            </a:r>
            <a:r>
              <a:rPr lang="en-US" altLang="zh-CN" sz="2800" dirty="0" smtClean="0"/>
              <a:t>H1”</a:t>
            </a:r>
            <a:r>
              <a:rPr lang="zh-CN" altLang="en-US" sz="2800" dirty="0" smtClean="0"/>
              <a:t>中保存的是</a:t>
            </a:r>
            <a:r>
              <a:rPr lang="en-US" altLang="zh-CN" sz="2800" dirty="0" smtClean="0"/>
              <a:t>1</a:t>
            </a:r>
            <a:r>
              <a:rPr lang="zh-CN" altLang="en-US" sz="2800" dirty="0" smtClean="0"/>
              <a:t>；当选择“女”时，链接单元格“</a:t>
            </a:r>
            <a:r>
              <a:rPr lang="en-US" altLang="zh-CN" sz="2800" dirty="0" smtClean="0"/>
              <a:t>H1”</a:t>
            </a:r>
            <a:r>
              <a:rPr lang="zh-CN" altLang="en-US" sz="2800" dirty="0" smtClean="0"/>
              <a:t>中保存的是</a:t>
            </a:r>
            <a:r>
              <a:rPr lang="en-US" altLang="zh-CN" sz="2800" dirty="0" smtClean="0"/>
              <a:t>2</a:t>
            </a:r>
            <a:r>
              <a:rPr lang="zh-CN" altLang="en-US" sz="2800" dirty="0" smtClean="0"/>
              <a:t>。那在此应该如何显示男和女呢？只要利用</a:t>
            </a:r>
            <a:r>
              <a:rPr lang="en-US" altLang="zh-CN" sz="2800" dirty="0" smtClean="0"/>
              <a:t>IF</a:t>
            </a:r>
            <a:r>
              <a:rPr lang="zh-CN" altLang="en-US" sz="2800" dirty="0" smtClean="0"/>
              <a:t>函数（函数将在</a:t>
            </a:r>
            <a:r>
              <a:rPr lang="en-US" altLang="zh-CN" sz="2800" dirty="0" smtClean="0"/>
              <a:t>1.8</a:t>
            </a:r>
            <a:r>
              <a:rPr lang="zh-CN" altLang="en-US" sz="2800" dirty="0" smtClean="0"/>
              <a:t>中介绍）就可以达到目的。在“</a:t>
            </a:r>
            <a:r>
              <a:rPr lang="en-US" altLang="zh-CN" sz="2800" dirty="0" smtClean="0"/>
              <a:t>B13”</a:t>
            </a:r>
            <a:r>
              <a:rPr lang="zh-CN" altLang="en-US" sz="2800" dirty="0" smtClean="0"/>
              <a:t>单元格输入公式“</a:t>
            </a:r>
            <a:r>
              <a:rPr lang="en-US" altLang="zh-CN" sz="2800" dirty="0" smtClean="0"/>
              <a:t>=IF(H1=1,"</a:t>
            </a:r>
            <a:r>
              <a:rPr lang="zh-CN" altLang="en-US" sz="2800" dirty="0" smtClean="0"/>
              <a:t>男</a:t>
            </a:r>
            <a:r>
              <a:rPr lang="en-US" altLang="zh-CN" sz="2800" dirty="0" smtClean="0"/>
              <a:t>","</a:t>
            </a:r>
            <a:r>
              <a:rPr lang="zh-CN" altLang="en-US" sz="2800" dirty="0" smtClean="0"/>
              <a:t>女</a:t>
            </a:r>
            <a:r>
              <a:rPr lang="en-US" altLang="zh-CN" sz="2800" dirty="0" smtClean="0"/>
              <a:t>")”</a:t>
            </a:r>
            <a:r>
              <a:rPr lang="zh-CN" altLang="en-US" sz="2800" dirty="0" smtClean="0"/>
              <a:t>，即如果“</a:t>
            </a:r>
            <a:r>
              <a:rPr lang="en-US" altLang="zh-CN" sz="2800" dirty="0" smtClean="0"/>
              <a:t>H1”</a:t>
            </a:r>
            <a:r>
              <a:rPr lang="zh-CN" altLang="en-US" sz="2800" dirty="0" smtClean="0"/>
              <a:t>的值为</a:t>
            </a:r>
            <a:r>
              <a:rPr lang="en-US" altLang="zh-CN" sz="2800" dirty="0" smtClean="0"/>
              <a:t>1</a:t>
            </a:r>
            <a:r>
              <a:rPr lang="zh-CN" altLang="en-US" sz="2800" dirty="0" smtClean="0"/>
              <a:t>就取“男”，否则就取“女”。</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1.8</a:t>
            </a:r>
            <a:r>
              <a:rPr lang="zh-CN" altLang="zh-CN" sz="2800" b="1" dirty="0" smtClean="0"/>
              <a:t>窗体工具</a:t>
            </a:r>
            <a:endParaRPr lang="zh-CN" altLang="zh-CN" sz="2800" b="1" dirty="0"/>
          </a:p>
        </p:txBody>
      </p:sp>
      <p:sp>
        <p:nvSpPr>
          <p:cNvPr id="6" name="矩形 5"/>
          <p:cNvSpPr/>
          <p:nvPr/>
        </p:nvSpPr>
        <p:spPr>
          <a:xfrm>
            <a:off x="993402" y="809728"/>
            <a:ext cx="10199077" cy="6555641"/>
          </a:xfrm>
          <a:prstGeom prst="rect">
            <a:avLst/>
          </a:prstGeom>
        </p:spPr>
        <p:txBody>
          <a:bodyPr wrap="square">
            <a:spAutoFit/>
          </a:bodyPr>
          <a:lstStyle/>
          <a:p>
            <a:pPr>
              <a:lnSpc>
                <a:spcPct val="150000"/>
              </a:lnSpc>
            </a:pPr>
            <a:r>
              <a:rPr lang="zh-CN" altLang="en-US" sz="2800" dirty="0" smtClean="0"/>
              <a:t>         ⑵年龄</a:t>
            </a:r>
          </a:p>
          <a:p>
            <a:pPr>
              <a:lnSpc>
                <a:spcPct val="150000"/>
              </a:lnSpc>
            </a:pPr>
            <a:r>
              <a:rPr lang="zh-CN" altLang="en-US" sz="2800" dirty="0" smtClean="0"/>
              <a:t>        类似以上的性别，在此还要利用函数来显示用户选择的年龄。在“</a:t>
            </a:r>
            <a:r>
              <a:rPr lang="en-US" altLang="zh-CN" sz="2800" dirty="0" smtClean="0"/>
              <a:t>B14”</a:t>
            </a:r>
            <a:r>
              <a:rPr lang="zh-CN" altLang="en-US" sz="2800" dirty="0" smtClean="0"/>
              <a:t>单元格输入公式“</a:t>
            </a:r>
            <a:r>
              <a:rPr lang="en-US" altLang="zh-CN" sz="2800" dirty="0" smtClean="0"/>
              <a:t>=IF(ISBLANK(H2),”“,INDEX(G1:G4,H2))”</a:t>
            </a:r>
            <a:r>
              <a:rPr lang="zh-CN" altLang="en-US" sz="2800" dirty="0" smtClean="0"/>
              <a:t>。</a:t>
            </a:r>
            <a:endParaRPr lang="en-US" altLang="zh-CN" sz="2800" dirty="0" smtClean="0"/>
          </a:p>
          <a:p>
            <a:pPr>
              <a:lnSpc>
                <a:spcPct val="150000"/>
              </a:lnSpc>
            </a:pPr>
            <a:r>
              <a:rPr lang="zh-CN" altLang="en-US" sz="2800" dirty="0" smtClean="0"/>
              <a:t>         ⑶收入</a:t>
            </a:r>
          </a:p>
          <a:p>
            <a:pPr>
              <a:lnSpc>
                <a:spcPct val="150000"/>
              </a:lnSpc>
            </a:pPr>
            <a:r>
              <a:rPr lang="zh-CN" altLang="en-US" sz="2800" dirty="0" smtClean="0"/>
              <a:t>         收入金额的设置方法与年龄类似，只要在单元格“</a:t>
            </a:r>
            <a:r>
              <a:rPr lang="en-US" altLang="zh-CN" sz="2800" dirty="0" smtClean="0"/>
              <a:t>B15”</a:t>
            </a:r>
            <a:r>
              <a:rPr lang="zh-CN" altLang="en-US" sz="2800" dirty="0" smtClean="0"/>
              <a:t>中输入公式“</a:t>
            </a:r>
            <a:r>
              <a:rPr lang="en-US" altLang="zh-CN" sz="2800" dirty="0" smtClean="0"/>
              <a:t>=IF(ISBLANK(H3),"",INDEX(G5:G8,H3))”</a:t>
            </a:r>
            <a:r>
              <a:rPr lang="zh-CN" altLang="en-US" sz="2800" dirty="0" smtClean="0"/>
              <a:t>即可。</a:t>
            </a:r>
            <a:r>
              <a:rPr lang="zh-CN" altLang="zh-CN" sz="2800" dirty="0" smtClean="0"/>
              <a:t>在“</a:t>
            </a:r>
            <a:r>
              <a:rPr lang="en-US" altLang="zh-CN" sz="2800" dirty="0" smtClean="0"/>
              <a:t>B16”单元格输入公式“=IF(H4=TRUE,"</a:t>
            </a:r>
            <a:r>
              <a:rPr lang="zh-CN" altLang="zh-CN" sz="2800" dirty="0" smtClean="0"/>
              <a:t>本职</a:t>
            </a:r>
            <a:r>
              <a:rPr lang="en-US" altLang="zh-CN" sz="2800" dirty="0" smtClean="0"/>
              <a:t>","")</a:t>
            </a:r>
            <a:r>
              <a:rPr lang="zh-CN" altLang="zh-CN" sz="2800" dirty="0" smtClean="0"/>
              <a:t>”，在“</a:t>
            </a:r>
            <a:r>
              <a:rPr lang="en-US" altLang="zh-CN" sz="2800" dirty="0" smtClean="0"/>
              <a:t>C16”单元格输入公式“=IF(H5,"</a:t>
            </a:r>
            <a:r>
              <a:rPr lang="zh-CN" altLang="zh-CN" sz="2800" dirty="0" smtClean="0"/>
              <a:t>兼职</a:t>
            </a:r>
            <a:r>
              <a:rPr lang="en-US" altLang="zh-CN" sz="2800" dirty="0" smtClean="0"/>
              <a:t>","")</a:t>
            </a:r>
            <a:r>
              <a:rPr lang="zh-CN" altLang="zh-CN" sz="2800" dirty="0" smtClean="0"/>
              <a:t>”，在“</a:t>
            </a:r>
            <a:r>
              <a:rPr lang="en-US" altLang="zh-CN" sz="2800" dirty="0" smtClean="0"/>
              <a:t>D16”单元格输入公式“=IF(H6,"</a:t>
            </a:r>
            <a:r>
              <a:rPr lang="zh-CN" altLang="zh-CN" sz="2800" dirty="0" smtClean="0"/>
              <a:t>其它</a:t>
            </a:r>
            <a:r>
              <a:rPr lang="en-US" altLang="zh-CN" sz="2800" dirty="0" smtClean="0"/>
              <a:t>","")</a:t>
            </a:r>
            <a:r>
              <a:rPr lang="zh-CN" altLang="zh-CN" sz="2800" dirty="0" smtClean="0"/>
              <a:t>”。</a:t>
            </a:r>
          </a:p>
          <a:p>
            <a:pPr>
              <a:lnSpc>
                <a:spcPct val="150000"/>
              </a:lnSpc>
            </a:pPr>
            <a:endParaRPr lang="zh-CN" altLang="en-US"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1.8</a:t>
            </a:r>
            <a:r>
              <a:rPr lang="zh-CN" altLang="zh-CN" sz="2800" b="1" dirty="0" smtClean="0"/>
              <a:t>窗体工具</a:t>
            </a:r>
            <a:endParaRPr lang="zh-CN" altLang="zh-CN" sz="2800" b="1" dirty="0"/>
          </a:p>
        </p:txBody>
      </p:sp>
      <p:sp>
        <p:nvSpPr>
          <p:cNvPr id="6" name="矩形 5"/>
          <p:cNvSpPr/>
          <p:nvPr/>
        </p:nvSpPr>
        <p:spPr>
          <a:xfrm>
            <a:off x="993402" y="1212064"/>
            <a:ext cx="10199077" cy="4542847"/>
          </a:xfrm>
          <a:prstGeom prst="rect">
            <a:avLst/>
          </a:prstGeom>
        </p:spPr>
        <p:txBody>
          <a:bodyPr wrap="square">
            <a:spAutoFit/>
          </a:bodyPr>
          <a:lstStyle/>
          <a:p>
            <a:pPr>
              <a:lnSpc>
                <a:spcPct val="150000"/>
              </a:lnSpc>
            </a:pPr>
            <a:r>
              <a:rPr lang="zh-CN" altLang="en-US" sz="2800" dirty="0" smtClean="0"/>
              <a:t>          ⑷期望利率</a:t>
            </a:r>
          </a:p>
          <a:p>
            <a:pPr>
              <a:lnSpc>
                <a:spcPct val="150000"/>
              </a:lnSpc>
            </a:pPr>
            <a:r>
              <a:rPr lang="zh-CN" altLang="en-US" sz="2800" dirty="0" smtClean="0"/>
              <a:t>          因为期望利率已在“</a:t>
            </a:r>
            <a:r>
              <a:rPr lang="en-US" altLang="zh-CN" sz="2800" dirty="0" smtClean="0"/>
              <a:t>B9”</a:t>
            </a:r>
            <a:r>
              <a:rPr lang="zh-CN" altLang="en-US" sz="2800" dirty="0" smtClean="0"/>
              <a:t>单元格中定义，所以在“</a:t>
            </a:r>
            <a:r>
              <a:rPr lang="en-US" altLang="zh-CN" sz="2800" dirty="0" smtClean="0"/>
              <a:t>B17”</a:t>
            </a:r>
            <a:r>
              <a:rPr lang="zh-CN" altLang="en-US" sz="2800" dirty="0" smtClean="0"/>
              <a:t>单元格输入公式“＝</a:t>
            </a:r>
            <a:r>
              <a:rPr lang="en-US" altLang="zh-CN" sz="2800" dirty="0" smtClean="0"/>
              <a:t>B9”</a:t>
            </a:r>
            <a:r>
              <a:rPr lang="zh-CN" altLang="en-US" sz="2800" dirty="0" smtClean="0"/>
              <a:t>即可。</a:t>
            </a:r>
          </a:p>
          <a:p>
            <a:pPr>
              <a:lnSpc>
                <a:spcPct val="150000"/>
              </a:lnSpc>
            </a:pPr>
            <a:r>
              <a:rPr lang="zh-CN" altLang="en-US" sz="2800" dirty="0" smtClean="0"/>
              <a:t>         通过以上设置，用户就可以通过各种控件进行选择了，同时选择的结果会自动显示在调查结果中，如果单击“重置”按钮各控件将恢复到初始值。可以将不必要的</a:t>
            </a:r>
            <a:r>
              <a:rPr lang="en-US" altLang="zh-CN" sz="2800" dirty="0" smtClean="0"/>
              <a:t>G</a:t>
            </a:r>
            <a:r>
              <a:rPr lang="zh-CN" altLang="en-US" sz="2800" dirty="0" smtClean="0"/>
              <a:t>列和</a:t>
            </a:r>
            <a:r>
              <a:rPr lang="en-US" altLang="zh-CN" sz="2800" dirty="0" smtClean="0"/>
              <a:t>H</a:t>
            </a:r>
            <a:r>
              <a:rPr lang="zh-CN" altLang="en-US" sz="2800" dirty="0" smtClean="0"/>
              <a:t>列隐藏起来，并对工作表进行保护。</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zh-CN" altLang="en-US" sz="2800" dirty="0" smtClean="0"/>
              <a:t>（</a:t>
            </a:r>
            <a:r>
              <a:rPr lang="en-US" altLang="zh-CN" sz="2800" dirty="0" smtClean="0"/>
              <a:t>1</a:t>
            </a:r>
            <a:r>
              <a:rPr lang="zh-CN" altLang="en-US" sz="2800" dirty="0" smtClean="0"/>
              <a:t>）</a:t>
            </a:r>
            <a:r>
              <a:rPr lang="zh-CN" altLang="zh-CN" sz="2800" dirty="0" smtClean="0"/>
              <a:t>公式“</a:t>
            </a:r>
            <a:r>
              <a:rPr lang="en-US" altLang="zh-CN" sz="2800" dirty="0" smtClean="0"/>
              <a:t>=SUM(SUMIF(A2:A13,{"</a:t>
            </a:r>
            <a:r>
              <a:rPr lang="zh-CN" altLang="zh-CN" sz="2800" dirty="0" smtClean="0"/>
              <a:t>销售一部</a:t>
            </a:r>
            <a:r>
              <a:rPr lang="en-US" altLang="zh-CN" sz="2800" dirty="0" smtClean="0"/>
              <a:t>","</a:t>
            </a:r>
            <a:r>
              <a:rPr lang="zh-CN" altLang="zh-CN" sz="2800" dirty="0" smtClean="0"/>
              <a:t>销售三部</a:t>
            </a:r>
            <a:r>
              <a:rPr lang="en-US" altLang="zh-CN" sz="2800" dirty="0" smtClean="0"/>
              <a:t>"},C2:C13))</a:t>
            </a:r>
            <a:r>
              <a:rPr lang="zh-CN" altLang="zh-CN" sz="2800" dirty="0" smtClean="0"/>
              <a:t>”用于计算销售一部和销售三部的销量合计。</a:t>
            </a:r>
          </a:p>
          <a:p>
            <a:pPr>
              <a:lnSpc>
                <a:spcPct val="150000"/>
              </a:lnSpc>
            </a:pPr>
            <a:r>
              <a:rPr lang="zh-CN" altLang="en-US" sz="2800" dirty="0" smtClean="0"/>
              <a:t>（</a:t>
            </a:r>
            <a:r>
              <a:rPr lang="en-US" altLang="zh-CN" sz="2800" dirty="0" smtClean="0"/>
              <a:t>2</a:t>
            </a:r>
            <a:r>
              <a:rPr lang="zh-CN" altLang="en-US" sz="2800" dirty="0" smtClean="0"/>
              <a:t>）</a:t>
            </a:r>
            <a:r>
              <a:rPr lang="zh-CN" altLang="zh-CN" sz="2800" dirty="0" smtClean="0"/>
              <a:t>公式“</a:t>
            </a:r>
            <a:r>
              <a:rPr lang="en-US" altLang="zh-CN" sz="2800" dirty="0" smtClean="0"/>
              <a:t>=SUMIF(C2:C13,"&gt;="&amp;LARGE(C2:C13,3))</a:t>
            </a:r>
            <a:r>
              <a:rPr lang="zh-CN" altLang="zh-CN" sz="2800" dirty="0" smtClean="0"/>
              <a:t>”用于计算前三名销量合计。</a:t>
            </a:r>
            <a:r>
              <a:rPr lang="en-US" altLang="zh-CN" sz="2800" dirty="0" smtClean="0"/>
              <a:t>LARGE(C2:C13,3)</a:t>
            </a:r>
            <a:r>
              <a:rPr lang="zh-CN" altLang="zh-CN" sz="2800" dirty="0" smtClean="0"/>
              <a:t>用于计算“</a:t>
            </a:r>
            <a:r>
              <a:rPr lang="en-US" altLang="zh-CN" sz="2800" dirty="0" smtClean="0"/>
              <a:t>C2</a:t>
            </a:r>
            <a:r>
              <a:rPr lang="zh-CN" altLang="zh-CN" sz="2800" dirty="0" smtClean="0"/>
              <a:t>：</a:t>
            </a:r>
            <a:r>
              <a:rPr lang="en-US" altLang="zh-CN" sz="2800" dirty="0" smtClean="0"/>
              <a:t>C13</a:t>
            </a:r>
            <a:r>
              <a:rPr lang="zh-CN" altLang="zh-CN" sz="2800" dirty="0" smtClean="0"/>
              <a:t>”中第</a:t>
            </a:r>
            <a:r>
              <a:rPr lang="en-US" altLang="zh-CN" sz="2800" dirty="0" smtClean="0"/>
              <a:t>3</a:t>
            </a:r>
            <a:r>
              <a:rPr lang="zh-CN" altLang="zh-CN" sz="2800" dirty="0" smtClean="0"/>
              <a:t>大值。</a:t>
            </a:r>
          </a:p>
          <a:p>
            <a:pPr>
              <a:lnSpc>
                <a:spcPct val="150000"/>
              </a:lnSpc>
            </a:pPr>
            <a:r>
              <a:rPr lang="zh-CN" altLang="en-US" sz="2800" dirty="0" smtClean="0"/>
              <a:t>（</a:t>
            </a:r>
            <a:r>
              <a:rPr lang="en-US" altLang="zh-CN" sz="2800" dirty="0" smtClean="0"/>
              <a:t>3</a:t>
            </a:r>
            <a:r>
              <a:rPr lang="zh-CN" altLang="en-US" sz="2800" dirty="0" smtClean="0"/>
              <a:t>）</a:t>
            </a:r>
            <a:r>
              <a:rPr lang="zh-CN" altLang="zh-CN" sz="2800" dirty="0" smtClean="0"/>
              <a:t>公式“</a:t>
            </a:r>
            <a:r>
              <a:rPr lang="en-US" altLang="zh-CN" sz="2800" dirty="0" smtClean="0"/>
              <a:t>=SUM(SUMIF(D8:D19,"&lt;="&amp;{1300,1000})*{1,-1})</a:t>
            </a:r>
            <a:r>
              <a:rPr lang="zh-CN" altLang="zh-CN" sz="2800" dirty="0" smtClean="0"/>
              <a:t>”用于计算销量介于</a:t>
            </a:r>
            <a:r>
              <a:rPr lang="en-US" altLang="zh-CN" sz="2800" dirty="0" smtClean="0"/>
              <a:t>(1000,3000]</a:t>
            </a:r>
            <a:r>
              <a:rPr lang="zh-CN" altLang="zh-CN" sz="2800" dirty="0" smtClean="0"/>
              <a:t>之间的销量合计。</a:t>
            </a:r>
          </a:p>
          <a:p>
            <a:pPr>
              <a:lnSpc>
                <a:spcPct val="150000"/>
              </a:lnSpc>
            </a:pP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1.9</a:t>
            </a:r>
            <a:r>
              <a:rPr lang="zh-CN" altLang="zh-CN" sz="2800" b="1" dirty="0" smtClean="0"/>
              <a:t>数据的保护</a:t>
            </a:r>
            <a:endParaRPr lang="zh-CN" altLang="zh-CN" sz="2800" dirty="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en-US" altLang="zh-CN" sz="2800" b="1" dirty="0" smtClean="0"/>
              <a:t>1.9.1</a:t>
            </a:r>
            <a:r>
              <a:rPr lang="zh-CN" altLang="zh-CN" sz="2800" b="1" dirty="0" smtClean="0"/>
              <a:t>保护工作簿</a:t>
            </a:r>
            <a:endParaRPr lang="en-US" altLang="zh-CN" sz="2800" b="1" dirty="0" smtClean="0"/>
          </a:p>
          <a:p>
            <a:pPr>
              <a:lnSpc>
                <a:spcPct val="150000"/>
              </a:lnSpc>
            </a:pPr>
            <a:r>
              <a:rPr lang="en-US" altLang="zh-CN" sz="2800" dirty="0" smtClean="0"/>
              <a:t>1.</a:t>
            </a:r>
            <a:r>
              <a:rPr lang="zh-CN" altLang="zh-CN" sz="2800" dirty="0" smtClean="0"/>
              <a:t>保护工作簿结构和窗口</a:t>
            </a:r>
          </a:p>
          <a:p>
            <a:pPr>
              <a:lnSpc>
                <a:spcPct val="150000"/>
              </a:lnSpc>
            </a:pPr>
            <a:r>
              <a:rPr lang="zh-CN" altLang="en-US" sz="2800" dirty="0" smtClean="0"/>
              <a:t>（</a:t>
            </a:r>
            <a:r>
              <a:rPr lang="en-US" altLang="zh-CN" sz="2800" dirty="0" smtClean="0"/>
              <a:t>1</a:t>
            </a:r>
            <a:r>
              <a:rPr lang="zh-CN" altLang="en-US" sz="2800" dirty="0" smtClean="0"/>
              <a:t>）打开需要保护的工作簿。</a:t>
            </a:r>
          </a:p>
          <a:p>
            <a:pPr>
              <a:lnSpc>
                <a:spcPct val="150000"/>
              </a:lnSpc>
            </a:pPr>
            <a:r>
              <a:rPr lang="zh-CN" altLang="en-US" sz="2800" dirty="0" smtClean="0"/>
              <a:t>（</a:t>
            </a:r>
            <a:r>
              <a:rPr lang="en-US" altLang="zh-CN" sz="2800" dirty="0" smtClean="0"/>
              <a:t>2</a:t>
            </a:r>
            <a:r>
              <a:rPr lang="zh-CN" altLang="en-US" sz="2800" dirty="0" smtClean="0"/>
              <a:t>）在功能区“审阅”选项卡“更改”组中单击</a:t>
            </a:r>
            <a:r>
              <a:rPr lang="en-US" altLang="zh-CN" sz="2800" dirty="0" smtClean="0"/>
              <a:t>【</a:t>
            </a:r>
            <a:r>
              <a:rPr lang="zh-CN" altLang="en-US" sz="2800" dirty="0" smtClean="0"/>
              <a:t>保护工作簿</a:t>
            </a:r>
            <a:r>
              <a:rPr lang="en-US" altLang="zh-CN" sz="2800" dirty="0" smtClean="0"/>
              <a:t>】</a:t>
            </a:r>
            <a:r>
              <a:rPr lang="zh-CN" altLang="en-US" sz="2800" dirty="0" smtClean="0"/>
              <a:t>按钮，然后在出现的下拉菜单中选择</a:t>
            </a:r>
            <a:r>
              <a:rPr lang="en-US" altLang="zh-CN" sz="2800" dirty="0" smtClean="0"/>
              <a:t>【</a:t>
            </a:r>
            <a:r>
              <a:rPr lang="zh-CN" altLang="en-US" sz="2800" dirty="0" smtClean="0"/>
              <a:t>保护结构和窗口</a:t>
            </a:r>
            <a:r>
              <a:rPr lang="en-US" altLang="zh-CN" sz="2800" dirty="0" smtClean="0"/>
              <a:t>】</a:t>
            </a:r>
            <a:r>
              <a:rPr lang="zh-CN" altLang="en-US" sz="2800" dirty="0" smtClean="0"/>
              <a:t>命令，出现对话框，如图</a:t>
            </a:r>
            <a:r>
              <a:rPr lang="en-US" altLang="zh-CN" sz="2800" dirty="0" smtClean="0"/>
              <a:t>1-74</a:t>
            </a:r>
            <a:r>
              <a:rPr lang="zh-CN" altLang="en-US" sz="2800" dirty="0" smtClean="0"/>
              <a:t>所示。</a:t>
            </a:r>
          </a:p>
          <a:p>
            <a:pPr>
              <a:lnSpc>
                <a:spcPct val="150000"/>
              </a:lnSpc>
            </a:pPr>
            <a:endParaRPr lang="zh-CN" altLang="zh-CN" sz="2800" dirty="0"/>
          </a:p>
        </p:txBody>
      </p:sp>
      <p:pic>
        <p:nvPicPr>
          <p:cNvPr id="173058" name="图片 1"/>
          <p:cNvPicPr>
            <a:picLocks noChangeAspect="1" noChangeArrowheads="1"/>
          </p:cNvPicPr>
          <p:nvPr/>
        </p:nvPicPr>
        <p:blipFill>
          <a:blip r:embed="rId4" cstate="print"/>
          <a:srcRect/>
          <a:stretch>
            <a:fillRect/>
          </a:stretch>
        </p:blipFill>
        <p:spPr bwMode="auto">
          <a:xfrm>
            <a:off x="5532120" y="4507992"/>
            <a:ext cx="2578608" cy="199993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1.9</a:t>
            </a:r>
            <a:r>
              <a:rPr lang="zh-CN" altLang="zh-CN" sz="2800" b="1" dirty="0" smtClean="0"/>
              <a:t>数据的保护</a:t>
            </a:r>
            <a:endParaRPr lang="zh-CN" altLang="zh-CN" sz="2800" dirty="0"/>
          </a:p>
        </p:txBody>
      </p:sp>
      <p:sp>
        <p:nvSpPr>
          <p:cNvPr id="6" name="矩形 5"/>
          <p:cNvSpPr/>
          <p:nvPr/>
        </p:nvSpPr>
        <p:spPr>
          <a:xfrm>
            <a:off x="993402" y="1212064"/>
            <a:ext cx="10199077" cy="4542847"/>
          </a:xfrm>
          <a:prstGeom prst="rect">
            <a:avLst/>
          </a:prstGeom>
        </p:spPr>
        <p:txBody>
          <a:bodyPr wrap="square">
            <a:spAutoFit/>
          </a:bodyPr>
          <a:lstStyle/>
          <a:p>
            <a:pPr>
              <a:lnSpc>
                <a:spcPct val="150000"/>
              </a:lnSpc>
            </a:pPr>
            <a:r>
              <a:rPr lang="en-US" altLang="zh-CN" sz="2800" dirty="0" smtClean="0"/>
              <a:t>        </a:t>
            </a:r>
            <a:r>
              <a:rPr lang="zh-CN" altLang="zh-CN" sz="2800" dirty="0" smtClean="0"/>
              <a:t>（</a:t>
            </a:r>
            <a:r>
              <a:rPr lang="en-US" altLang="zh-CN" sz="2800" dirty="0" smtClean="0"/>
              <a:t>3</a:t>
            </a:r>
            <a:r>
              <a:rPr lang="zh-CN" altLang="zh-CN" sz="2800" dirty="0" smtClean="0"/>
              <a:t>）在该对话框中设置保护对象和密码后，单击【确定】按钮。如果输入了密码，系统会提示再次输入密码，只需再次输入相同的密码即可。如果希望取消对工作簿的保护，在功能区“审阅”选项卡“更改”组中单击【保护工作簿】按钮，然后在出现的下拉菜单中选择【保护结构和窗口】命令，此时出现“撤销工作簿保护”对话框，在此输入正确的保护密码后单击【确定】按钮即可，如图</a:t>
            </a:r>
            <a:r>
              <a:rPr lang="en-US" altLang="zh-CN" sz="2800" dirty="0" smtClean="0"/>
              <a:t>1-75</a:t>
            </a:r>
            <a:r>
              <a:rPr lang="zh-CN" altLang="zh-CN" sz="2800" dirty="0" smtClean="0"/>
              <a:t>所示。</a:t>
            </a:r>
            <a:endParaRPr lang="zh-CN" altLang="zh-CN" sz="2800" dirty="0"/>
          </a:p>
        </p:txBody>
      </p:sp>
      <p:pic>
        <p:nvPicPr>
          <p:cNvPr id="174082" name="图片 2"/>
          <p:cNvPicPr>
            <a:picLocks noChangeAspect="1" noChangeArrowheads="1"/>
          </p:cNvPicPr>
          <p:nvPr/>
        </p:nvPicPr>
        <p:blipFill>
          <a:blip r:embed="rId4" cstate="print"/>
          <a:srcRect/>
          <a:stretch>
            <a:fillRect/>
          </a:stretch>
        </p:blipFill>
        <p:spPr bwMode="auto">
          <a:xfrm>
            <a:off x="5486400" y="5230368"/>
            <a:ext cx="2697163" cy="97472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1.9</a:t>
            </a:r>
            <a:r>
              <a:rPr lang="zh-CN" altLang="zh-CN" sz="2800" b="1" dirty="0" smtClean="0"/>
              <a:t>数据的保护</a:t>
            </a:r>
            <a:endParaRPr lang="zh-CN" altLang="zh-CN" sz="2800" dirty="0"/>
          </a:p>
        </p:txBody>
      </p:sp>
      <p:sp>
        <p:nvSpPr>
          <p:cNvPr id="6" name="矩形 5"/>
          <p:cNvSpPr/>
          <p:nvPr/>
        </p:nvSpPr>
        <p:spPr>
          <a:xfrm>
            <a:off x="993402" y="1212064"/>
            <a:ext cx="10199077" cy="3323987"/>
          </a:xfrm>
          <a:prstGeom prst="rect">
            <a:avLst/>
          </a:prstGeom>
        </p:spPr>
        <p:txBody>
          <a:bodyPr wrap="square">
            <a:spAutoFit/>
          </a:bodyPr>
          <a:lstStyle/>
          <a:p>
            <a:pPr>
              <a:lnSpc>
                <a:spcPct val="150000"/>
              </a:lnSpc>
            </a:pPr>
            <a:r>
              <a:rPr lang="en-US" altLang="zh-CN" sz="2800" dirty="0" smtClean="0"/>
              <a:t>        2.</a:t>
            </a:r>
            <a:r>
              <a:rPr lang="zh-CN" altLang="en-US" sz="2800" dirty="0" smtClean="0"/>
              <a:t>设置工作簿打开权限密码和修改权限密码</a:t>
            </a:r>
            <a:endParaRPr lang="en-US" altLang="zh-CN" sz="2800" dirty="0" smtClean="0"/>
          </a:p>
          <a:p>
            <a:pPr>
              <a:lnSpc>
                <a:spcPct val="150000"/>
              </a:lnSpc>
            </a:pPr>
            <a:r>
              <a:rPr lang="zh-CN" altLang="en-US" sz="2800" dirty="0" smtClean="0"/>
              <a:t>      （</a:t>
            </a:r>
            <a:r>
              <a:rPr lang="en-US" altLang="zh-CN" sz="2800" dirty="0" smtClean="0"/>
              <a:t>1</a:t>
            </a:r>
            <a:r>
              <a:rPr lang="zh-CN" altLang="en-US" sz="2800" dirty="0" smtClean="0"/>
              <a:t>）保存当前工作簿，并打开保存对话框。</a:t>
            </a:r>
          </a:p>
          <a:p>
            <a:pPr>
              <a:lnSpc>
                <a:spcPct val="150000"/>
              </a:lnSpc>
            </a:pPr>
            <a:r>
              <a:rPr lang="zh-CN" altLang="en-US" sz="2800" dirty="0" smtClean="0"/>
              <a:t>      （</a:t>
            </a:r>
            <a:r>
              <a:rPr lang="en-US" altLang="zh-CN" sz="2800" dirty="0" smtClean="0"/>
              <a:t>2</a:t>
            </a:r>
            <a:r>
              <a:rPr lang="zh-CN" altLang="en-US" sz="2800" dirty="0" smtClean="0"/>
              <a:t>）在保存对话框中，单击</a:t>
            </a:r>
            <a:r>
              <a:rPr lang="en-US" altLang="zh-CN" sz="2800" dirty="0" smtClean="0"/>
              <a:t>【</a:t>
            </a:r>
            <a:r>
              <a:rPr lang="zh-CN" altLang="en-US" sz="2800" dirty="0" smtClean="0"/>
              <a:t>工具｜常规选项</a:t>
            </a:r>
            <a:r>
              <a:rPr lang="en-US" altLang="zh-CN" sz="2800" dirty="0" smtClean="0"/>
              <a:t>】</a:t>
            </a:r>
            <a:r>
              <a:rPr lang="zh-CN" altLang="en-US" sz="2800" dirty="0" smtClean="0"/>
              <a:t>命令，打开常规选项对话框，如图</a:t>
            </a:r>
            <a:r>
              <a:rPr lang="en-US" altLang="zh-CN" sz="2800" dirty="0" smtClean="0"/>
              <a:t>1-76</a:t>
            </a:r>
            <a:r>
              <a:rPr lang="zh-CN" altLang="en-US" sz="2800" dirty="0" smtClean="0"/>
              <a:t>所示。</a:t>
            </a:r>
          </a:p>
          <a:p>
            <a:pPr>
              <a:lnSpc>
                <a:spcPct val="150000"/>
              </a:lnSpc>
            </a:pPr>
            <a:endParaRPr lang="zh-CN" altLang="en-US" sz="2800" dirty="0" smtClean="0"/>
          </a:p>
        </p:txBody>
      </p:sp>
      <p:pic>
        <p:nvPicPr>
          <p:cNvPr id="175106" name="Picture 2"/>
          <p:cNvPicPr>
            <a:picLocks noChangeAspect="1" noChangeArrowheads="1"/>
          </p:cNvPicPr>
          <p:nvPr/>
        </p:nvPicPr>
        <p:blipFill>
          <a:blip r:embed="rId4" cstate="print"/>
          <a:srcRect/>
          <a:stretch>
            <a:fillRect/>
          </a:stretch>
        </p:blipFill>
        <p:spPr bwMode="auto">
          <a:xfrm>
            <a:off x="4096512" y="3803904"/>
            <a:ext cx="3209544" cy="217054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1.9</a:t>
            </a:r>
            <a:r>
              <a:rPr lang="zh-CN" altLang="zh-CN" sz="2800" b="1" dirty="0" smtClean="0"/>
              <a:t>数据的保护</a:t>
            </a:r>
            <a:endParaRPr lang="zh-CN" altLang="zh-CN" sz="2800" dirty="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en-US" altLang="zh-CN" sz="2800" dirty="0" smtClean="0"/>
              <a:t>       </a:t>
            </a:r>
            <a:r>
              <a:rPr lang="zh-CN" altLang="en-US" sz="2800" dirty="0" smtClean="0"/>
              <a:t>（</a:t>
            </a:r>
            <a:r>
              <a:rPr lang="en-US" altLang="zh-CN" sz="2800" dirty="0" smtClean="0"/>
              <a:t>3</a:t>
            </a:r>
            <a:r>
              <a:rPr lang="zh-CN" altLang="en-US" sz="2800" dirty="0" smtClean="0"/>
              <a:t>）在此可分别设置打开权限密码和修改权限密码，也可将文件设置为只读。</a:t>
            </a:r>
          </a:p>
          <a:p>
            <a:pPr>
              <a:lnSpc>
                <a:spcPct val="150000"/>
              </a:lnSpc>
            </a:pPr>
            <a:r>
              <a:rPr lang="zh-CN" altLang="en-US" sz="2800" dirty="0" smtClean="0"/>
              <a:t>       （</a:t>
            </a:r>
            <a:r>
              <a:rPr lang="en-US" altLang="zh-CN" sz="2800" dirty="0" smtClean="0"/>
              <a:t>4</a:t>
            </a:r>
            <a:r>
              <a:rPr lang="zh-CN" altLang="en-US" sz="2800" dirty="0" smtClean="0"/>
              <a:t>）设置完毕，单击</a:t>
            </a:r>
            <a:r>
              <a:rPr lang="en-US" altLang="zh-CN" sz="2800" dirty="0" smtClean="0"/>
              <a:t>【</a:t>
            </a:r>
            <a:r>
              <a:rPr lang="zh-CN" altLang="en-US" sz="2800" dirty="0" smtClean="0"/>
              <a:t>确定</a:t>
            </a:r>
            <a:r>
              <a:rPr lang="en-US" altLang="zh-CN" sz="2800" dirty="0" smtClean="0"/>
              <a:t>】</a:t>
            </a:r>
            <a:r>
              <a:rPr lang="zh-CN" altLang="en-US" sz="2800" dirty="0" smtClean="0"/>
              <a:t>按钮。</a:t>
            </a:r>
            <a:endParaRPr lang="en-US" altLang="zh-CN" sz="2800" dirty="0" smtClean="0"/>
          </a:p>
          <a:p>
            <a:pPr>
              <a:lnSpc>
                <a:spcPct val="150000"/>
              </a:lnSpc>
            </a:pPr>
            <a:r>
              <a:rPr lang="en-US" altLang="zh-CN" sz="2800" b="1" dirty="0" smtClean="0"/>
              <a:t>1.9.2</a:t>
            </a:r>
            <a:r>
              <a:rPr lang="zh-CN" altLang="zh-CN" sz="2800" b="1" dirty="0" smtClean="0"/>
              <a:t>保护工作表</a:t>
            </a:r>
            <a:endParaRPr lang="zh-CN" altLang="zh-CN" sz="2800" dirty="0" smtClean="0"/>
          </a:p>
          <a:p>
            <a:pPr>
              <a:lnSpc>
                <a:spcPct val="150000"/>
              </a:lnSpc>
            </a:pPr>
            <a:r>
              <a:rPr lang="en-US" altLang="zh-CN" sz="2800" dirty="0" smtClean="0"/>
              <a:t>1.</a:t>
            </a:r>
            <a:r>
              <a:rPr lang="zh-CN" altLang="zh-CN" sz="2800" dirty="0" smtClean="0"/>
              <a:t>保护整张工作表</a:t>
            </a:r>
          </a:p>
          <a:p>
            <a:pPr>
              <a:lnSpc>
                <a:spcPct val="150000"/>
              </a:lnSpc>
            </a:pPr>
            <a:r>
              <a:rPr lang="zh-CN" altLang="en-US" sz="2800" dirty="0" smtClean="0"/>
              <a:t>（</a:t>
            </a:r>
            <a:r>
              <a:rPr lang="en-US" altLang="zh-CN" sz="2800" dirty="0" smtClean="0"/>
              <a:t>1</a:t>
            </a:r>
            <a:r>
              <a:rPr lang="zh-CN" altLang="en-US" sz="2800" dirty="0" smtClean="0"/>
              <a:t>）打开工作簿并切换至需要保护的工作表。</a:t>
            </a:r>
          </a:p>
          <a:p>
            <a:pPr>
              <a:lnSpc>
                <a:spcPct val="150000"/>
              </a:lnSpc>
            </a:pPr>
            <a:r>
              <a:rPr lang="zh-CN" altLang="en-US" sz="2800" dirty="0" smtClean="0"/>
              <a:t>（</a:t>
            </a:r>
            <a:r>
              <a:rPr lang="en-US" altLang="zh-CN" sz="2800" dirty="0" smtClean="0"/>
              <a:t>2</a:t>
            </a:r>
            <a:r>
              <a:rPr lang="zh-CN" altLang="en-US" sz="2800" dirty="0" smtClean="0"/>
              <a:t>）在功能区“审阅”选项卡“更改”组中单击</a:t>
            </a:r>
            <a:r>
              <a:rPr lang="en-US" altLang="zh-CN" sz="2800" dirty="0" smtClean="0"/>
              <a:t>【</a:t>
            </a:r>
            <a:r>
              <a:rPr lang="zh-CN" altLang="en-US" sz="2800" dirty="0" smtClean="0"/>
              <a:t>保护工作表</a:t>
            </a:r>
            <a:r>
              <a:rPr lang="en-US" altLang="zh-CN" sz="2800" dirty="0" smtClean="0"/>
              <a:t>】</a:t>
            </a:r>
            <a:r>
              <a:rPr lang="zh-CN" altLang="en-US" sz="2800" dirty="0" smtClean="0"/>
              <a:t>按钮，出现对话框，如图</a:t>
            </a:r>
            <a:r>
              <a:rPr lang="en-US" altLang="zh-CN" sz="2800" dirty="0" smtClean="0"/>
              <a:t>1-77</a:t>
            </a:r>
            <a:r>
              <a:rPr lang="zh-CN" altLang="en-US" sz="2800" dirty="0" smtClean="0"/>
              <a:t>所示。</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1.9</a:t>
            </a:r>
            <a:r>
              <a:rPr lang="zh-CN" altLang="zh-CN" sz="2800" b="1" dirty="0" smtClean="0"/>
              <a:t>数据的保护</a:t>
            </a:r>
            <a:endParaRPr lang="zh-CN" altLang="zh-CN" sz="2800" dirty="0"/>
          </a:p>
        </p:txBody>
      </p:sp>
      <p:pic>
        <p:nvPicPr>
          <p:cNvPr id="176130" name="图片 8"/>
          <p:cNvPicPr>
            <a:picLocks noChangeAspect="1" noChangeArrowheads="1"/>
          </p:cNvPicPr>
          <p:nvPr/>
        </p:nvPicPr>
        <p:blipFill>
          <a:blip r:embed="rId4" cstate="print"/>
          <a:srcRect/>
          <a:stretch>
            <a:fillRect/>
          </a:stretch>
        </p:blipFill>
        <p:spPr bwMode="auto">
          <a:xfrm>
            <a:off x="3931919" y="1271016"/>
            <a:ext cx="3153255" cy="400507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1.9</a:t>
            </a:r>
            <a:r>
              <a:rPr lang="zh-CN" altLang="zh-CN" sz="2800" b="1" dirty="0" smtClean="0"/>
              <a:t>数据的保护</a:t>
            </a:r>
            <a:endParaRPr lang="zh-CN" altLang="zh-CN" sz="2800" dirty="0"/>
          </a:p>
        </p:txBody>
      </p:sp>
      <p:sp>
        <p:nvSpPr>
          <p:cNvPr id="6" name="矩形 5"/>
          <p:cNvSpPr/>
          <p:nvPr/>
        </p:nvSpPr>
        <p:spPr>
          <a:xfrm>
            <a:off x="993402" y="1212064"/>
            <a:ext cx="10199077" cy="3896516"/>
          </a:xfrm>
          <a:prstGeom prst="rect">
            <a:avLst/>
          </a:prstGeom>
        </p:spPr>
        <p:txBody>
          <a:bodyPr wrap="square">
            <a:spAutoFit/>
          </a:bodyPr>
          <a:lstStyle/>
          <a:p>
            <a:pPr>
              <a:lnSpc>
                <a:spcPct val="150000"/>
              </a:lnSpc>
            </a:pPr>
            <a:r>
              <a:rPr lang="zh-CN" altLang="en-US" sz="2800" dirty="0" smtClean="0"/>
              <a:t>      （</a:t>
            </a:r>
            <a:r>
              <a:rPr lang="en-US" altLang="zh-CN" sz="2800" dirty="0" smtClean="0"/>
              <a:t>3</a:t>
            </a:r>
            <a:r>
              <a:rPr lang="zh-CN" altLang="en-US" sz="2800" dirty="0" smtClean="0"/>
              <a:t>）可以根据需要在“取消工作表保护时使用的密码”框中输入密码。单击</a:t>
            </a:r>
            <a:r>
              <a:rPr lang="en-US" altLang="zh-CN" sz="2800" dirty="0" smtClean="0"/>
              <a:t>【</a:t>
            </a:r>
            <a:r>
              <a:rPr lang="zh-CN" altLang="en-US" sz="2800" dirty="0" smtClean="0"/>
              <a:t>确定</a:t>
            </a:r>
            <a:r>
              <a:rPr lang="en-US" altLang="zh-CN" sz="2800" dirty="0" smtClean="0"/>
              <a:t>】</a:t>
            </a:r>
            <a:r>
              <a:rPr lang="zh-CN" altLang="en-US" sz="2800" dirty="0" smtClean="0"/>
              <a:t>按钮，弹出“确认密码”对话框，在“重新输入密码”编辑框中再次输入密码，单击</a:t>
            </a:r>
            <a:r>
              <a:rPr lang="en-US" altLang="zh-CN" sz="2800" dirty="0" smtClean="0"/>
              <a:t>【</a:t>
            </a:r>
            <a:r>
              <a:rPr lang="zh-CN" altLang="en-US" sz="2800" dirty="0" smtClean="0"/>
              <a:t>确定</a:t>
            </a:r>
            <a:r>
              <a:rPr lang="en-US" altLang="zh-CN" sz="2800" dirty="0" smtClean="0"/>
              <a:t>】</a:t>
            </a:r>
            <a:r>
              <a:rPr lang="zh-CN" altLang="en-US" sz="2800" dirty="0" smtClean="0"/>
              <a:t>按钮，即可完成工作表保护的设置。</a:t>
            </a:r>
          </a:p>
          <a:p>
            <a:pPr>
              <a:lnSpc>
                <a:spcPct val="150000"/>
              </a:lnSpc>
            </a:pPr>
            <a:r>
              <a:rPr lang="zh-CN" altLang="en-US" sz="2800" dirty="0" smtClean="0"/>
              <a:t>设置了工作表保护后，如果用户更改工作表中的数据，系统将弹出警告对话框。</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1.9</a:t>
            </a:r>
            <a:r>
              <a:rPr lang="zh-CN" altLang="zh-CN" sz="2800" b="1" dirty="0" smtClean="0"/>
              <a:t>数据的保护</a:t>
            </a:r>
            <a:endParaRPr lang="zh-CN" altLang="zh-CN" sz="2800" dirty="0"/>
          </a:p>
        </p:txBody>
      </p:sp>
      <p:sp>
        <p:nvSpPr>
          <p:cNvPr id="6" name="矩形 5"/>
          <p:cNvSpPr/>
          <p:nvPr/>
        </p:nvSpPr>
        <p:spPr>
          <a:xfrm>
            <a:off x="993402" y="1212064"/>
            <a:ext cx="10199077" cy="3323987"/>
          </a:xfrm>
          <a:prstGeom prst="rect">
            <a:avLst/>
          </a:prstGeom>
        </p:spPr>
        <p:txBody>
          <a:bodyPr wrap="square">
            <a:spAutoFit/>
          </a:bodyPr>
          <a:lstStyle/>
          <a:p>
            <a:pPr>
              <a:lnSpc>
                <a:spcPct val="150000"/>
              </a:lnSpc>
            </a:pPr>
            <a:r>
              <a:rPr lang="en-US" altLang="zh-CN" sz="2800" dirty="0" smtClean="0"/>
              <a:t>2.</a:t>
            </a:r>
            <a:r>
              <a:rPr lang="zh-CN" altLang="en-US" sz="2800" dirty="0" smtClean="0"/>
              <a:t>保护工作表中的部分区域</a:t>
            </a:r>
            <a:endParaRPr lang="en-US" altLang="zh-CN" sz="2800" dirty="0" smtClean="0"/>
          </a:p>
          <a:p>
            <a:pPr>
              <a:lnSpc>
                <a:spcPct val="150000"/>
              </a:lnSpc>
            </a:pPr>
            <a:r>
              <a:rPr lang="zh-CN" altLang="en-US" sz="2800" dirty="0" smtClean="0"/>
              <a:t>（</a:t>
            </a:r>
            <a:r>
              <a:rPr lang="en-US" altLang="zh-CN" sz="2800" dirty="0" smtClean="0"/>
              <a:t>1</a:t>
            </a:r>
            <a:r>
              <a:rPr lang="zh-CN" altLang="en-US" sz="2800" dirty="0" smtClean="0"/>
              <a:t>）选择工作表中不需要保护的单元格区域。</a:t>
            </a:r>
          </a:p>
          <a:p>
            <a:pPr>
              <a:lnSpc>
                <a:spcPct val="150000"/>
              </a:lnSpc>
            </a:pPr>
            <a:r>
              <a:rPr lang="zh-CN" altLang="en-US" sz="2800" dirty="0" smtClean="0"/>
              <a:t>（</a:t>
            </a:r>
            <a:r>
              <a:rPr lang="en-US" altLang="zh-CN" sz="2800" dirty="0" smtClean="0"/>
              <a:t>2</a:t>
            </a:r>
            <a:r>
              <a:rPr lang="zh-CN" altLang="en-US" sz="2800" dirty="0" smtClean="0"/>
              <a:t>）在功能区“开始”选项卡“字体”组中单击右下角的</a:t>
            </a:r>
            <a:r>
              <a:rPr lang="en-US" altLang="zh-CN" sz="2800" dirty="0" smtClean="0"/>
              <a:t>【 】</a:t>
            </a:r>
            <a:r>
              <a:rPr lang="zh-CN" altLang="en-US" sz="2800" dirty="0" smtClean="0"/>
              <a:t>按钮，出现对话框，如图</a:t>
            </a:r>
            <a:r>
              <a:rPr lang="en-US" altLang="zh-CN" sz="2800" dirty="0" smtClean="0"/>
              <a:t>1-78</a:t>
            </a:r>
            <a:r>
              <a:rPr lang="zh-CN" altLang="en-US" sz="2800" dirty="0" smtClean="0"/>
              <a:t>所示。</a:t>
            </a:r>
          </a:p>
          <a:p>
            <a:pPr>
              <a:lnSpc>
                <a:spcPct val="150000"/>
              </a:lnSpc>
            </a:pPr>
            <a:endParaRPr lang="zh-CN" altLang="en-US" sz="2800" dirty="0" smtClean="0"/>
          </a:p>
        </p:txBody>
      </p:sp>
      <p:pic>
        <p:nvPicPr>
          <p:cNvPr id="177154" name="图片 11"/>
          <p:cNvPicPr>
            <a:picLocks noChangeAspect="1" noChangeArrowheads="1"/>
          </p:cNvPicPr>
          <p:nvPr/>
        </p:nvPicPr>
        <p:blipFill>
          <a:blip r:embed="rId4" cstate="print"/>
          <a:srcRect/>
          <a:stretch>
            <a:fillRect/>
          </a:stretch>
        </p:blipFill>
        <p:spPr bwMode="auto">
          <a:xfrm>
            <a:off x="4361688" y="3730752"/>
            <a:ext cx="4060825" cy="276542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1.9</a:t>
            </a:r>
            <a:r>
              <a:rPr lang="zh-CN" altLang="zh-CN" sz="2800" b="1" dirty="0" smtClean="0"/>
              <a:t>数据的保护</a:t>
            </a:r>
            <a:endParaRPr lang="zh-CN" altLang="zh-CN" sz="2800" dirty="0"/>
          </a:p>
        </p:txBody>
      </p:sp>
      <p:sp>
        <p:nvSpPr>
          <p:cNvPr id="6" name="矩形 5"/>
          <p:cNvSpPr/>
          <p:nvPr/>
        </p:nvSpPr>
        <p:spPr>
          <a:xfrm>
            <a:off x="993402" y="1212064"/>
            <a:ext cx="10199077" cy="3970318"/>
          </a:xfrm>
          <a:prstGeom prst="rect">
            <a:avLst/>
          </a:prstGeom>
        </p:spPr>
        <p:txBody>
          <a:bodyPr wrap="square">
            <a:spAutoFit/>
          </a:bodyPr>
          <a:lstStyle/>
          <a:p>
            <a:pPr>
              <a:lnSpc>
                <a:spcPct val="150000"/>
              </a:lnSpc>
            </a:pPr>
            <a:r>
              <a:rPr lang="zh-CN" altLang="en-US" sz="2800" dirty="0" smtClean="0"/>
              <a:t>       （</a:t>
            </a:r>
            <a:r>
              <a:rPr lang="en-US" altLang="zh-CN" sz="2800" dirty="0" smtClean="0"/>
              <a:t>3</a:t>
            </a:r>
            <a:r>
              <a:rPr lang="zh-CN" altLang="en-US" sz="2800" dirty="0" smtClean="0"/>
              <a:t>）选择“保护”选项卡，去掉“锁定”的选中状态，然后单击</a:t>
            </a:r>
            <a:r>
              <a:rPr lang="en-US" altLang="zh-CN" sz="2800" dirty="0" smtClean="0"/>
              <a:t>【</a:t>
            </a:r>
            <a:r>
              <a:rPr lang="zh-CN" altLang="en-US" sz="2800" dirty="0" smtClean="0"/>
              <a:t>确定</a:t>
            </a:r>
            <a:r>
              <a:rPr lang="en-US" altLang="zh-CN" sz="2800" dirty="0" smtClean="0"/>
              <a:t>】</a:t>
            </a:r>
            <a:r>
              <a:rPr lang="zh-CN" altLang="en-US" sz="2800" dirty="0" smtClean="0"/>
              <a:t>按钮。所有单元格默认为“锁定”状态，在保护工作表后处于锁定状态的单元格将无法编辑，如果不需要保护某些单元格，去掉这些单元格的“锁定”状态即可。</a:t>
            </a:r>
            <a:endParaRPr lang="en-US" altLang="zh-CN" sz="2800" dirty="0" smtClean="0"/>
          </a:p>
          <a:p>
            <a:pPr>
              <a:lnSpc>
                <a:spcPct val="150000"/>
              </a:lnSpc>
            </a:pPr>
            <a:r>
              <a:rPr lang="en-US" altLang="zh-CN" sz="2800" dirty="0" smtClean="0"/>
              <a:t>        </a:t>
            </a:r>
            <a:r>
              <a:rPr lang="zh-CN" altLang="zh-CN" sz="2800" dirty="0" smtClean="0"/>
              <a:t>（</a:t>
            </a:r>
            <a:r>
              <a:rPr lang="en-US" altLang="zh-CN" sz="2800" dirty="0" smtClean="0"/>
              <a:t>4</a:t>
            </a:r>
            <a:r>
              <a:rPr lang="zh-CN" altLang="zh-CN" sz="2800" dirty="0" smtClean="0"/>
              <a:t>）执行“保护工作表”操作，设置对工作表的保护。</a:t>
            </a:r>
          </a:p>
          <a:p>
            <a:pPr>
              <a:lnSpc>
                <a:spcPct val="150000"/>
              </a:lnSpc>
            </a:pPr>
            <a:endParaRPr lang="zh-CN" altLang="en-US"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1.9</a:t>
            </a:r>
            <a:r>
              <a:rPr lang="zh-CN" altLang="zh-CN" sz="2800" b="1" dirty="0" smtClean="0"/>
              <a:t>数据的保护</a:t>
            </a:r>
            <a:endParaRPr lang="zh-CN" altLang="zh-CN" sz="2800" dirty="0"/>
          </a:p>
        </p:txBody>
      </p:sp>
      <p:sp>
        <p:nvSpPr>
          <p:cNvPr id="6" name="矩形 5"/>
          <p:cNvSpPr/>
          <p:nvPr/>
        </p:nvSpPr>
        <p:spPr>
          <a:xfrm>
            <a:off x="993402" y="1212064"/>
            <a:ext cx="10199077" cy="3323987"/>
          </a:xfrm>
          <a:prstGeom prst="rect">
            <a:avLst/>
          </a:prstGeom>
        </p:spPr>
        <p:txBody>
          <a:bodyPr wrap="square">
            <a:spAutoFit/>
          </a:bodyPr>
          <a:lstStyle/>
          <a:p>
            <a:pPr>
              <a:lnSpc>
                <a:spcPct val="150000"/>
              </a:lnSpc>
            </a:pPr>
            <a:r>
              <a:rPr lang="zh-CN" altLang="en-US" sz="2800" dirty="0" smtClean="0"/>
              <a:t>         </a:t>
            </a:r>
            <a:r>
              <a:rPr lang="en-US" altLang="zh-CN" sz="2800" dirty="0" smtClean="0"/>
              <a:t>3.</a:t>
            </a:r>
            <a:r>
              <a:rPr lang="zh-CN" altLang="en-US" sz="2800" dirty="0" smtClean="0"/>
              <a:t>设置允许用户编辑区域</a:t>
            </a:r>
            <a:endParaRPr lang="en-US" altLang="zh-CN" sz="2800" dirty="0" smtClean="0"/>
          </a:p>
          <a:p>
            <a:pPr>
              <a:lnSpc>
                <a:spcPct val="150000"/>
              </a:lnSpc>
            </a:pPr>
            <a:r>
              <a:rPr lang="zh-CN" altLang="en-US" sz="2800" dirty="0" smtClean="0"/>
              <a:t>      （</a:t>
            </a:r>
            <a:r>
              <a:rPr lang="en-US" altLang="zh-CN" sz="2800" dirty="0" smtClean="0"/>
              <a:t>1</a:t>
            </a:r>
            <a:r>
              <a:rPr lang="zh-CN" altLang="en-US" sz="2800" dirty="0" smtClean="0"/>
              <a:t>）打开需要保护的工作簿并切换至目标工作表。</a:t>
            </a:r>
          </a:p>
          <a:p>
            <a:pPr>
              <a:lnSpc>
                <a:spcPct val="150000"/>
              </a:lnSpc>
            </a:pPr>
            <a:r>
              <a:rPr lang="zh-CN" altLang="en-US" sz="2800" dirty="0" smtClean="0"/>
              <a:t>      （</a:t>
            </a:r>
            <a:r>
              <a:rPr lang="en-US" altLang="zh-CN" sz="2800" dirty="0" smtClean="0"/>
              <a:t>2</a:t>
            </a:r>
            <a:r>
              <a:rPr lang="zh-CN" altLang="en-US" sz="2800" dirty="0" smtClean="0"/>
              <a:t>）在功能区“审阅”选项卡“更改”组中单击</a:t>
            </a:r>
            <a:r>
              <a:rPr lang="en-US" altLang="zh-CN" sz="2800" dirty="0" smtClean="0"/>
              <a:t>【</a:t>
            </a:r>
            <a:r>
              <a:rPr lang="zh-CN" altLang="en-US" sz="2800" dirty="0" smtClean="0"/>
              <a:t>允许用户编辑区域</a:t>
            </a:r>
            <a:r>
              <a:rPr lang="en-US" altLang="zh-CN" sz="2800" dirty="0" smtClean="0"/>
              <a:t>】</a:t>
            </a:r>
            <a:r>
              <a:rPr lang="zh-CN" altLang="en-US" sz="2800" dirty="0" smtClean="0"/>
              <a:t>按钮，出现对话框，如图</a:t>
            </a:r>
            <a:r>
              <a:rPr lang="en-US" altLang="zh-CN" sz="2800" dirty="0" smtClean="0"/>
              <a:t>1-79</a:t>
            </a:r>
            <a:r>
              <a:rPr lang="zh-CN" altLang="en-US" sz="2800" dirty="0" smtClean="0"/>
              <a:t>所示。</a:t>
            </a:r>
          </a:p>
          <a:p>
            <a:pPr>
              <a:lnSpc>
                <a:spcPct val="150000"/>
              </a:lnSpc>
            </a:pPr>
            <a:endParaRPr lang="zh-CN" altLang="en-US" sz="2800" dirty="0" smtClean="0"/>
          </a:p>
        </p:txBody>
      </p:sp>
      <p:pic>
        <p:nvPicPr>
          <p:cNvPr id="178178" name="图片 12"/>
          <p:cNvPicPr>
            <a:picLocks noChangeAspect="1" noChangeArrowheads="1"/>
          </p:cNvPicPr>
          <p:nvPr/>
        </p:nvPicPr>
        <p:blipFill>
          <a:blip r:embed="rId4" cstate="print"/>
          <a:srcRect/>
          <a:stretch>
            <a:fillRect/>
          </a:stretch>
        </p:blipFill>
        <p:spPr bwMode="auto">
          <a:xfrm>
            <a:off x="3749040" y="3822192"/>
            <a:ext cx="3903721" cy="243230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1.9</a:t>
            </a:r>
            <a:r>
              <a:rPr lang="zh-CN" altLang="zh-CN" sz="2800" b="1" dirty="0" smtClean="0"/>
              <a:t>数据的保护</a:t>
            </a:r>
            <a:endParaRPr lang="zh-CN" altLang="zh-CN" sz="2800" dirty="0"/>
          </a:p>
        </p:txBody>
      </p:sp>
      <p:sp>
        <p:nvSpPr>
          <p:cNvPr id="6" name="矩形 5"/>
          <p:cNvSpPr/>
          <p:nvPr/>
        </p:nvSpPr>
        <p:spPr>
          <a:xfrm>
            <a:off x="993402" y="1212064"/>
            <a:ext cx="10199077" cy="664862"/>
          </a:xfrm>
          <a:prstGeom prst="rect">
            <a:avLst/>
          </a:prstGeom>
        </p:spPr>
        <p:txBody>
          <a:bodyPr wrap="square">
            <a:spAutoFit/>
          </a:bodyPr>
          <a:lstStyle/>
          <a:p>
            <a:pPr>
              <a:lnSpc>
                <a:spcPct val="150000"/>
              </a:lnSpc>
            </a:pPr>
            <a:r>
              <a:rPr lang="zh-CN" altLang="en-US" sz="2800" dirty="0" smtClean="0"/>
              <a:t>         （</a:t>
            </a:r>
            <a:r>
              <a:rPr lang="en-US" altLang="zh-CN" sz="2800" dirty="0" smtClean="0"/>
              <a:t>3</a:t>
            </a:r>
            <a:r>
              <a:rPr lang="zh-CN" altLang="en-US" sz="2800" dirty="0" smtClean="0"/>
              <a:t>）单击</a:t>
            </a:r>
            <a:r>
              <a:rPr lang="en-US" altLang="zh-CN" sz="2800" dirty="0" smtClean="0"/>
              <a:t>【</a:t>
            </a:r>
            <a:r>
              <a:rPr lang="zh-CN" altLang="en-US" sz="2800" dirty="0" smtClean="0"/>
              <a:t>新建</a:t>
            </a:r>
            <a:r>
              <a:rPr lang="en-US" altLang="zh-CN" sz="2800" dirty="0" smtClean="0"/>
              <a:t>】</a:t>
            </a:r>
            <a:r>
              <a:rPr lang="zh-CN" altLang="en-US" sz="2800" dirty="0" smtClean="0"/>
              <a:t>按钮，出现对话框，如图</a:t>
            </a:r>
            <a:r>
              <a:rPr lang="en-US" altLang="zh-CN" sz="2800" dirty="0" smtClean="0"/>
              <a:t>1-80</a:t>
            </a:r>
            <a:r>
              <a:rPr lang="zh-CN" altLang="en-US" sz="2800" dirty="0" smtClean="0"/>
              <a:t>所示。</a:t>
            </a:r>
          </a:p>
        </p:txBody>
      </p:sp>
      <p:pic>
        <p:nvPicPr>
          <p:cNvPr id="179202" name="图片 13"/>
          <p:cNvPicPr>
            <a:picLocks noChangeAspect="1" noChangeArrowheads="1"/>
          </p:cNvPicPr>
          <p:nvPr/>
        </p:nvPicPr>
        <p:blipFill>
          <a:blip r:embed="rId4" cstate="print"/>
          <a:srcRect/>
          <a:stretch>
            <a:fillRect/>
          </a:stretch>
        </p:blipFill>
        <p:spPr bwMode="auto">
          <a:xfrm>
            <a:off x="4041648" y="2194560"/>
            <a:ext cx="4740548" cy="2596896"/>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2031325"/>
          </a:xfrm>
          <a:prstGeom prst="rect">
            <a:avLst/>
          </a:prstGeom>
        </p:spPr>
        <p:txBody>
          <a:bodyPr wrap="square">
            <a:spAutoFit/>
          </a:bodyPr>
          <a:lstStyle/>
          <a:p>
            <a:pPr>
              <a:lnSpc>
                <a:spcPct val="150000"/>
              </a:lnSpc>
            </a:pPr>
            <a:r>
              <a:rPr lang="en-US" altLang="zh-CN" sz="2800" dirty="0" smtClean="0"/>
              <a:t>5.SUMIFS(sum_range,criteria_range1,criteria1,criteria_range2,criteria2…)</a:t>
            </a:r>
          </a:p>
          <a:p>
            <a:pPr>
              <a:lnSpc>
                <a:spcPct val="150000"/>
              </a:lnSpc>
            </a:pPr>
            <a:r>
              <a:rPr lang="en-US" altLang="zh-CN" sz="2800" dirty="0" smtClean="0"/>
              <a:t>【</a:t>
            </a:r>
            <a:r>
              <a:rPr lang="zh-CN" altLang="en-US" sz="2800" dirty="0" smtClean="0"/>
              <a:t>例</a:t>
            </a:r>
            <a:r>
              <a:rPr lang="en-US" altLang="zh-CN" sz="2800" dirty="0" smtClean="0"/>
              <a:t>1-3】</a:t>
            </a:r>
            <a:endParaRPr lang="zh-CN" altLang="zh-CN" sz="2800" dirty="0"/>
          </a:p>
        </p:txBody>
      </p:sp>
      <p:pic>
        <p:nvPicPr>
          <p:cNvPr id="36866" name="Picture 2"/>
          <p:cNvPicPr>
            <a:picLocks noChangeAspect="1" noChangeArrowheads="1"/>
          </p:cNvPicPr>
          <p:nvPr/>
        </p:nvPicPr>
        <p:blipFill>
          <a:blip r:embed="rId4" cstate="print"/>
          <a:srcRect/>
          <a:stretch>
            <a:fillRect/>
          </a:stretch>
        </p:blipFill>
        <p:spPr bwMode="auto">
          <a:xfrm>
            <a:off x="2779776" y="2633472"/>
            <a:ext cx="7125569" cy="257860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1.9</a:t>
            </a:r>
            <a:r>
              <a:rPr lang="zh-CN" altLang="zh-CN" sz="2800" b="1" dirty="0" smtClean="0"/>
              <a:t>数据的保护</a:t>
            </a:r>
            <a:endParaRPr lang="zh-CN" altLang="zh-CN" sz="2800" dirty="0"/>
          </a:p>
        </p:txBody>
      </p:sp>
      <p:sp>
        <p:nvSpPr>
          <p:cNvPr id="6" name="矩形 5"/>
          <p:cNvSpPr/>
          <p:nvPr/>
        </p:nvSpPr>
        <p:spPr>
          <a:xfrm>
            <a:off x="993402" y="1212064"/>
            <a:ext cx="10199077" cy="3896516"/>
          </a:xfrm>
          <a:prstGeom prst="rect">
            <a:avLst/>
          </a:prstGeom>
        </p:spPr>
        <p:txBody>
          <a:bodyPr wrap="square">
            <a:spAutoFit/>
          </a:bodyPr>
          <a:lstStyle/>
          <a:p>
            <a:pPr>
              <a:lnSpc>
                <a:spcPct val="150000"/>
              </a:lnSpc>
            </a:pPr>
            <a:r>
              <a:rPr lang="zh-CN" altLang="en-US" sz="2800" dirty="0" smtClean="0"/>
              <a:t>        （</a:t>
            </a:r>
            <a:r>
              <a:rPr lang="en-US" altLang="zh-CN" sz="2800" dirty="0" smtClean="0"/>
              <a:t>4</a:t>
            </a:r>
            <a:r>
              <a:rPr lang="zh-CN" altLang="en-US" sz="2800" dirty="0" smtClean="0"/>
              <a:t>）设置区域的标题，也可以保持默认值；在“引用单元格”框中输入或选取目标区域；在“区域密码”框中输入保护密码；单击</a:t>
            </a:r>
            <a:r>
              <a:rPr lang="en-US" altLang="zh-CN" sz="2800" dirty="0" smtClean="0"/>
              <a:t>【</a:t>
            </a:r>
            <a:r>
              <a:rPr lang="zh-CN" altLang="en-US" sz="2800" dirty="0" smtClean="0"/>
              <a:t>确定</a:t>
            </a:r>
            <a:r>
              <a:rPr lang="en-US" altLang="zh-CN" sz="2800" dirty="0" smtClean="0"/>
              <a:t>】</a:t>
            </a:r>
            <a:r>
              <a:rPr lang="zh-CN" altLang="en-US" sz="2800" dirty="0" smtClean="0"/>
              <a:t>按钮后提示再次输入密码，输入完毕单击</a:t>
            </a:r>
            <a:r>
              <a:rPr lang="en-US" altLang="zh-CN" sz="2800" dirty="0" smtClean="0"/>
              <a:t>【</a:t>
            </a:r>
            <a:r>
              <a:rPr lang="zh-CN" altLang="en-US" sz="2800" dirty="0" smtClean="0"/>
              <a:t>确定</a:t>
            </a:r>
            <a:r>
              <a:rPr lang="en-US" altLang="zh-CN" sz="2800" dirty="0" smtClean="0"/>
              <a:t>】</a:t>
            </a:r>
            <a:r>
              <a:rPr lang="zh-CN" altLang="en-US" sz="2800" dirty="0" smtClean="0"/>
              <a:t>按钮。</a:t>
            </a:r>
          </a:p>
          <a:p>
            <a:pPr>
              <a:lnSpc>
                <a:spcPct val="150000"/>
              </a:lnSpc>
            </a:pPr>
            <a:r>
              <a:rPr lang="zh-CN" altLang="en-US" sz="2800" dirty="0" smtClean="0"/>
              <a:t>        （</a:t>
            </a:r>
            <a:r>
              <a:rPr lang="en-US" altLang="zh-CN" sz="2800" dirty="0" smtClean="0"/>
              <a:t>5</a:t>
            </a:r>
            <a:r>
              <a:rPr lang="zh-CN" altLang="en-US" sz="2800" dirty="0" smtClean="0"/>
              <a:t>）单击</a:t>
            </a:r>
            <a:r>
              <a:rPr lang="en-US" altLang="zh-CN" sz="2800" dirty="0" smtClean="0"/>
              <a:t>【</a:t>
            </a:r>
            <a:r>
              <a:rPr lang="zh-CN" altLang="en-US" sz="2800" dirty="0" smtClean="0"/>
              <a:t>保护工作表</a:t>
            </a:r>
            <a:r>
              <a:rPr lang="en-US" altLang="zh-CN" sz="2800" dirty="0" smtClean="0"/>
              <a:t>】</a:t>
            </a:r>
            <a:r>
              <a:rPr lang="zh-CN" altLang="en-US" sz="2800" dirty="0" smtClean="0"/>
              <a:t>按钮对工作表进行保护设置。</a:t>
            </a:r>
          </a:p>
          <a:p>
            <a:pPr>
              <a:lnSpc>
                <a:spcPct val="150000"/>
              </a:lnSpc>
            </a:pPr>
            <a:r>
              <a:rPr lang="zh-CN" altLang="en-US" sz="2800" dirty="0" smtClean="0"/>
              <a:t>        （</a:t>
            </a:r>
            <a:r>
              <a:rPr lang="en-US" altLang="zh-CN" sz="2800" dirty="0" smtClean="0"/>
              <a:t>6</a:t>
            </a:r>
            <a:r>
              <a:rPr lang="zh-CN" altLang="en-US" sz="2800" dirty="0" smtClean="0"/>
              <a:t>）最后，单击</a:t>
            </a:r>
            <a:r>
              <a:rPr lang="en-US" altLang="zh-CN" sz="2800" dirty="0" smtClean="0"/>
              <a:t>【</a:t>
            </a:r>
            <a:r>
              <a:rPr lang="zh-CN" altLang="en-US" sz="2800" dirty="0" smtClean="0"/>
              <a:t>确定</a:t>
            </a:r>
            <a:r>
              <a:rPr lang="en-US" altLang="zh-CN" sz="2800" dirty="0" smtClean="0"/>
              <a:t>】</a:t>
            </a:r>
            <a:r>
              <a:rPr lang="zh-CN" altLang="en-US" sz="2800" dirty="0" smtClean="0"/>
              <a:t>按钮即可。</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1.10</a:t>
            </a:r>
            <a:r>
              <a:rPr lang="zh-CN" altLang="zh-CN" sz="2800" b="1" dirty="0" smtClean="0"/>
              <a:t>宏</a:t>
            </a:r>
            <a:endParaRPr lang="zh-CN" altLang="zh-CN" sz="2800" dirty="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en-US" altLang="zh-CN" sz="2800" b="1" dirty="0" smtClean="0"/>
              <a:t>1.10.1</a:t>
            </a:r>
            <a:r>
              <a:rPr lang="zh-CN" altLang="zh-CN" sz="2800" b="1" dirty="0" smtClean="0"/>
              <a:t>宏简介</a:t>
            </a:r>
            <a:endParaRPr lang="en-US" altLang="zh-CN" sz="2800" b="1" dirty="0" smtClean="0"/>
          </a:p>
          <a:p>
            <a:pPr>
              <a:lnSpc>
                <a:spcPct val="150000"/>
              </a:lnSpc>
            </a:pPr>
            <a:r>
              <a:rPr lang="en-US" altLang="zh-CN" sz="2800" b="1" dirty="0" smtClean="0"/>
              <a:t>1.10.2</a:t>
            </a:r>
            <a:r>
              <a:rPr lang="zh-CN" altLang="zh-CN" sz="2800" b="1" dirty="0" smtClean="0"/>
              <a:t>录制宏</a:t>
            </a:r>
            <a:endParaRPr lang="zh-CN" altLang="zh-CN" sz="2800" dirty="0" smtClean="0"/>
          </a:p>
          <a:p>
            <a:pPr>
              <a:lnSpc>
                <a:spcPct val="150000"/>
              </a:lnSpc>
            </a:pPr>
            <a:r>
              <a:rPr lang="en-US" altLang="zh-CN" sz="2800" dirty="0" smtClean="0"/>
              <a:t>       </a:t>
            </a:r>
            <a:r>
              <a:rPr lang="zh-CN" altLang="zh-CN" sz="2800" dirty="0" smtClean="0"/>
              <a:t>【例</a:t>
            </a:r>
            <a:r>
              <a:rPr lang="en-US" altLang="zh-CN" sz="2800" dirty="0" smtClean="0"/>
              <a:t>1-43</a:t>
            </a:r>
            <a:r>
              <a:rPr lang="zh-CN" altLang="zh-CN" sz="2800" dirty="0" smtClean="0"/>
              <a:t>】新建一个工作簿文件，然后在工作表中制作如图</a:t>
            </a:r>
            <a:r>
              <a:rPr lang="en-US" altLang="zh-CN" sz="2800" dirty="0" smtClean="0"/>
              <a:t>1-82</a:t>
            </a:r>
            <a:r>
              <a:rPr lang="zh-CN" altLang="zh-CN" sz="2800" dirty="0" smtClean="0"/>
              <a:t>所示的表格。分别录制以下六个宏，实现对该表格字体、字号、颜色的自动设置：宏“</a:t>
            </a:r>
            <a:r>
              <a:rPr lang="en-US" altLang="zh-CN" sz="2800" dirty="0" err="1" smtClean="0"/>
              <a:t>zt_kt</a:t>
            </a:r>
            <a:r>
              <a:rPr lang="zh-CN" altLang="zh-CN" sz="2800" dirty="0" smtClean="0"/>
              <a:t>”，该宏的功能是将表格字体设置为宋体；宏“</a:t>
            </a:r>
            <a:r>
              <a:rPr lang="en-US" altLang="zh-CN" sz="2800" dirty="0" err="1" smtClean="0"/>
              <a:t>zt_st</a:t>
            </a:r>
            <a:r>
              <a:rPr lang="zh-CN" altLang="zh-CN" sz="2800" dirty="0" smtClean="0"/>
              <a:t>”，该宏的功能是将表格字体设置为楷体；宏“</a:t>
            </a:r>
            <a:r>
              <a:rPr lang="en-US" altLang="zh-CN" sz="2800" dirty="0" smtClean="0"/>
              <a:t>zh_8</a:t>
            </a:r>
            <a:r>
              <a:rPr lang="zh-CN" altLang="zh-CN" sz="2800" dirty="0" smtClean="0"/>
              <a:t>”，该宏的功能是将表格字号设置为</a:t>
            </a:r>
            <a:r>
              <a:rPr lang="en-US" altLang="zh-CN" sz="2800" dirty="0" smtClean="0"/>
              <a:t>8</a:t>
            </a:r>
            <a:r>
              <a:rPr lang="zh-CN" altLang="zh-CN" sz="2800" dirty="0" smtClean="0"/>
              <a:t>；宏“</a:t>
            </a:r>
            <a:r>
              <a:rPr lang="en-US" altLang="zh-CN" sz="2800" dirty="0" smtClean="0"/>
              <a:t>zh_10</a:t>
            </a:r>
            <a:r>
              <a:rPr lang="zh-CN" altLang="zh-CN" sz="2800" dirty="0" smtClean="0"/>
              <a:t>”，该宏的功能是将表格字号设置为</a:t>
            </a:r>
            <a:r>
              <a:rPr lang="en-US" altLang="zh-CN" sz="2800" dirty="0" smtClean="0"/>
              <a:t>10</a:t>
            </a:r>
            <a:r>
              <a:rPr lang="zh-CN" altLang="zh-CN" sz="2800" dirty="0" smtClean="0"/>
              <a:t>；宏“</a:t>
            </a:r>
            <a:r>
              <a:rPr lang="en-US" altLang="zh-CN" sz="2800" dirty="0" err="1" smtClean="0"/>
              <a:t>ys_ls</a:t>
            </a:r>
            <a:r>
              <a:rPr lang="zh-CN" altLang="zh-CN" sz="2800" dirty="0" smtClean="0"/>
              <a:t>”，该宏的功能是</a:t>
            </a:r>
            <a:endParaRPr lang="zh-CN" altLang="zh-CN" sz="2800" b="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1.10</a:t>
            </a:r>
            <a:r>
              <a:rPr lang="zh-CN" altLang="zh-CN" sz="2800" b="1" dirty="0" smtClean="0"/>
              <a:t>宏</a:t>
            </a:r>
            <a:endParaRPr lang="zh-CN" altLang="zh-CN" sz="2800" dirty="0"/>
          </a:p>
        </p:txBody>
      </p:sp>
      <p:sp>
        <p:nvSpPr>
          <p:cNvPr id="6" name="矩形 5"/>
          <p:cNvSpPr/>
          <p:nvPr/>
        </p:nvSpPr>
        <p:spPr>
          <a:xfrm>
            <a:off x="993402" y="1212064"/>
            <a:ext cx="10199077" cy="1964512"/>
          </a:xfrm>
          <a:prstGeom prst="rect">
            <a:avLst/>
          </a:prstGeom>
        </p:spPr>
        <p:txBody>
          <a:bodyPr wrap="square">
            <a:spAutoFit/>
          </a:bodyPr>
          <a:lstStyle/>
          <a:p>
            <a:pPr>
              <a:lnSpc>
                <a:spcPct val="150000"/>
              </a:lnSpc>
            </a:pPr>
            <a:r>
              <a:rPr lang="zh-CN" altLang="zh-CN" sz="2800" dirty="0" smtClean="0"/>
              <a:t>将表格文字设置为蓝色；宏“</a:t>
            </a:r>
            <a:r>
              <a:rPr lang="en-US" altLang="zh-CN" sz="2800" dirty="0" err="1" smtClean="0"/>
              <a:t>ys_hs</a:t>
            </a:r>
            <a:r>
              <a:rPr lang="zh-CN" altLang="zh-CN" sz="2800" dirty="0" smtClean="0"/>
              <a:t>”，该宏的功能是将表格文字设置为黑色。</a:t>
            </a:r>
          </a:p>
          <a:p>
            <a:pPr>
              <a:lnSpc>
                <a:spcPct val="150000"/>
              </a:lnSpc>
            </a:pPr>
            <a:endParaRPr lang="zh-CN" altLang="zh-CN" sz="2800" b="1" dirty="0"/>
          </a:p>
        </p:txBody>
      </p:sp>
      <p:pic>
        <p:nvPicPr>
          <p:cNvPr id="180226" name="Picture 2"/>
          <p:cNvPicPr>
            <a:picLocks noChangeAspect="1" noChangeArrowheads="1"/>
          </p:cNvPicPr>
          <p:nvPr/>
        </p:nvPicPr>
        <p:blipFill>
          <a:blip r:embed="rId4" cstate="print"/>
          <a:srcRect/>
          <a:stretch>
            <a:fillRect/>
          </a:stretch>
        </p:blipFill>
        <p:spPr bwMode="auto">
          <a:xfrm>
            <a:off x="2496312" y="2596895"/>
            <a:ext cx="7763256" cy="3683899"/>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1.10</a:t>
            </a:r>
            <a:r>
              <a:rPr lang="zh-CN" altLang="zh-CN" sz="2800" b="1" dirty="0" smtClean="0"/>
              <a:t>宏</a:t>
            </a:r>
            <a:endParaRPr lang="zh-CN" altLang="zh-CN" sz="2800" dirty="0"/>
          </a:p>
        </p:txBody>
      </p:sp>
      <p:sp>
        <p:nvSpPr>
          <p:cNvPr id="6" name="矩形 5"/>
          <p:cNvSpPr/>
          <p:nvPr/>
        </p:nvSpPr>
        <p:spPr>
          <a:xfrm>
            <a:off x="993402" y="1212064"/>
            <a:ext cx="10199077" cy="1964512"/>
          </a:xfrm>
          <a:prstGeom prst="rect">
            <a:avLst/>
          </a:prstGeom>
        </p:spPr>
        <p:txBody>
          <a:bodyPr wrap="square">
            <a:spAutoFit/>
          </a:bodyPr>
          <a:lstStyle/>
          <a:p>
            <a:pPr>
              <a:lnSpc>
                <a:spcPct val="150000"/>
              </a:lnSpc>
            </a:pPr>
            <a:r>
              <a:rPr lang="zh-CN" altLang="en-US" sz="2800" dirty="0" smtClean="0"/>
              <a:t>以第一个宏“</a:t>
            </a:r>
            <a:r>
              <a:rPr lang="en-US" altLang="zh-CN" sz="2800" dirty="0" err="1" smtClean="0"/>
              <a:t>zt_kt</a:t>
            </a:r>
            <a:r>
              <a:rPr lang="en-US" altLang="zh-CN" sz="2800" dirty="0" smtClean="0"/>
              <a:t>”</a:t>
            </a:r>
            <a:r>
              <a:rPr lang="zh-CN" altLang="en-US" sz="2800" dirty="0" smtClean="0"/>
              <a:t>的为例，录制步骤如下：</a:t>
            </a:r>
          </a:p>
          <a:p>
            <a:pPr>
              <a:lnSpc>
                <a:spcPct val="150000"/>
              </a:lnSpc>
            </a:pPr>
            <a:r>
              <a:rPr lang="zh-CN" altLang="en-US" sz="2800" dirty="0" smtClean="0"/>
              <a:t>（</a:t>
            </a:r>
            <a:r>
              <a:rPr lang="en-US" altLang="zh-CN" sz="2800" dirty="0" smtClean="0"/>
              <a:t>1</a:t>
            </a:r>
            <a:r>
              <a:rPr lang="zh-CN" altLang="en-US" sz="2800" dirty="0" smtClean="0"/>
              <a:t>）在功能区“开发工具”选项卡中，单击“录制宏”，出现录制新宏对话框，如图</a:t>
            </a:r>
            <a:r>
              <a:rPr lang="en-US" altLang="zh-CN" sz="2800" dirty="0" smtClean="0"/>
              <a:t>1-83</a:t>
            </a:r>
            <a:r>
              <a:rPr lang="zh-CN" altLang="en-US" sz="2800" dirty="0" smtClean="0"/>
              <a:t>所示。</a:t>
            </a:r>
          </a:p>
        </p:txBody>
      </p:sp>
      <p:pic>
        <p:nvPicPr>
          <p:cNvPr id="181250" name="Picture 2"/>
          <p:cNvPicPr>
            <a:picLocks noChangeAspect="1" noChangeArrowheads="1"/>
          </p:cNvPicPr>
          <p:nvPr/>
        </p:nvPicPr>
        <p:blipFill>
          <a:blip r:embed="rId4" cstate="print"/>
          <a:srcRect/>
          <a:stretch>
            <a:fillRect/>
          </a:stretch>
        </p:blipFill>
        <p:spPr bwMode="auto">
          <a:xfrm>
            <a:off x="4809744" y="3374136"/>
            <a:ext cx="2827338" cy="195103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1.10</a:t>
            </a:r>
            <a:r>
              <a:rPr lang="zh-CN" altLang="zh-CN" sz="2800" b="1" dirty="0" smtClean="0"/>
              <a:t>宏</a:t>
            </a:r>
            <a:endParaRPr lang="zh-CN" altLang="zh-CN" sz="2800" dirty="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zh-CN" altLang="en-US" sz="2800" dirty="0" smtClean="0"/>
              <a:t>（</a:t>
            </a:r>
            <a:r>
              <a:rPr lang="en-US" altLang="zh-CN" sz="2800" dirty="0" smtClean="0"/>
              <a:t>2</a:t>
            </a:r>
            <a:r>
              <a:rPr lang="zh-CN" altLang="en-US" sz="2800" dirty="0" smtClean="0"/>
              <a:t>）输入宏的名称“</a:t>
            </a:r>
            <a:r>
              <a:rPr lang="en-US" altLang="zh-CN" sz="2800" dirty="0" err="1" smtClean="0"/>
              <a:t>zt_kt</a:t>
            </a:r>
            <a:r>
              <a:rPr lang="en-US" altLang="zh-CN" sz="2800" dirty="0" smtClean="0"/>
              <a:t>”</a:t>
            </a:r>
            <a:r>
              <a:rPr lang="zh-CN" altLang="en-US" sz="2800" dirty="0" smtClean="0"/>
              <a:t>，也可为宏指定快捷键，如“</a:t>
            </a:r>
            <a:r>
              <a:rPr lang="en-US" altLang="zh-CN" sz="2800" dirty="0" smtClean="0"/>
              <a:t>&lt;Ctrl&gt;+a”</a:t>
            </a:r>
            <a:r>
              <a:rPr lang="zh-CN" altLang="en-US" sz="2800" dirty="0" smtClean="0"/>
              <a:t>，然后单击“确定”按钮，进入录制状态，同时“录制宏”按钮变为“停止录制”。注意，此后的操作将被一一录制，直至停止录制为止。</a:t>
            </a:r>
            <a:endParaRPr lang="en-US" altLang="zh-CN" sz="2800" dirty="0" smtClean="0"/>
          </a:p>
          <a:p>
            <a:pPr>
              <a:lnSpc>
                <a:spcPct val="150000"/>
              </a:lnSpc>
            </a:pPr>
            <a:r>
              <a:rPr lang="zh-CN" altLang="en-US" sz="2800" dirty="0" smtClean="0"/>
              <a:t>（</a:t>
            </a:r>
            <a:r>
              <a:rPr lang="en-US" altLang="zh-CN" sz="2800" dirty="0" smtClean="0"/>
              <a:t>3</a:t>
            </a:r>
            <a:r>
              <a:rPr lang="zh-CN" altLang="en-US" sz="2800" dirty="0" smtClean="0"/>
              <a:t>）选择表格所在区域“</a:t>
            </a:r>
            <a:r>
              <a:rPr lang="en-US" altLang="zh-CN" sz="2800" dirty="0" smtClean="0"/>
              <a:t>A2</a:t>
            </a:r>
            <a:r>
              <a:rPr lang="zh-CN" altLang="en-US" sz="2800" dirty="0" smtClean="0"/>
              <a:t>：</a:t>
            </a:r>
            <a:r>
              <a:rPr lang="en-US" altLang="zh-CN" sz="2800" dirty="0" smtClean="0"/>
              <a:t>R31”</a:t>
            </a:r>
            <a:r>
              <a:rPr lang="zh-CN" altLang="en-US" sz="2800" dirty="0" smtClean="0"/>
              <a:t>，然后通过菜单或工具栏将其字体设置为“楷体</a:t>
            </a:r>
            <a:r>
              <a:rPr lang="en-US" altLang="zh-CN" sz="2800" dirty="0" smtClean="0"/>
              <a:t>_GB2312”</a:t>
            </a:r>
            <a:r>
              <a:rPr lang="zh-CN" altLang="en-US" sz="2800" dirty="0" smtClean="0"/>
              <a:t>，之后可单击</a:t>
            </a:r>
            <a:r>
              <a:rPr lang="en-US" altLang="zh-CN" sz="2800" dirty="0" smtClean="0"/>
              <a:t>A1</a:t>
            </a:r>
            <a:r>
              <a:rPr lang="zh-CN" altLang="en-US" sz="2800" dirty="0" smtClean="0"/>
              <a:t>单元格取消表格区域的选中状态。</a:t>
            </a:r>
          </a:p>
          <a:p>
            <a:pPr>
              <a:lnSpc>
                <a:spcPct val="150000"/>
              </a:lnSpc>
            </a:pPr>
            <a:r>
              <a:rPr lang="zh-CN" altLang="en-US" sz="2800" dirty="0" smtClean="0"/>
              <a:t>（</a:t>
            </a:r>
            <a:r>
              <a:rPr lang="en-US" altLang="zh-CN" sz="2800" dirty="0" smtClean="0"/>
              <a:t>4</a:t>
            </a:r>
            <a:r>
              <a:rPr lang="zh-CN" altLang="en-US" sz="2800" dirty="0" smtClean="0"/>
              <a:t>）该宏录制完毕，单击“停止录制”按钮。</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1.10</a:t>
            </a:r>
            <a:r>
              <a:rPr lang="zh-CN" altLang="zh-CN" sz="2800" b="1" dirty="0" smtClean="0"/>
              <a:t>宏</a:t>
            </a:r>
            <a:endParaRPr lang="zh-CN" altLang="zh-CN" sz="2800" dirty="0"/>
          </a:p>
        </p:txBody>
      </p:sp>
      <p:sp>
        <p:nvSpPr>
          <p:cNvPr id="6" name="矩形 5"/>
          <p:cNvSpPr/>
          <p:nvPr/>
        </p:nvSpPr>
        <p:spPr>
          <a:xfrm>
            <a:off x="993402" y="864592"/>
            <a:ext cx="10199077" cy="6555641"/>
          </a:xfrm>
          <a:prstGeom prst="rect">
            <a:avLst/>
          </a:prstGeom>
        </p:spPr>
        <p:txBody>
          <a:bodyPr wrap="square">
            <a:spAutoFit/>
          </a:bodyPr>
          <a:lstStyle/>
          <a:p>
            <a:pPr>
              <a:lnSpc>
                <a:spcPct val="150000"/>
              </a:lnSpc>
            </a:pPr>
            <a:r>
              <a:rPr lang="en-US" altLang="zh-CN" sz="2800" b="1" dirty="0" smtClean="0"/>
              <a:t>1.10.3</a:t>
            </a:r>
            <a:r>
              <a:rPr lang="zh-CN" altLang="zh-CN" sz="2800" b="1" dirty="0" smtClean="0"/>
              <a:t>执行宏</a:t>
            </a:r>
            <a:endParaRPr lang="en-US" altLang="zh-CN" sz="2800" b="1" dirty="0" smtClean="0"/>
          </a:p>
          <a:p>
            <a:pPr>
              <a:lnSpc>
                <a:spcPct val="150000"/>
              </a:lnSpc>
            </a:pPr>
            <a:r>
              <a:rPr lang="en-US" altLang="zh-CN" sz="2800" dirty="0" smtClean="0"/>
              <a:t>1.</a:t>
            </a:r>
            <a:r>
              <a:rPr lang="zh-CN" altLang="zh-CN" sz="2800" dirty="0" smtClean="0"/>
              <a:t>通过工具按钮执行宏</a:t>
            </a:r>
          </a:p>
          <a:p>
            <a:pPr>
              <a:lnSpc>
                <a:spcPct val="150000"/>
              </a:lnSpc>
            </a:pPr>
            <a:r>
              <a:rPr lang="en-US" altLang="zh-CN" sz="2800" dirty="0" smtClean="0"/>
              <a:t>2.</a:t>
            </a:r>
            <a:r>
              <a:rPr lang="zh-CN" altLang="zh-CN" sz="2800" dirty="0" smtClean="0"/>
              <a:t>通过快捷键执行宏</a:t>
            </a:r>
          </a:p>
          <a:p>
            <a:pPr>
              <a:lnSpc>
                <a:spcPct val="150000"/>
              </a:lnSpc>
            </a:pPr>
            <a:r>
              <a:rPr lang="en-US" altLang="zh-CN" sz="2800" dirty="0" smtClean="0"/>
              <a:t>3.</a:t>
            </a:r>
            <a:r>
              <a:rPr lang="zh-CN" altLang="zh-CN" sz="2800" dirty="0" smtClean="0"/>
              <a:t>通过表单工具中的命令按钮执行宏</a:t>
            </a:r>
          </a:p>
          <a:p>
            <a:pPr>
              <a:lnSpc>
                <a:spcPct val="150000"/>
              </a:lnSpc>
            </a:pPr>
            <a:r>
              <a:rPr lang="en-US" altLang="zh-CN" sz="2800" dirty="0" smtClean="0"/>
              <a:t>4.</a:t>
            </a:r>
            <a:r>
              <a:rPr lang="zh-CN" altLang="zh-CN" sz="2800" dirty="0" smtClean="0"/>
              <a:t>通过图形对象执行宏</a:t>
            </a:r>
          </a:p>
          <a:p>
            <a:pPr>
              <a:lnSpc>
                <a:spcPct val="150000"/>
              </a:lnSpc>
            </a:pPr>
            <a:r>
              <a:rPr lang="en-US" altLang="zh-CN" sz="2800" dirty="0" smtClean="0"/>
              <a:t>5.</a:t>
            </a:r>
            <a:r>
              <a:rPr lang="zh-CN" altLang="zh-CN" sz="2800" dirty="0" smtClean="0"/>
              <a:t>将已有宏添加至快速访问工具栏</a:t>
            </a:r>
          </a:p>
          <a:p>
            <a:pPr>
              <a:lnSpc>
                <a:spcPct val="150000"/>
              </a:lnSpc>
            </a:pPr>
            <a:r>
              <a:rPr lang="en-US" altLang="zh-CN" sz="2800" dirty="0" smtClean="0"/>
              <a:t>6.</a:t>
            </a:r>
            <a:r>
              <a:rPr lang="zh-CN" altLang="zh-CN" sz="2800" dirty="0" smtClean="0"/>
              <a:t>通过自定义工具按钮执行宏</a:t>
            </a:r>
          </a:p>
          <a:p>
            <a:pPr>
              <a:lnSpc>
                <a:spcPct val="150000"/>
              </a:lnSpc>
            </a:pPr>
            <a:r>
              <a:rPr lang="en-US" altLang="zh-CN" sz="2800" dirty="0" smtClean="0"/>
              <a:t>7.</a:t>
            </a:r>
            <a:r>
              <a:rPr lang="zh-CN" altLang="zh-CN" sz="2800" dirty="0" smtClean="0"/>
              <a:t>通过自定义菜单执行宏</a:t>
            </a:r>
            <a:endParaRPr lang="en-US" altLang="zh-CN" sz="2800" dirty="0" smtClean="0"/>
          </a:p>
          <a:p>
            <a:pPr>
              <a:lnSpc>
                <a:spcPct val="150000"/>
              </a:lnSpc>
            </a:pPr>
            <a:r>
              <a:rPr lang="en-US" altLang="zh-CN" sz="2800" b="1" dirty="0" smtClean="0"/>
              <a:t>1.10.4</a:t>
            </a:r>
            <a:r>
              <a:rPr lang="zh-CN" altLang="zh-CN" sz="2800" b="1" dirty="0" smtClean="0"/>
              <a:t>数字签名</a:t>
            </a:r>
            <a:endParaRPr lang="zh-CN" altLang="zh-CN" sz="2800" dirty="0" smtClean="0"/>
          </a:p>
          <a:p>
            <a:pPr>
              <a:lnSpc>
                <a:spcPct val="150000"/>
              </a:lnSpc>
            </a:pPr>
            <a:endParaRPr lang="zh-CN" altLang="zh-CN"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1.11</a:t>
            </a:r>
            <a:r>
              <a:rPr lang="zh-CN" altLang="zh-CN" sz="2800" b="1" dirty="0" smtClean="0"/>
              <a:t>综合案例</a:t>
            </a:r>
            <a:endParaRPr lang="zh-CN" altLang="zh-CN" sz="2800" dirty="0"/>
          </a:p>
        </p:txBody>
      </p:sp>
      <p:sp>
        <p:nvSpPr>
          <p:cNvPr id="6" name="矩形 5"/>
          <p:cNvSpPr/>
          <p:nvPr/>
        </p:nvSpPr>
        <p:spPr>
          <a:xfrm>
            <a:off x="993402" y="1212064"/>
            <a:ext cx="10199077" cy="1384995"/>
          </a:xfrm>
          <a:prstGeom prst="rect">
            <a:avLst/>
          </a:prstGeom>
        </p:spPr>
        <p:txBody>
          <a:bodyPr wrap="square">
            <a:spAutoFit/>
          </a:bodyPr>
          <a:lstStyle/>
          <a:p>
            <a:pPr>
              <a:lnSpc>
                <a:spcPct val="150000"/>
              </a:lnSpc>
            </a:pPr>
            <a:r>
              <a:rPr lang="en-US" altLang="zh-CN" sz="2800" b="1" dirty="0" smtClean="0"/>
              <a:t>1.11.1</a:t>
            </a:r>
            <a:r>
              <a:rPr lang="zh-CN" altLang="zh-CN" sz="2800" b="1" dirty="0" smtClean="0"/>
              <a:t>自动折旧模型</a:t>
            </a:r>
            <a:endParaRPr lang="en-US" altLang="zh-CN" sz="2800" b="1" dirty="0" smtClean="0"/>
          </a:p>
          <a:p>
            <a:pPr>
              <a:lnSpc>
                <a:spcPct val="150000"/>
              </a:lnSpc>
            </a:pPr>
            <a:endParaRPr lang="zh-CN" altLang="zh-CN" sz="2800" dirty="0"/>
          </a:p>
        </p:txBody>
      </p:sp>
      <p:pic>
        <p:nvPicPr>
          <p:cNvPr id="182274" name="Picture 2"/>
          <p:cNvPicPr>
            <a:picLocks noChangeAspect="1" noChangeArrowheads="1"/>
          </p:cNvPicPr>
          <p:nvPr/>
        </p:nvPicPr>
        <p:blipFill>
          <a:blip r:embed="rId4" cstate="print"/>
          <a:srcRect/>
          <a:stretch>
            <a:fillRect/>
          </a:stretch>
        </p:blipFill>
        <p:spPr bwMode="auto">
          <a:xfrm>
            <a:off x="3803904" y="2331720"/>
            <a:ext cx="4122738" cy="309403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1.11</a:t>
            </a:r>
            <a:r>
              <a:rPr lang="zh-CN" altLang="zh-CN" sz="2800" b="1" dirty="0" smtClean="0"/>
              <a:t>综合案例</a:t>
            </a:r>
            <a:endParaRPr lang="zh-CN" altLang="zh-CN" sz="2800" dirty="0"/>
          </a:p>
        </p:txBody>
      </p:sp>
      <p:sp>
        <p:nvSpPr>
          <p:cNvPr id="6" name="矩形 5"/>
          <p:cNvSpPr/>
          <p:nvPr/>
        </p:nvSpPr>
        <p:spPr>
          <a:xfrm>
            <a:off x="993402" y="1212064"/>
            <a:ext cx="10199077" cy="3754874"/>
          </a:xfrm>
          <a:prstGeom prst="rect">
            <a:avLst/>
          </a:prstGeom>
        </p:spPr>
        <p:txBody>
          <a:bodyPr wrap="square">
            <a:spAutoFit/>
          </a:bodyPr>
          <a:lstStyle/>
          <a:p>
            <a:r>
              <a:rPr lang="en-US" altLang="zh-CN" sz="2800" dirty="0" smtClean="0"/>
              <a:t>1.</a:t>
            </a:r>
            <a:r>
              <a:rPr lang="zh-CN" altLang="zh-CN" sz="2800" dirty="0" smtClean="0"/>
              <a:t>设置单元格的数据有效性</a:t>
            </a:r>
          </a:p>
          <a:p>
            <a:pPr>
              <a:lnSpc>
                <a:spcPct val="150000"/>
              </a:lnSpc>
            </a:pPr>
            <a:r>
              <a:rPr lang="en-US" altLang="zh-CN" sz="2800" dirty="0" smtClean="0"/>
              <a:t> 2.</a:t>
            </a:r>
            <a:r>
              <a:rPr lang="zh-CN" altLang="zh-CN" sz="2800" dirty="0" smtClean="0"/>
              <a:t>设置使用年限滚动条</a:t>
            </a:r>
            <a:endParaRPr lang="en-US" altLang="zh-CN" sz="2800" dirty="0" smtClean="0"/>
          </a:p>
          <a:p>
            <a:pPr>
              <a:lnSpc>
                <a:spcPct val="150000"/>
              </a:lnSpc>
            </a:pPr>
            <a:r>
              <a:rPr lang="en-US" altLang="zh-CN" sz="2800" dirty="0" smtClean="0"/>
              <a:t>3.</a:t>
            </a:r>
            <a:r>
              <a:rPr lang="zh-CN" altLang="zh-CN" sz="2800" dirty="0" smtClean="0"/>
              <a:t>设置折旧方法下拉框</a:t>
            </a:r>
          </a:p>
          <a:p>
            <a:pPr>
              <a:lnSpc>
                <a:spcPct val="150000"/>
              </a:lnSpc>
            </a:pPr>
            <a:r>
              <a:rPr lang="en-US" altLang="zh-CN" sz="2800" dirty="0" smtClean="0"/>
              <a:t> 4.</a:t>
            </a:r>
            <a:r>
              <a:rPr lang="zh-CN" altLang="zh-CN" sz="2800" dirty="0" smtClean="0"/>
              <a:t>定义公式</a:t>
            </a:r>
            <a:endParaRPr lang="en-US" altLang="zh-CN" sz="2800" dirty="0" smtClean="0"/>
          </a:p>
          <a:p>
            <a:pPr>
              <a:lnSpc>
                <a:spcPct val="150000"/>
              </a:lnSpc>
            </a:pPr>
            <a:r>
              <a:rPr lang="zh-CN" altLang="zh-CN" sz="2800" dirty="0" smtClean="0"/>
              <a:t>（</a:t>
            </a:r>
            <a:r>
              <a:rPr lang="en-US" altLang="zh-CN" sz="2800" dirty="0" smtClean="0"/>
              <a:t>1</a:t>
            </a:r>
            <a:r>
              <a:rPr lang="zh-CN" altLang="zh-CN" sz="2800" dirty="0" smtClean="0"/>
              <a:t>）年限公式。</a:t>
            </a:r>
            <a:endParaRPr lang="en-US" altLang="zh-CN" sz="2800" dirty="0" smtClean="0"/>
          </a:p>
          <a:p>
            <a:pPr>
              <a:lnSpc>
                <a:spcPct val="150000"/>
              </a:lnSpc>
            </a:pPr>
            <a:r>
              <a:rPr lang="zh-CN" altLang="zh-CN" sz="2800" dirty="0" smtClean="0"/>
              <a:t>在“</a:t>
            </a:r>
            <a:r>
              <a:rPr lang="en-US" altLang="zh-CN" sz="2800" dirty="0" smtClean="0"/>
              <a:t>A5”单元格中输入公式“=IF(A4=”“,”“,IF(A4+1&gt;$D$1,”“,A4+1))</a:t>
            </a:r>
            <a:r>
              <a:rPr lang="zh-CN" altLang="zh-CN" sz="2800" dirty="0" smtClean="0"/>
              <a:t>”</a:t>
            </a:r>
            <a:r>
              <a:rPr lang="zh-CN" altLang="en-US" sz="2800" dirty="0" smtClean="0"/>
              <a:t>。</a:t>
            </a: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1.11</a:t>
            </a:r>
            <a:r>
              <a:rPr lang="zh-CN" altLang="zh-CN" sz="2800" b="1" dirty="0" smtClean="0"/>
              <a:t>综合案例</a:t>
            </a:r>
            <a:endParaRPr lang="zh-CN" altLang="zh-CN" sz="2800" dirty="0"/>
          </a:p>
        </p:txBody>
      </p:sp>
      <p:sp>
        <p:nvSpPr>
          <p:cNvPr id="6" name="矩形 5"/>
          <p:cNvSpPr/>
          <p:nvPr/>
        </p:nvSpPr>
        <p:spPr>
          <a:xfrm>
            <a:off x="993402" y="1212064"/>
            <a:ext cx="10199077" cy="3970318"/>
          </a:xfrm>
          <a:prstGeom prst="rect">
            <a:avLst/>
          </a:prstGeom>
        </p:spPr>
        <p:txBody>
          <a:bodyPr wrap="square">
            <a:spAutoFit/>
          </a:bodyPr>
          <a:lstStyle/>
          <a:p>
            <a:pPr>
              <a:lnSpc>
                <a:spcPct val="150000"/>
              </a:lnSpc>
            </a:pPr>
            <a:r>
              <a:rPr lang="zh-CN" altLang="en-US" sz="2800" dirty="0" smtClean="0"/>
              <a:t>（</a:t>
            </a:r>
            <a:r>
              <a:rPr lang="en-US" altLang="zh-CN" sz="2800" dirty="0" smtClean="0"/>
              <a:t>2</a:t>
            </a:r>
            <a:r>
              <a:rPr lang="zh-CN" altLang="en-US" sz="2800" dirty="0" smtClean="0"/>
              <a:t>）本年折旧公式。</a:t>
            </a:r>
            <a:endParaRPr lang="en-US" altLang="zh-CN" sz="2800" dirty="0" smtClean="0"/>
          </a:p>
          <a:p>
            <a:pPr>
              <a:lnSpc>
                <a:spcPct val="150000"/>
              </a:lnSpc>
            </a:pPr>
            <a:r>
              <a:rPr lang="zh-CN" altLang="en-US" sz="2800" dirty="0" smtClean="0"/>
              <a:t>在“</a:t>
            </a:r>
            <a:r>
              <a:rPr lang="en-US" altLang="zh-CN" sz="2800" dirty="0" smtClean="0"/>
              <a:t>B4”</a:t>
            </a:r>
            <a:r>
              <a:rPr lang="zh-CN" altLang="en-US" sz="2800" dirty="0" smtClean="0"/>
              <a:t>单元格中定义公式：</a:t>
            </a:r>
            <a:r>
              <a:rPr lang="en-US" altLang="zh-CN" sz="2800" dirty="0" smtClean="0"/>
              <a:t>=IF(A4="","",IF($D$2=1,SLN($B$1,$B$2,$D$1),IF($D$2=2,SYD($B$1,$B$2,$D$1,A4),VDB($B$1,$B$2,$D$1,A4-1,A4))))</a:t>
            </a:r>
          </a:p>
          <a:p>
            <a:pPr>
              <a:lnSpc>
                <a:spcPct val="150000"/>
              </a:lnSpc>
            </a:pPr>
            <a:r>
              <a:rPr lang="zh-CN" altLang="zh-CN" sz="2800" dirty="0" smtClean="0"/>
              <a:t>（</a:t>
            </a:r>
            <a:r>
              <a:rPr lang="en-US" altLang="zh-CN" sz="2800" dirty="0" smtClean="0"/>
              <a:t>3</a:t>
            </a:r>
            <a:r>
              <a:rPr lang="zh-CN" altLang="zh-CN" sz="2800" dirty="0" smtClean="0"/>
              <a:t>）累计折旧公式。</a:t>
            </a:r>
            <a:endParaRPr lang="en-US" altLang="zh-CN" sz="2800" dirty="0" smtClean="0"/>
          </a:p>
          <a:p>
            <a:pPr>
              <a:lnSpc>
                <a:spcPct val="150000"/>
              </a:lnSpc>
            </a:pPr>
            <a:r>
              <a:rPr lang="zh-CN" altLang="zh-CN" sz="2800" dirty="0" smtClean="0"/>
              <a:t>在“</a:t>
            </a:r>
            <a:r>
              <a:rPr lang="en-US" altLang="zh-CN" sz="2800" dirty="0" smtClean="0"/>
              <a:t>C4”单元格中定义公式</a:t>
            </a:r>
            <a:r>
              <a:rPr lang="zh-CN" altLang="en-US" sz="2800" dirty="0" smtClean="0"/>
              <a:t>：</a:t>
            </a:r>
            <a:r>
              <a:rPr lang="en-US" altLang="zh-CN" sz="2800" dirty="0" smtClean="0"/>
              <a:t> =IF(A4="","",IF(A4=1,B4,B4+C3))</a:t>
            </a: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1.11</a:t>
            </a:r>
            <a:r>
              <a:rPr lang="zh-CN" altLang="zh-CN" sz="2800" b="1" dirty="0" smtClean="0"/>
              <a:t>综合案例</a:t>
            </a:r>
            <a:endParaRPr lang="zh-CN" altLang="zh-CN" sz="2800" dirty="0"/>
          </a:p>
        </p:txBody>
      </p:sp>
      <p:sp>
        <p:nvSpPr>
          <p:cNvPr id="6" name="矩形 5"/>
          <p:cNvSpPr/>
          <p:nvPr/>
        </p:nvSpPr>
        <p:spPr>
          <a:xfrm>
            <a:off x="993402" y="1212064"/>
            <a:ext cx="10199077" cy="4401205"/>
          </a:xfrm>
          <a:prstGeom prst="rect">
            <a:avLst/>
          </a:prstGeom>
        </p:spPr>
        <p:txBody>
          <a:bodyPr wrap="square">
            <a:spAutoFit/>
          </a:bodyPr>
          <a:lstStyle/>
          <a:p>
            <a:pPr>
              <a:lnSpc>
                <a:spcPct val="150000"/>
              </a:lnSpc>
            </a:pPr>
            <a:r>
              <a:rPr lang="en-US" altLang="zh-CN" sz="2800" dirty="0" smtClean="0"/>
              <a:t>         5.</a:t>
            </a:r>
            <a:r>
              <a:rPr lang="zh-CN" altLang="zh-CN" sz="2800" dirty="0" smtClean="0"/>
              <a:t>分割窗体并冻结窗格</a:t>
            </a:r>
            <a:endParaRPr lang="en-US" altLang="zh-CN" sz="2800" dirty="0" smtClean="0"/>
          </a:p>
          <a:p>
            <a:pPr>
              <a:lnSpc>
                <a:spcPct val="150000"/>
              </a:lnSpc>
            </a:pPr>
            <a:r>
              <a:rPr lang="en-US" altLang="zh-CN" sz="2800" dirty="0" smtClean="0"/>
              <a:t>        </a:t>
            </a:r>
            <a:r>
              <a:rPr lang="zh-CN" altLang="zh-CN" sz="2800" dirty="0" smtClean="0"/>
              <a:t>当使用年限过大，而折旧表无法在一屏中显示时，可以将窗口在第</a:t>
            </a:r>
            <a:r>
              <a:rPr lang="en-US" altLang="zh-CN" sz="2800" dirty="0" smtClean="0"/>
              <a:t>3</a:t>
            </a:r>
            <a:r>
              <a:rPr lang="zh-CN" altLang="zh-CN" sz="2800" dirty="0" smtClean="0"/>
              <a:t>行处进行拆分，然后在功能区“视图”选项卡中单击“冻结窗格”出现下拉框，再选择其中的“冻结首行”即可。此时，垂直滚动显示时，基本数据及标题行将保持不动，这样可能更便于查看折旧记录。</a:t>
            </a:r>
          </a:p>
          <a:p>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3970318"/>
          </a:xfrm>
          <a:prstGeom prst="rect">
            <a:avLst/>
          </a:prstGeom>
        </p:spPr>
        <p:txBody>
          <a:bodyPr wrap="square">
            <a:spAutoFit/>
          </a:bodyPr>
          <a:lstStyle/>
          <a:p>
            <a:pPr>
              <a:lnSpc>
                <a:spcPct val="150000"/>
              </a:lnSpc>
            </a:pPr>
            <a:r>
              <a:rPr lang="zh-CN" altLang="zh-CN" sz="2800" dirty="0" smtClean="0"/>
              <a:t>应收账款计算公式如下：</a:t>
            </a:r>
          </a:p>
          <a:p>
            <a:pPr>
              <a:lnSpc>
                <a:spcPct val="150000"/>
              </a:lnSpc>
            </a:pPr>
            <a:r>
              <a:rPr lang="en-US" altLang="zh-CN" sz="2800" dirty="0" smtClean="0"/>
              <a:t>= SUM(SUMIFS(D2:D9,A2:A9,{"</a:t>
            </a:r>
            <a:r>
              <a:rPr lang="zh-CN" altLang="zh-CN" sz="2800" dirty="0" smtClean="0"/>
              <a:t>应收账款</a:t>
            </a:r>
            <a:r>
              <a:rPr lang="en-US" altLang="zh-CN" sz="2800" dirty="0" smtClean="0"/>
              <a:t>*","</a:t>
            </a:r>
            <a:r>
              <a:rPr lang="zh-CN" altLang="zh-CN" sz="2800" dirty="0" smtClean="0"/>
              <a:t>预收账款</a:t>
            </a:r>
            <a:r>
              <a:rPr lang="en-US" altLang="zh-CN" sz="2800" dirty="0" smtClean="0"/>
              <a:t>*"},C2:C9,"</a:t>
            </a:r>
            <a:r>
              <a:rPr lang="zh-CN" altLang="zh-CN" sz="2800" dirty="0" smtClean="0"/>
              <a:t>借</a:t>
            </a:r>
            <a:r>
              <a:rPr lang="en-US" altLang="zh-CN" sz="2800" dirty="0" smtClean="0"/>
              <a:t>"))</a:t>
            </a:r>
            <a:endParaRPr lang="zh-CN" altLang="zh-CN" sz="2800" dirty="0" smtClean="0"/>
          </a:p>
          <a:p>
            <a:pPr>
              <a:lnSpc>
                <a:spcPct val="150000"/>
              </a:lnSpc>
            </a:pPr>
            <a:r>
              <a:rPr lang="zh-CN" altLang="zh-CN" sz="2800" dirty="0" smtClean="0"/>
              <a:t>预收账款计算公式如下：</a:t>
            </a:r>
          </a:p>
          <a:p>
            <a:pPr>
              <a:lnSpc>
                <a:spcPct val="150000"/>
              </a:lnSpc>
            </a:pPr>
            <a:r>
              <a:rPr lang="en-US" altLang="zh-CN" sz="2800" dirty="0" smtClean="0"/>
              <a:t>= SUM(SUMIFS(D2:D9,A2:A9,{"</a:t>
            </a:r>
            <a:r>
              <a:rPr lang="zh-CN" altLang="zh-CN" sz="2800" dirty="0" smtClean="0"/>
              <a:t>应收账款</a:t>
            </a:r>
            <a:r>
              <a:rPr lang="en-US" altLang="zh-CN" sz="2800" dirty="0" smtClean="0"/>
              <a:t>*","</a:t>
            </a:r>
            <a:r>
              <a:rPr lang="zh-CN" altLang="zh-CN" sz="2800" dirty="0" smtClean="0"/>
              <a:t>预收账款</a:t>
            </a:r>
            <a:r>
              <a:rPr lang="en-US" altLang="zh-CN" sz="2800" dirty="0" smtClean="0"/>
              <a:t>*"},C2:C9,"</a:t>
            </a:r>
            <a:r>
              <a:rPr lang="zh-CN" altLang="zh-CN" sz="2800" dirty="0" smtClean="0"/>
              <a:t>贷</a:t>
            </a:r>
            <a:r>
              <a:rPr lang="en-US" altLang="zh-CN" sz="2800" dirty="0" smtClean="0"/>
              <a:t>"))</a:t>
            </a:r>
            <a:endParaRPr lang="zh-CN" altLang="zh-CN"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1.11</a:t>
            </a:r>
            <a:r>
              <a:rPr lang="zh-CN" altLang="zh-CN" sz="2800" b="1" dirty="0" smtClean="0"/>
              <a:t>综合案例</a:t>
            </a:r>
            <a:endParaRPr lang="zh-CN" altLang="zh-CN" sz="2800" dirty="0"/>
          </a:p>
        </p:txBody>
      </p:sp>
      <p:sp>
        <p:nvSpPr>
          <p:cNvPr id="6" name="矩形 5"/>
          <p:cNvSpPr/>
          <p:nvPr/>
        </p:nvSpPr>
        <p:spPr>
          <a:xfrm>
            <a:off x="993402" y="1212064"/>
            <a:ext cx="10199077" cy="3896516"/>
          </a:xfrm>
          <a:prstGeom prst="rect">
            <a:avLst/>
          </a:prstGeom>
        </p:spPr>
        <p:txBody>
          <a:bodyPr wrap="square">
            <a:spAutoFit/>
          </a:bodyPr>
          <a:lstStyle/>
          <a:p>
            <a:pPr>
              <a:lnSpc>
                <a:spcPct val="150000"/>
              </a:lnSpc>
            </a:pPr>
            <a:r>
              <a:rPr lang="en-US" altLang="zh-CN" sz="2800" dirty="0" smtClean="0"/>
              <a:t>         6.</a:t>
            </a:r>
            <a:r>
              <a:rPr lang="zh-CN" altLang="en-US" sz="2800" dirty="0" smtClean="0"/>
              <a:t>保护工作表</a:t>
            </a:r>
          </a:p>
          <a:p>
            <a:pPr>
              <a:lnSpc>
                <a:spcPct val="150000"/>
              </a:lnSpc>
            </a:pPr>
            <a:r>
              <a:rPr lang="zh-CN" altLang="en-US" sz="2800" dirty="0" smtClean="0"/>
              <a:t>         在该模型中，只有“</a:t>
            </a:r>
            <a:r>
              <a:rPr lang="en-US" altLang="zh-CN" sz="2800" dirty="0" smtClean="0"/>
              <a:t>B1”</a:t>
            </a:r>
            <a:r>
              <a:rPr lang="zh-CN" altLang="en-US" sz="2800" dirty="0" smtClean="0"/>
              <a:t>、“</a:t>
            </a:r>
            <a:r>
              <a:rPr lang="en-US" altLang="zh-CN" sz="2800" dirty="0" smtClean="0"/>
              <a:t>B2”</a:t>
            </a:r>
            <a:r>
              <a:rPr lang="zh-CN" altLang="en-US" sz="2800" dirty="0" smtClean="0"/>
              <a:t>、“</a:t>
            </a:r>
            <a:r>
              <a:rPr lang="en-US" altLang="zh-CN" sz="2800" dirty="0" smtClean="0"/>
              <a:t>D1”</a:t>
            </a:r>
            <a:r>
              <a:rPr lang="zh-CN" altLang="en-US" sz="2800" dirty="0" smtClean="0"/>
              <a:t>、“</a:t>
            </a:r>
            <a:r>
              <a:rPr lang="en-US" altLang="zh-CN" sz="2800" dirty="0" smtClean="0"/>
              <a:t>D2”</a:t>
            </a:r>
            <a:r>
              <a:rPr lang="zh-CN" altLang="en-US" sz="2800" dirty="0" smtClean="0"/>
              <a:t>等四个单元格允许输入值，所以应该将这四个单元格以外的整个工作表进行保护，方法是：选中这四个单元格，然后在设置单元格格式对话框的“保护”页单击“锁定”复选框取消其选中状态，然后单击“确定”按钮。最后，对工作表进行保护即可。</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1.11</a:t>
            </a:r>
            <a:r>
              <a:rPr lang="zh-CN" altLang="zh-CN" sz="2800" b="1" dirty="0" smtClean="0"/>
              <a:t>综合案例</a:t>
            </a:r>
            <a:endParaRPr lang="zh-CN" altLang="zh-CN" sz="2800" dirty="0"/>
          </a:p>
        </p:txBody>
      </p:sp>
      <p:sp>
        <p:nvSpPr>
          <p:cNvPr id="6" name="矩形 5"/>
          <p:cNvSpPr/>
          <p:nvPr/>
        </p:nvSpPr>
        <p:spPr>
          <a:xfrm>
            <a:off x="993402" y="1212064"/>
            <a:ext cx="10199077" cy="2031325"/>
          </a:xfrm>
          <a:prstGeom prst="rect">
            <a:avLst/>
          </a:prstGeom>
        </p:spPr>
        <p:txBody>
          <a:bodyPr wrap="square">
            <a:spAutoFit/>
          </a:bodyPr>
          <a:lstStyle/>
          <a:p>
            <a:pPr>
              <a:lnSpc>
                <a:spcPct val="150000"/>
              </a:lnSpc>
            </a:pPr>
            <a:r>
              <a:rPr lang="en-US" altLang="zh-CN" sz="2800" b="1" dirty="0" smtClean="0"/>
              <a:t>1.11.2</a:t>
            </a:r>
            <a:r>
              <a:rPr lang="zh-CN" altLang="zh-CN" sz="2800" b="1" dirty="0" smtClean="0"/>
              <a:t>工资管理模型</a:t>
            </a:r>
            <a:endParaRPr lang="en-US" altLang="zh-CN" sz="2800" b="1" dirty="0" smtClean="0"/>
          </a:p>
          <a:p>
            <a:pPr>
              <a:lnSpc>
                <a:spcPct val="150000"/>
              </a:lnSpc>
            </a:pPr>
            <a:r>
              <a:rPr lang="en-US" altLang="zh-CN" sz="2800" dirty="0" smtClean="0"/>
              <a:t>1.</a:t>
            </a:r>
            <a:r>
              <a:rPr lang="zh-CN" altLang="zh-CN" sz="2800" dirty="0" smtClean="0"/>
              <a:t>税率表的设置</a:t>
            </a:r>
          </a:p>
          <a:p>
            <a:pPr>
              <a:lnSpc>
                <a:spcPct val="150000"/>
              </a:lnSpc>
            </a:pPr>
            <a:endParaRPr lang="zh-CN" altLang="zh-CN" sz="2800" dirty="0"/>
          </a:p>
        </p:txBody>
      </p:sp>
      <p:pic>
        <p:nvPicPr>
          <p:cNvPr id="183299" name="Picture 3"/>
          <p:cNvPicPr>
            <a:picLocks noChangeAspect="1" noChangeArrowheads="1"/>
          </p:cNvPicPr>
          <p:nvPr/>
        </p:nvPicPr>
        <p:blipFill>
          <a:blip r:embed="rId4" cstate="print"/>
          <a:srcRect/>
          <a:stretch>
            <a:fillRect/>
          </a:stretch>
        </p:blipFill>
        <p:spPr bwMode="auto">
          <a:xfrm>
            <a:off x="2615184" y="2615184"/>
            <a:ext cx="6567326" cy="302666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1.11</a:t>
            </a:r>
            <a:r>
              <a:rPr lang="zh-CN" altLang="zh-CN" sz="2800" b="1" dirty="0" smtClean="0"/>
              <a:t>综合案例</a:t>
            </a:r>
            <a:endParaRPr lang="zh-CN" altLang="zh-CN" sz="2800" dirty="0"/>
          </a:p>
        </p:txBody>
      </p:sp>
      <p:sp>
        <p:nvSpPr>
          <p:cNvPr id="6" name="矩形 5"/>
          <p:cNvSpPr/>
          <p:nvPr/>
        </p:nvSpPr>
        <p:spPr>
          <a:xfrm>
            <a:off x="993402" y="1212064"/>
            <a:ext cx="10199077" cy="1815882"/>
          </a:xfrm>
          <a:prstGeom prst="rect">
            <a:avLst/>
          </a:prstGeom>
        </p:spPr>
        <p:txBody>
          <a:bodyPr wrap="square">
            <a:spAutoFit/>
          </a:bodyPr>
          <a:lstStyle/>
          <a:p>
            <a:r>
              <a:rPr lang="en-US" altLang="zh-CN" sz="2800" dirty="0" smtClean="0"/>
              <a:t>2.</a:t>
            </a:r>
            <a:r>
              <a:rPr lang="zh-CN" altLang="zh-CN" sz="2800" dirty="0" smtClean="0"/>
              <a:t>基础资料设置</a:t>
            </a:r>
          </a:p>
          <a:p>
            <a:pPr>
              <a:lnSpc>
                <a:spcPct val="150000"/>
              </a:lnSpc>
            </a:pPr>
            <a:endParaRPr lang="zh-CN" altLang="zh-CN" sz="2800" dirty="0" smtClean="0"/>
          </a:p>
          <a:p>
            <a:pPr>
              <a:lnSpc>
                <a:spcPct val="150000"/>
              </a:lnSpc>
            </a:pPr>
            <a:endParaRPr lang="zh-CN" altLang="zh-CN" sz="2800" dirty="0"/>
          </a:p>
        </p:txBody>
      </p:sp>
      <p:pic>
        <p:nvPicPr>
          <p:cNvPr id="184322" name="Picture 2"/>
          <p:cNvPicPr>
            <a:picLocks noChangeAspect="1" noChangeArrowheads="1"/>
          </p:cNvPicPr>
          <p:nvPr/>
        </p:nvPicPr>
        <p:blipFill>
          <a:blip r:embed="rId4" cstate="print"/>
          <a:srcRect/>
          <a:stretch>
            <a:fillRect/>
          </a:stretch>
        </p:blipFill>
        <p:spPr bwMode="auto">
          <a:xfrm>
            <a:off x="3355848" y="1837944"/>
            <a:ext cx="5839004" cy="252374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1.11</a:t>
            </a:r>
            <a:r>
              <a:rPr lang="zh-CN" altLang="zh-CN" sz="2800" b="1" dirty="0" smtClean="0"/>
              <a:t>综合案例</a:t>
            </a:r>
            <a:endParaRPr lang="zh-CN" altLang="zh-CN" sz="2800" dirty="0"/>
          </a:p>
        </p:txBody>
      </p:sp>
      <p:sp>
        <p:nvSpPr>
          <p:cNvPr id="6" name="矩形 5"/>
          <p:cNvSpPr/>
          <p:nvPr/>
        </p:nvSpPr>
        <p:spPr>
          <a:xfrm>
            <a:off x="993402" y="1212064"/>
            <a:ext cx="10199077" cy="4401205"/>
          </a:xfrm>
          <a:prstGeom prst="rect">
            <a:avLst/>
          </a:prstGeom>
        </p:spPr>
        <p:txBody>
          <a:bodyPr wrap="square">
            <a:spAutoFit/>
          </a:bodyPr>
          <a:lstStyle/>
          <a:p>
            <a:r>
              <a:rPr lang="en-US" altLang="zh-CN" sz="2800" dirty="0" smtClean="0"/>
              <a:t>3.</a:t>
            </a:r>
            <a:r>
              <a:rPr lang="zh-CN" altLang="zh-CN" sz="2800" dirty="0" smtClean="0"/>
              <a:t>工资表的设置</a:t>
            </a:r>
            <a:endParaRPr lang="en-US" altLang="zh-CN" sz="2800" dirty="0" smtClean="0"/>
          </a:p>
          <a:p>
            <a:endParaRPr lang="en-US" altLang="zh-CN" sz="2800" dirty="0" smtClean="0"/>
          </a:p>
          <a:p>
            <a:endParaRPr lang="en-US" altLang="zh-CN" sz="2800" dirty="0" smtClean="0"/>
          </a:p>
          <a:p>
            <a:endParaRPr lang="en-US" altLang="zh-CN" sz="2800" dirty="0" smtClean="0"/>
          </a:p>
          <a:p>
            <a:endParaRPr lang="en-US" altLang="zh-CN" sz="2800" dirty="0" smtClean="0"/>
          </a:p>
          <a:p>
            <a:endParaRPr lang="en-US" altLang="zh-CN" sz="2800" dirty="0" smtClean="0"/>
          </a:p>
          <a:p>
            <a:endParaRPr lang="en-US" altLang="zh-CN" sz="2800" dirty="0" smtClean="0"/>
          </a:p>
          <a:p>
            <a:r>
              <a:rPr lang="zh-CN" altLang="zh-CN" sz="2800" dirty="0" smtClean="0"/>
              <a:t>在“</a:t>
            </a:r>
            <a:r>
              <a:rPr lang="en-US" altLang="zh-CN" sz="2800" dirty="0" smtClean="0"/>
              <a:t>K2”单元格中输入公式“=IF(H2-I2-J2-mze&lt;=0,0,H2-I2-J2-mze)</a:t>
            </a:r>
            <a:r>
              <a:rPr lang="zh-CN" altLang="zh-CN" sz="2800" dirty="0" smtClean="0"/>
              <a:t>”</a:t>
            </a:r>
            <a:endParaRPr lang="en-US" altLang="zh-CN" sz="2800" dirty="0" smtClean="0"/>
          </a:p>
          <a:p>
            <a:r>
              <a:rPr lang="zh-CN" altLang="zh-CN" sz="2800" dirty="0" smtClean="0"/>
              <a:t>在“</a:t>
            </a:r>
            <a:r>
              <a:rPr lang="en-US" altLang="zh-CN" sz="2800" dirty="0" smtClean="0"/>
              <a:t>L2”单元格中输入公式“=K2*VLOOKUP(K2,slb,3,TRUE)-VLOOKUP(K2,slb,4,TRUE)</a:t>
            </a:r>
            <a:r>
              <a:rPr lang="zh-CN" altLang="zh-CN" sz="2800" dirty="0" smtClean="0"/>
              <a:t>”</a:t>
            </a:r>
            <a:endParaRPr lang="zh-CN" altLang="zh-CN" sz="2800" dirty="0"/>
          </a:p>
        </p:txBody>
      </p:sp>
      <p:pic>
        <p:nvPicPr>
          <p:cNvPr id="185346" name="Picture 2"/>
          <p:cNvPicPr>
            <a:picLocks noChangeAspect="1" noChangeArrowheads="1"/>
          </p:cNvPicPr>
          <p:nvPr/>
        </p:nvPicPr>
        <p:blipFill>
          <a:blip r:embed="rId4" cstate="print"/>
          <a:srcRect/>
          <a:stretch>
            <a:fillRect/>
          </a:stretch>
        </p:blipFill>
        <p:spPr bwMode="auto">
          <a:xfrm>
            <a:off x="1463040" y="2029968"/>
            <a:ext cx="9380188" cy="207568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1.11</a:t>
            </a:r>
            <a:r>
              <a:rPr lang="zh-CN" altLang="zh-CN" sz="2800" b="1" dirty="0" smtClean="0"/>
              <a:t>综合案例</a:t>
            </a:r>
            <a:endParaRPr lang="zh-CN" altLang="zh-CN" sz="2800" dirty="0"/>
          </a:p>
        </p:txBody>
      </p:sp>
      <p:sp>
        <p:nvSpPr>
          <p:cNvPr id="6" name="矩形 5"/>
          <p:cNvSpPr/>
          <p:nvPr/>
        </p:nvSpPr>
        <p:spPr>
          <a:xfrm>
            <a:off x="993402" y="1212064"/>
            <a:ext cx="10199077" cy="954107"/>
          </a:xfrm>
          <a:prstGeom prst="rect">
            <a:avLst/>
          </a:prstGeom>
        </p:spPr>
        <p:txBody>
          <a:bodyPr wrap="square">
            <a:spAutoFit/>
          </a:bodyPr>
          <a:lstStyle/>
          <a:p>
            <a:r>
              <a:rPr lang="en-US" altLang="zh-CN" sz="2800" dirty="0" smtClean="0"/>
              <a:t>        4.</a:t>
            </a:r>
            <a:r>
              <a:rPr lang="zh-CN" altLang="zh-CN" sz="2800" dirty="0" smtClean="0"/>
              <a:t>工资查询</a:t>
            </a:r>
            <a:endParaRPr lang="en-US" altLang="zh-CN" sz="2800" dirty="0" smtClean="0"/>
          </a:p>
          <a:p>
            <a:r>
              <a:rPr lang="zh-CN" altLang="en-US" sz="2800" dirty="0" smtClean="0"/>
              <a:t>        可以</a:t>
            </a:r>
            <a:r>
              <a:rPr lang="zh-CN" altLang="zh-CN" sz="2800" dirty="0" smtClean="0"/>
              <a:t>利用</a:t>
            </a:r>
            <a:r>
              <a:rPr lang="en-US" altLang="zh-CN" sz="2800" dirty="0" smtClean="0"/>
              <a:t>VLOOKUP</a:t>
            </a:r>
            <a:r>
              <a:rPr lang="zh-CN" altLang="zh-CN" sz="2800" dirty="0" smtClean="0"/>
              <a:t>函数查找所选职工的各项工资数据</a:t>
            </a:r>
          </a:p>
        </p:txBody>
      </p:sp>
      <p:pic>
        <p:nvPicPr>
          <p:cNvPr id="186370" name="Picture 2"/>
          <p:cNvPicPr>
            <a:picLocks noChangeAspect="1" noChangeArrowheads="1"/>
          </p:cNvPicPr>
          <p:nvPr/>
        </p:nvPicPr>
        <p:blipFill>
          <a:blip r:embed="rId4" cstate="print"/>
          <a:srcRect/>
          <a:stretch>
            <a:fillRect/>
          </a:stretch>
        </p:blipFill>
        <p:spPr bwMode="auto">
          <a:xfrm>
            <a:off x="4206240" y="2267712"/>
            <a:ext cx="3108960" cy="353576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1.11</a:t>
            </a:r>
            <a:r>
              <a:rPr lang="zh-CN" altLang="zh-CN" sz="2800" b="1" dirty="0" smtClean="0"/>
              <a:t>综合案例</a:t>
            </a:r>
            <a:endParaRPr lang="zh-CN" altLang="zh-CN" sz="2800" dirty="0"/>
          </a:p>
        </p:txBody>
      </p:sp>
      <p:sp>
        <p:nvSpPr>
          <p:cNvPr id="6" name="矩形 5"/>
          <p:cNvSpPr/>
          <p:nvPr/>
        </p:nvSpPr>
        <p:spPr>
          <a:xfrm>
            <a:off x="993402" y="1212064"/>
            <a:ext cx="10199077" cy="1384995"/>
          </a:xfrm>
          <a:prstGeom prst="rect">
            <a:avLst/>
          </a:prstGeom>
        </p:spPr>
        <p:txBody>
          <a:bodyPr wrap="square">
            <a:spAutoFit/>
          </a:bodyPr>
          <a:lstStyle/>
          <a:p>
            <a:r>
              <a:rPr lang="en-US" altLang="zh-CN" sz="2800" dirty="0" smtClean="0"/>
              <a:t>          5.</a:t>
            </a:r>
            <a:r>
              <a:rPr lang="zh-CN" altLang="zh-CN" sz="2800" dirty="0" smtClean="0"/>
              <a:t>部门分析</a:t>
            </a:r>
            <a:endParaRPr lang="en-US" altLang="zh-CN" sz="2800" dirty="0" smtClean="0"/>
          </a:p>
          <a:p>
            <a:r>
              <a:rPr lang="en-US" altLang="zh-CN" sz="2800" dirty="0" smtClean="0"/>
              <a:t>        </a:t>
            </a:r>
            <a:r>
              <a:rPr lang="zh-CN" altLang="en-US" sz="2800" dirty="0" smtClean="0"/>
              <a:t>（</a:t>
            </a:r>
            <a:r>
              <a:rPr lang="en-US" altLang="zh-CN" sz="2800" dirty="0" smtClean="0"/>
              <a:t>1</a:t>
            </a:r>
            <a:r>
              <a:rPr lang="zh-CN" altLang="en-US" sz="2800" dirty="0" smtClean="0"/>
              <a:t>）利用</a:t>
            </a:r>
            <a:r>
              <a:rPr lang="en-US" altLang="zh-CN" sz="2800" dirty="0" smtClean="0"/>
              <a:t>SUMIF</a:t>
            </a:r>
            <a:r>
              <a:rPr lang="zh-CN" altLang="zh-CN" sz="2800" dirty="0" smtClean="0"/>
              <a:t>实现部门工资数据的汇总</a:t>
            </a:r>
            <a:endParaRPr lang="en-US" altLang="zh-CN" sz="2800" dirty="0" smtClean="0"/>
          </a:p>
          <a:p>
            <a:r>
              <a:rPr lang="en-US" altLang="zh-CN" sz="2800" dirty="0" smtClean="0"/>
              <a:t>        </a:t>
            </a:r>
            <a:r>
              <a:rPr lang="zh-CN" altLang="en-US" sz="2800" dirty="0" smtClean="0"/>
              <a:t>（</a:t>
            </a:r>
            <a:r>
              <a:rPr lang="en-US" altLang="zh-CN" sz="2800" dirty="0" smtClean="0"/>
              <a:t>2</a:t>
            </a:r>
            <a:r>
              <a:rPr lang="zh-CN" altLang="en-US" sz="2800" dirty="0" smtClean="0"/>
              <a:t>）</a:t>
            </a:r>
            <a:r>
              <a:rPr lang="zh-CN" altLang="zh-CN" sz="2800" dirty="0" smtClean="0"/>
              <a:t>利用</a:t>
            </a:r>
            <a:r>
              <a:rPr lang="en-US" altLang="zh-CN" sz="2800" dirty="0" smtClean="0"/>
              <a:t>INDEX</a:t>
            </a:r>
            <a:r>
              <a:rPr lang="zh-CN" altLang="zh-CN" sz="2800" dirty="0" smtClean="0"/>
              <a:t>函数自动查找工资项目数据</a:t>
            </a:r>
            <a:endParaRPr lang="zh-CN" altLang="zh-CN" sz="2800" dirty="0"/>
          </a:p>
        </p:txBody>
      </p:sp>
      <p:pic>
        <p:nvPicPr>
          <p:cNvPr id="187394" name="Picture 2"/>
          <p:cNvPicPr>
            <a:picLocks noChangeAspect="1" noChangeArrowheads="1"/>
          </p:cNvPicPr>
          <p:nvPr/>
        </p:nvPicPr>
        <p:blipFill>
          <a:blip r:embed="rId4" cstate="print"/>
          <a:srcRect/>
          <a:stretch>
            <a:fillRect/>
          </a:stretch>
        </p:blipFill>
        <p:spPr bwMode="auto">
          <a:xfrm>
            <a:off x="1170432" y="2538727"/>
            <a:ext cx="6967728" cy="3953350"/>
          </a:xfrm>
          <a:prstGeom prst="rect">
            <a:avLst/>
          </a:prstGeom>
          <a:noFill/>
          <a:ln w="9525">
            <a:noFill/>
            <a:miter lim="800000"/>
            <a:headEnd/>
            <a:tailEnd/>
          </a:ln>
        </p:spPr>
      </p:pic>
      <p:pic>
        <p:nvPicPr>
          <p:cNvPr id="187395" name="Picture 3"/>
          <p:cNvPicPr>
            <a:picLocks noChangeAspect="1" noChangeArrowheads="1"/>
          </p:cNvPicPr>
          <p:nvPr/>
        </p:nvPicPr>
        <p:blipFill>
          <a:blip r:embed="rId5" cstate="print"/>
          <a:srcRect/>
          <a:stretch>
            <a:fillRect/>
          </a:stretch>
        </p:blipFill>
        <p:spPr bwMode="auto">
          <a:xfrm>
            <a:off x="8577072" y="2642616"/>
            <a:ext cx="1858963" cy="126523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1.11</a:t>
            </a:r>
            <a:r>
              <a:rPr lang="zh-CN" altLang="zh-CN" sz="2800" b="1" dirty="0" smtClean="0"/>
              <a:t>综合案例</a:t>
            </a:r>
            <a:endParaRPr lang="zh-CN" altLang="zh-CN" sz="2800" dirty="0"/>
          </a:p>
        </p:txBody>
      </p:sp>
      <p:sp>
        <p:nvSpPr>
          <p:cNvPr id="6" name="矩形 5"/>
          <p:cNvSpPr/>
          <p:nvPr/>
        </p:nvSpPr>
        <p:spPr>
          <a:xfrm>
            <a:off x="993402" y="1212064"/>
            <a:ext cx="10199077" cy="523220"/>
          </a:xfrm>
          <a:prstGeom prst="rect">
            <a:avLst/>
          </a:prstGeom>
        </p:spPr>
        <p:txBody>
          <a:bodyPr wrap="square">
            <a:spAutoFit/>
          </a:bodyPr>
          <a:lstStyle/>
          <a:p>
            <a:r>
              <a:rPr lang="en-US" altLang="zh-CN" sz="2800" dirty="0" smtClean="0"/>
              <a:t>          6.</a:t>
            </a:r>
            <a:r>
              <a:rPr lang="zh-CN" altLang="zh-CN" sz="2800" dirty="0" smtClean="0"/>
              <a:t>人员类别分析</a:t>
            </a:r>
            <a:endParaRPr lang="zh-CN" altLang="zh-CN" sz="2800" dirty="0"/>
          </a:p>
        </p:txBody>
      </p:sp>
      <p:pic>
        <p:nvPicPr>
          <p:cNvPr id="188418" name="Picture 2"/>
          <p:cNvPicPr>
            <a:picLocks noChangeAspect="1" noChangeArrowheads="1"/>
          </p:cNvPicPr>
          <p:nvPr/>
        </p:nvPicPr>
        <p:blipFill>
          <a:blip r:embed="rId4" cstate="print"/>
          <a:srcRect/>
          <a:stretch>
            <a:fillRect/>
          </a:stretch>
        </p:blipFill>
        <p:spPr bwMode="auto">
          <a:xfrm>
            <a:off x="2258568" y="1883664"/>
            <a:ext cx="7195376" cy="322783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1.11</a:t>
            </a:r>
            <a:r>
              <a:rPr lang="zh-CN" altLang="zh-CN" sz="2800" b="1" dirty="0" smtClean="0"/>
              <a:t>综合案例</a:t>
            </a:r>
            <a:endParaRPr lang="zh-CN" altLang="zh-CN" sz="2800" dirty="0"/>
          </a:p>
        </p:txBody>
      </p:sp>
      <p:sp>
        <p:nvSpPr>
          <p:cNvPr id="6" name="矩形 5"/>
          <p:cNvSpPr/>
          <p:nvPr/>
        </p:nvSpPr>
        <p:spPr>
          <a:xfrm>
            <a:off x="993402" y="1212064"/>
            <a:ext cx="10199077" cy="523220"/>
          </a:xfrm>
          <a:prstGeom prst="rect">
            <a:avLst/>
          </a:prstGeom>
        </p:spPr>
        <p:txBody>
          <a:bodyPr wrap="square">
            <a:spAutoFit/>
          </a:bodyPr>
          <a:lstStyle/>
          <a:p>
            <a:r>
              <a:rPr lang="en-US" altLang="zh-CN" sz="2800" dirty="0" smtClean="0"/>
              <a:t>          7.</a:t>
            </a:r>
            <a:r>
              <a:rPr lang="zh-CN" altLang="zh-CN" sz="2800" dirty="0" smtClean="0"/>
              <a:t>数据透视分析</a:t>
            </a:r>
            <a:endParaRPr lang="en-US" altLang="zh-CN" sz="2800" dirty="0" smtClean="0"/>
          </a:p>
        </p:txBody>
      </p:sp>
      <p:pic>
        <p:nvPicPr>
          <p:cNvPr id="189442" name="Picture 2"/>
          <p:cNvPicPr>
            <a:picLocks noChangeAspect="1" noChangeArrowheads="1"/>
          </p:cNvPicPr>
          <p:nvPr/>
        </p:nvPicPr>
        <p:blipFill>
          <a:blip r:embed="rId4" cstate="print"/>
          <a:srcRect/>
          <a:stretch>
            <a:fillRect/>
          </a:stretch>
        </p:blipFill>
        <p:spPr bwMode="auto">
          <a:xfrm>
            <a:off x="2048256" y="1810512"/>
            <a:ext cx="8008509" cy="340156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1.11</a:t>
            </a:r>
            <a:r>
              <a:rPr lang="zh-CN" altLang="zh-CN" sz="2800" b="1" dirty="0" smtClean="0"/>
              <a:t>综合案例</a:t>
            </a:r>
            <a:endParaRPr lang="zh-CN" altLang="zh-CN" sz="2800" dirty="0"/>
          </a:p>
        </p:txBody>
      </p:sp>
      <p:sp>
        <p:nvSpPr>
          <p:cNvPr id="6" name="矩形 5"/>
          <p:cNvSpPr/>
          <p:nvPr/>
        </p:nvSpPr>
        <p:spPr>
          <a:xfrm>
            <a:off x="993402" y="1212064"/>
            <a:ext cx="10199077" cy="523220"/>
          </a:xfrm>
          <a:prstGeom prst="rect">
            <a:avLst/>
          </a:prstGeom>
        </p:spPr>
        <p:txBody>
          <a:bodyPr wrap="square">
            <a:spAutoFit/>
          </a:bodyPr>
          <a:lstStyle/>
          <a:p>
            <a:r>
              <a:rPr lang="en-US" altLang="zh-CN" sz="2800" dirty="0" smtClean="0"/>
              <a:t>          8.</a:t>
            </a:r>
            <a:r>
              <a:rPr lang="zh-CN" altLang="en-US" sz="2800" dirty="0" smtClean="0"/>
              <a:t>利用</a:t>
            </a:r>
            <a:r>
              <a:rPr lang="en-US" altLang="zh-CN" sz="2800" dirty="0" smtClean="0"/>
              <a:t>VBA</a:t>
            </a:r>
            <a:r>
              <a:rPr lang="zh-CN" altLang="zh-CN" sz="2800" dirty="0" smtClean="0"/>
              <a:t>生成工资条</a:t>
            </a:r>
            <a:endParaRPr lang="zh-CN" altLang="zh-CN" sz="2800" dirty="0"/>
          </a:p>
        </p:txBody>
      </p:sp>
      <p:pic>
        <p:nvPicPr>
          <p:cNvPr id="190466" name="Picture 2"/>
          <p:cNvPicPr>
            <a:picLocks noChangeAspect="1" noChangeArrowheads="1"/>
          </p:cNvPicPr>
          <p:nvPr/>
        </p:nvPicPr>
        <p:blipFill>
          <a:blip r:embed="rId4" cstate="print"/>
          <a:srcRect/>
          <a:stretch>
            <a:fillRect/>
          </a:stretch>
        </p:blipFill>
        <p:spPr bwMode="auto">
          <a:xfrm>
            <a:off x="1810512" y="1856232"/>
            <a:ext cx="8705486" cy="377647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1.11</a:t>
            </a:r>
            <a:r>
              <a:rPr lang="zh-CN" altLang="zh-CN" sz="2800" b="1" dirty="0" smtClean="0"/>
              <a:t>综合案例</a:t>
            </a:r>
            <a:endParaRPr lang="zh-CN" altLang="zh-CN" sz="2800" dirty="0"/>
          </a:p>
        </p:txBody>
      </p:sp>
      <p:sp>
        <p:nvSpPr>
          <p:cNvPr id="6" name="矩形 5"/>
          <p:cNvSpPr/>
          <p:nvPr/>
        </p:nvSpPr>
        <p:spPr>
          <a:xfrm>
            <a:off x="993402" y="1212064"/>
            <a:ext cx="10199077" cy="1957524"/>
          </a:xfrm>
          <a:prstGeom prst="rect">
            <a:avLst/>
          </a:prstGeom>
        </p:spPr>
        <p:txBody>
          <a:bodyPr wrap="square">
            <a:spAutoFit/>
          </a:bodyPr>
          <a:lstStyle/>
          <a:p>
            <a:pPr>
              <a:lnSpc>
                <a:spcPct val="150000"/>
              </a:lnSpc>
            </a:pPr>
            <a:r>
              <a:rPr lang="en-US" altLang="zh-CN" sz="2800" dirty="0" smtClean="0"/>
              <a:t> </a:t>
            </a:r>
            <a:r>
              <a:rPr lang="en-US" altLang="zh-CN" sz="2800" b="1" dirty="0" smtClean="0"/>
              <a:t>1.11.3</a:t>
            </a:r>
            <a:r>
              <a:rPr lang="zh-CN" altLang="zh-CN" sz="2800" b="1" dirty="0" smtClean="0"/>
              <a:t>销售管理模型</a:t>
            </a:r>
            <a:endParaRPr lang="zh-CN" altLang="zh-CN" sz="2800" dirty="0" smtClean="0"/>
          </a:p>
          <a:p>
            <a:pPr>
              <a:lnSpc>
                <a:spcPct val="150000"/>
              </a:lnSpc>
            </a:pPr>
            <a:r>
              <a:rPr lang="en-US" altLang="zh-CN" sz="2800" dirty="0" smtClean="0"/>
              <a:t> 1.</a:t>
            </a:r>
            <a:r>
              <a:rPr lang="zh-CN" altLang="zh-CN" sz="2800" dirty="0" smtClean="0"/>
              <a:t>基础信息设置</a:t>
            </a:r>
            <a:endParaRPr lang="en-US" altLang="zh-CN" sz="2800" dirty="0" smtClean="0"/>
          </a:p>
          <a:p>
            <a:pPr>
              <a:lnSpc>
                <a:spcPct val="150000"/>
              </a:lnSpc>
            </a:pPr>
            <a:r>
              <a:rPr lang="en-US" altLang="zh-CN" sz="2800" dirty="0" smtClean="0"/>
              <a:t> </a:t>
            </a:r>
            <a:r>
              <a:rPr lang="zh-CN" altLang="zh-CN" sz="2800" dirty="0" smtClean="0"/>
              <a:t>（</a:t>
            </a:r>
            <a:r>
              <a:rPr lang="en-US" altLang="zh-CN" sz="2800" dirty="0" smtClean="0"/>
              <a:t>1</a:t>
            </a:r>
            <a:r>
              <a:rPr lang="zh-CN" altLang="zh-CN" sz="2800" dirty="0" smtClean="0"/>
              <a:t>）商品信息</a:t>
            </a:r>
            <a:endParaRPr lang="zh-CN" altLang="zh-CN" sz="2800" dirty="0"/>
          </a:p>
        </p:txBody>
      </p:sp>
      <p:pic>
        <p:nvPicPr>
          <p:cNvPr id="191490" name="Picture 2"/>
          <p:cNvPicPr>
            <a:picLocks noChangeAspect="1" noChangeArrowheads="1"/>
          </p:cNvPicPr>
          <p:nvPr/>
        </p:nvPicPr>
        <p:blipFill>
          <a:blip r:embed="rId4" cstate="print"/>
          <a:srcRect/>
          <a:stretch>
            <a:fillRect/>
          </a:stretch>
        </p:blipFill>
        <p:spPr bwMode="auto">
          <a:xfrm>
            <a:off x="1609344" y="3282696"/>
            <a:ext cx="4000500" cy="1736725"/>
          </a:xfrm>
          <a:prstGeom prst="rect">
            <a:avLst/>
          </a:prstGeom>
          <a:noFill/>
          <a:ln w="9525">
            <a:noFill/>
            <a:miter lim="800000"/>
            <a:headEnd/>
            <a:tailEnd/>
          </a:ln>
        </p:spPr>
      </p:pic>
      <p:pic>
        <p:nvPicPr>
          <p:cNvPr id="191491" name="Picture 3"/>
          <p:cNvPicPr>
            <a:picLocks noChangeAspect="1" noChangeArrowheads="1"/>
          </p:cNvPicPr>
          <p:nvPr/>
        </p:nvPicPr>
        <p:blipFill>
          <a:blip r:embed="rId5" cstate="print"/>
          <a:srcRect/>
          <a:stretch>
            <a:fillRect/>
          </a:stretch>
        </p:blipFill>
        <p:spPr bwMode="auto">
          <a:xfrm>
            <a:off x="6208776" y="3282696"/>
            <a:ext cx="3368675" cy="173672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3970318"/>
          </a:xfrm>
          <a:prstGeom prst="rect">
            <a:avLst/>
          </a:prstGeom>
        </p:spPr>
        <p:txBody>
          <a:bodyPr wrap="square">
            <a:spAutoFit/>
          </a:bodyPr>
          <a:lstStyle/>
          <a:p>
            <a:pPr>
              <a:lnSpc>
                <a:spcPct val="150000"/>
              </a:lnSpc>
            </a:pPr>
            <a:r>
              <a:rPr lang="zh-CN" altLang="zh-CN" sz="2800" dirty="0" smtClean="0"/>
              <a:t>应付账款计算公式如下：</a:t>
            </a:r>
          </a:p>
          <a:p>
            <a:pPr>
              <a:lnSpc>
                <a:spcPct val="150000"/>
              </a:lnSpc>
            </a:pPr>
            <a:r>
              <a:rPr lang="en-US" altLang="zh-CN" sz="2800" dirty="0" smtClean="0"/>
              <a:t>= SUM(SUMIFS(D2:D9,A2:A9,{"</a:t>
            </a:r>
            <a:r>
              <a:rPr lang="zh-CN" altLang="zh-CN" sz="2800" dirty="0" smtClean="0"/>
              <a:t>预付账款</a:t>
            </a:r>
            <a:r>
              <a:rPr lang="en-US" altLang="zh-CN" sz="2800" dirty="0" smtClean="0"/>
              <a:t>*","</a:t>
            </a:r>
            <a:r>
              <a:rPr lang="zh-CN" altLang="zh-CN" sz="2800" dirty="0" smtClean="0"/>
              <a:t>应付账款</a:t>
            </a:r>
            <a:r>
              <a:rPr lang="en-US" altLang="zh-CN" sz="2800" dirty="0" smtClean="0"/>
              <a:t>*"},C2:C9,"</a:t>
            </a:r>
            <a:r>
              <a:rPr lang="zh-CN" altLang="zh-CN" sz="2800" dirty="0" smtClean="0"/>
              <a:t>贷</a:t>
            </a:r>
            <a:r>
              <a:rPr lang="en-US" altLang="zh-CN" sz="2800" dirty="0" smtClean="0"/>
              <a:t>"))</a:t>
            </a:r>
            <a:endParaRPr lang="zh-CN" altLang="zh-CN" sz="2800" dirty="0" smtClean="0"/>
          </a:p>
          <a:p>
            <a:pPr>
              <a:lnSpc>
                <a:spcPct val="150000"/>
              </a:lnSpc>
            </a:pPr>
            <a:r>
              <a:rPr lang="zh-CN" altLang="zh-CN" sz="2800" dirty="0" smtClean="0"/>
              <a:t>预付账款计算公式如下：</a:t>
            </a:r>
          </a:p>
          <a:p>
            <a:pPr>
              <a:lnSpc>
                <a:spcPct val="150000"/>
              </a:lnSpc>
            </a:pPr>
            <a:r>
              <a:rPr lang="en-US" altLang="zh-CN" sz="2800" dirty="0" smtClean="0"/>
              <a:t>= SUM(SUMIFS(D2:D9,A2:A9,{"</a:t>
            </a:r>
            <a:r>
              <a:rPr lang="zh-CN" altLang="zh-CN" sz="2800" dirty="0" smtClean="0"/>
              <a:t>预付账款</a:t>
            </a:r>
            <a:r>
              <a:rPr lang="en-US" altLang="zh-CN" sz="2800" dirty="0" smtClean="0"/>
              <a:t>*","</a:t>
            </a:r>
            <a:r>
              <a:rPr lang="zh-CN" altLang="zh-CN" sz="2800" dirty="0" smtClean="0"/>
              <a:t>应付账款</a:t>
            </a:r>
            <a:r>
              <a:rPr lang="en-US" altLang="zh-CN" sz="2800" dirty="0" smtClean="0"/>
              <a:t>*"},C2:C9,"</a:t>
            </a:r>
            <a:r>
              <a:rPr lang="zh-CN" altLang="zh-CN" sz="2800" dirty="0" smtClean="0"/>
              <a:t>借</a:t>
            </a:r>
            <a:r>
              <a:rPr lang="en-US" altLang="zh-CN" sz="2800" dirty="0" smtClean="0"/>
              <a:t>"))</a:t>
            </a: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1.11</a:t>
            </a:r>
            <a:r>
              <a:rPr lang="zh-CN" altLang="zh-CN" sz="2800" b="1" dirty="0" smtClean="0"/>
              <a:t>综合案例</a:t>
            </a:r>
            <a:endParaRPr lang="zh-CN" altLang="zh-CN" sz="2800" dirty="0"/>
          </a:p>
        </p:txBody>
      </p:sp>
      <p:sp>
        <p:nvSpPr>
          <p:cNvPr id="6" name="矩形 5"/>
          <p:cNvSpPr/>
          <p:nvPr/>
        </p:nvSpPr>
        <p:spPr>
          <a:xfrm>
            <a:off x="993402" y="1212064"/>
            <a:ext cx="10199077" cy="738664"/>
          </a:xfrm>
          <a:prstGeom prst="rect">
            <a:avLst/>
          </a:prstGeom>
        </p:spPr>
        <p:txBody>
          <a:bodyPr wrap="square">
            <a:spAutoFit/>
          </a:bodyPr>
          <a:lstStyle/>
          <a:p>
            <a:pPr>
              <a:lnSpc>
                <a:spcPct val="150000"/>
              </a:lnSpc>
            </a:pPr>
            <a:r>
              <a:rPr lang="en-US" altLang="zh-CN" sz="2800" dirty="0" smtClean="0"/>
              <a:t>  </a:t>
            </a:r>
            <a:r>
              <a:rPr lang="zh-CN" altLang="zh-CN" sz="2800" dirty="0" smtClean="0"/>
              <a:t>（</a:t>
            </a:r>
            <a:r>
              <a:rPr lang="en-US" altLang="zh-CN" sz="2800" dirty="0" smtClean="0"/>
              <a:t>2</a:t>
            </a:r>
            <a:r>
              <a:rPr lang="zh-CN" altLang="zh-CN" sz="2800" dirty="0" smtClean="0"/>
              <a:t>）坏账计提方法与计提比例</a:t>
            </a:r>
            <a:endParaRPr lang="zh-CN" altLang="zh-CN" sz="2800" dirty="0"/>
          </a:p>
        </p:txBody>
      </p:sp>
      <p:pic>
        <p:nvPicPr>
          <p:cNvPr id="192514" name="Picture 2"/>
          <p:cNvPicPr>
            <a:picLocks noChangeAspect="1" noChangeArrowheads="1"/>
          </p:cNvPicPr>
          <p:nvPr/>
        </p:nvPicPr>
        <p:blipFill>
          <a:blip r:embed="rId4" cstate="print"/>
          <a:srcRect/>
          <a:stretch>
            <a:fillRect/>
          </a:stretch>
        </p:blipFill>
        <p:spPr bwMode="auto">
          <a:xfrm>
            <a:off x="3364992" y="2139696"/>
            <a:ext cx="4502224" cy="29718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1.11</a:t>
            </a:r>
            <a:r>
              <a:rPr lang="zh-CN" altLang="zh-CN" sz="2800" b="1" dirty="0" smtClean="0"/>
              <a:t>综合案例</a:t>
            </a:r>
            <a:endParaRPr lang="zh-CN" altLang="zh-CN" sz="2800" dirty="0"/>
          </a:p>
        </p:txBody>
      </p:sp>
      <p:sp>
        <p:nvSpPr>
          <p:cNvPr id="6" name="矩形 5"/>
          <p:cNvSpPr/>
          <p:nvPr/>
        </p:nvSpPr>
        <p:spPr>
          <a:xfrm>
            <a:off x="993402" y="1212064"/>
            <a:ext cx="10199077" cy="523220"/>
          </a:xfrm>
          <a:prstGeom prst="rect">
            <a:avLst/>
          </a:prstGeom>
        </p:spPr>
        <p:txBody>
          <a:bodyPr wrap="square">
            <a:spAutoFit/>
          </a:bodyPr>
          <a:lstStyle/>
          <a:p>
            <a:r>
              <a:rPr lang="en-US" altLang="zh-CN" sz="2800" dirty="0" smtClean="0"/>
              <a:t>  </a:t>
            </a:r>
            <a:r>
              <a:rPr lang="zh-CN" altLang="zh-CN" sz="2800" dirty="0" smtClean="0"/>
              <a:t>（</a:t>
            </a:r>
            <a:r>
              <a:rPr lang="en-US" altLang="zh-CN" sz="2800" dirty="0" smtClean="0"/>
              <a:t>3</a:t>
            </a:r>
            <a:r>
              <a:rPr lang="zh-CN" altLang="zh-CN" sz="2800" dirty="0" smtClean="0"/>
              <a:t>）客户信息</a:t>
            </a:r>
            <a:endParaRPr lang="zh-CN" altLang="zh-CN" sz="2800" dirty="0"/>
          </a:p>
        </p:txBody>
      </p:sp>
      <p:pic>
        <p:nvPicPr>
          <p:cNvPr id="193538" name="Picture 2"/>
          <p:cNvPicPr>
            <a:picLocks noChangeAspect="1" noChangeArrowheads="1"/>
          </p:cNvPicPr>
          <p:nvPr/>
        </p:nvPicPr>
        <p:blipFill>
          <a:blip r:embed="rId4" cstate="print"/>
          <a:srcRect/>
          <a:stretch>
            <a:fillRect/>
          </a:stretch>
        </p:blipFill>
        <p:spPr bwMode="auto">
          <a:xfrm>
            <a:off x="3099816" y="1783080"/>
            <a:ext cx="3939748" cy="308152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1.11</a:t>
            </a:r>
            <a:r>
              <a:rPr lang="zh-CN" altLang="zh-CN" sz="2800" b="1" dirty="0" smtClean="0"/>
              <a:t>综合案例</a:t>
            </a:r>
            <a:endParaRPr lang="zh-CN" altLang="zh-CN" sz="2800" dirty="0"/>
          </a:p>
        </p:txBody>
      </p:sp>
      <p:sp>
        <p:nvSpPr>
          <p:cNvPr id="6" name="矩形 5"/>
          <p:cNvSpPr/>
          <p:nvPr/>
        </p:nvSpPr>
        <p:spPr>
          <a:xfrm>
            <a:off x="993402" y="1212064"/>
            <a:ext cx="10199077" cy="523220"/>
          </a:xfrm>
          <a:prstGeom prst="rect">
            <a:avLst/>
          </a:prstGeom>
        </p:spPr>
        <p:txBody>
          <a:bodyPr wrap="square">
            <a:spAutoFit/>
          </a:bodyPr>
          <a:lstStyle/>
          <a:p>
            <a:r>
              <a:rPr lang="en-US" altLang="zh-CN" sz="2800" dirty="0" smtClean="0"/>
              <a:t>  2.</a:t>
            </a:r>
            <a:r>
              <a:rPr lang="zh-CN" altLang="zh-CN" sz="2800" dirty="0" smtClean="0"/>
              <a:t>销售记录</a:t>
            </a:r>
            <a:r>
              <a:rPr lang="zh-CN" altLang="en-US" sz="2800" dirty="0" smtClean="0"/>
              <a:t>（重点关注销售价格、账龄、坏账准备的计算）</a:t>
            </a:r>
            <a:endParaRPr lang="zh-CN" altLang="zh-CN" sz="2800" dirty="0"/>
          </a:p>
        </p:txBody>
      </p:sp>
      <p:pic>
        <p:nvPicPr>
          <p:cNvPr id="194562" name="Picture 2"/>
          <p:cNvPicPr>
            <a:picLocks noChangeAspect="1" noChangeArrowheads="1"/>
          </p:cNvPicPr>
          <p:nvPr/>
        </p:nvPicPr>
        <p:blipFill>
          <a:blip r:embed="rId4" cstate="print"/>
          <a:srcRect/>
          <a:stretch>
            <a:fillRect/>
          </a:stretch>
        </p:blipFill>
        <p:spPr bwMode="auto">
          <a:xfrm>
            <a:off x="1965960" y="1792224"/>
            <a:ext cx="7305922" cy="3922776"/>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1.11</a:t>
            </a:r>
            <a:r>
              <a:rPr lang="zh-CN" altLang="zh-CN" sz="2800" b="1" dirty="0" smtClean="0"/>
              <a:t>综合案例</a:t>
            </a:r>
            <a:endParaRPr lang="zh-CN" altLang="zh-CN" sz="2800" dirty="0"/>
          </a:p>
        </p:txBody>
      </p:sp>
      <p:sp>
        <p:nvSpPr>
          <p:cNvPr id="6" name="矩形 5"/>
          <p:cNvSpPr/>
          <p:nvPr/>
        </p:nvSpPr>
        <p:spPr>
          <a:xfrm>
            <a:off x="993402" y="1212064"/>
            <a:ext cx="10199077" cy="523220"/>
          </a:xfrm>
          <a:prstGeom prst="rect">
            <a:avLst/>
          </a:prstGeom>
        </p:spPr>
        <p:txBody>
          <a:bodyPr wrap="square">
            <a:spAutoFit/>
          </a:bodyPr>
          <a:lstStyle/>
          <a:p>
            <a:r>
              <a:rPr lang="en-US" altLang="zh-CN" sz="2800" dirty="0" smtClean="0"/>
              <a:t>  3.</a:t>
            </a:r>
            <a:r>
              <a:rPr lang="zh-CN" altLang="zh-CN" sz="2800" dirty="0" smtClean="0"/>
              <a:t>所有商品特定年份销售统计</a:t>
            </a:r>
            <a:r>
              <a:rPr lang="zh-CN" altLang="en-US" sz="2800" dirty="0" smtClean="0"/>
              <a:t>（思考其实现方式）</a:t>
            </a:r>
            <a:endParaRPr lang="zh-CN" altLang="zh-CN" sz="2800" dirty="0"/>
          </a:p>
        </p:txBody>
      </p:sp>
      <p:pic>
        <p:nvPicPr>
          <p:cNvPr id="195586" name="Picture 2"/>
          <p:cNvPicPr>
            <a:picLocks noChangeAspect="1" noChangeArrowheads="1"/>
          </p:cNvPicPr>
          <p:nvPr/>
        </p:nvPicPr>
        <p:blipFill>
          <a:blip r:embed="rId4" cstate="print"/>
          <a:srcRect/>
          <a:stretch>
            <a:fillRect/>
          </a:stretch>
        </p:blipFill>
        <p:spPr bwMode="auto">
          <a:xfrm>
            <a:off x="1856232" y="1938528"/>
            <a:ext cx="6836374" cy="339242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1.11</a:t>
            </a:r>
            <a:r>
              <a:rPr lang="zh-CN" altLang="zh-CN" sz="2800" b="1" dirty="0" smtClean="0"/>
              <a:t>综合案例</a:t>
            </a:r>
            <a:endParaRPr lang="zh-CN" altLang="zh-CN" sz="2800" dirty="0"/>
          </a:p>
        </p:txBody>
      </p:sp>
      <p:sp>
        <p:nvSpPr>
          <p:cNvPr id="6" name="矩形 5"/>
          <p:cNvSpPr/>
          <p:nvPr/>
        </p:nvSpPr>
        <p:spPr>
          <a:xfrm>
            <a:off x="993402" y="1212064"/>
            <a:ext cx="10199077" cy="523220"/>
          </a:xfrm>
          <a:prstGeom prst="rect">
            <a:avLst/>
          </a:prstGeom>
        </p:spPr>
        <p:txBody>
          <a:bodyPr wrap="square">
            <a:spAutoFit/>
          </a:bodyPr>
          <a:lstStyle/>
          <a:p>
            <a:r>
              <a:rPr lang="en-US" altLang="zh-CN" sz="2800" dirty="0" smtClean="0"/>
              <a:t>  4.</a:t>
            </a:r>
            <a:r>
              <a:rPr lang="zh-CN" altLang="zh-CN" sz="2800" dirty="0" smtClean="0"/>
              <a:t>特定商品月销售趋势分析</a:t>
            </a:r>
            <a:r>
              <a:rPr lang="zh-CN" altLang="en-US" sz="2800" dirty="0" smtClean="0"/>
              <a:t>（思考其实现方式）</a:t>
            </a:r>
            <a:endParaRPr lang="zh-CN" altLang="zh-CN" sz="2800" dirty="0"/>
          </a:p>
        </p:txBody>
      </p:sp>
      <p:pic>
        <p:nvPicPr>
          <p:cNvPr id="196610" name="Picture 2"/>
          <p:cNvPicPr>
            <a:picLocks noChangeAspect="1" noChangeArrowheads="1"/>
          </p:cNvPicPr>
          <p:nvPr/>
        </p:nvPicPr>
        <p:blipFill>
          <a:blip r:embed="rId4" cstate="print"/>
          <a:srcRect/>
          <a:stretch>
            <a:fillRect/>
          </a:stretch>
        </p:blipFill>
        <p:spPr bwMode="auto">
          <a:xfrm>
            <a:off x="1837944" y="2066544"/>
            <a:ext cx="6895884" cy="36576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1.11</a:t>
            </a:r>
            <a:r>
              <a:rPr lang="zh-CN" altLang="zh-CN" sz="2800" b="1" dirty="0" smtClean="0"/>
              <a:t>综合案例</a:t>
            </a:r>
            <a:endParaRPr lang="zh-CN" altLang="zh-CN" sz="2800" dirty="0"/>
          </a:p>
        </p:txBody>
      </p:sp>
      <p:sp>
        <p:nvSpPr>
          <p:cNvPr id="6" name="矩形 5"/>
          <p:cNvSpPr/>
          <p:nvPr/>
        </p:nvSpPr>
        <p:spPr>
          <a:xfrm>
            <a:off x="993402" y="1212064"/>
            <a:ext cx="10199077" cy="523220"/>
          </a:xfrm>
          <a:prstGeom prst="rect">
            <a:avLst/>
          </a:prstGeom>
        </p:spPr>
        <p:txBody>
          <a:bodyPr wrap="square">
            <a:spAutoFit/>
          </a:bodyPr>
          <a:lstStyle/>
          <a:p>
            <a:r>
              <a:rPr lang="en-US" altLang="zh-CN" sz="2800" dirty="0" smtClean="0"/>
              <a:t>  5.</a:t>
            </a:r>
            <a:r>
              <a:rPr lang="zh-CN" altLang="zh-CN" sz="2800" dirty="0" smtClean="0"/>
              <a:t>销售额帕累托分析</a:t>
            </a:r>
            <a:r>
              <a:rPr lang="zh-CN" altLang="en-US" sz="2800" dirty="0" smtClean="0"/>
              <a:t>（思考其实现方式）</a:t>
            </a:r>
            <a:endParaRPr lang="zh-CN" altLang="zh-CN" sz="2800" dirty="0"/>
          </a:p>
        </p:txBody>
      </p:sp>
      <p:pic>
        <p:nvPicPr>
          <p:cNvPr id="197634" name="Picture 2"/>
          <p:cNvPicPr>
            <a:picLocks noChangeAspect="1" noChangeArrowheads="1"/>
          </p:cNvPicPr>
          <p:nvPr/>
        </p:nvPicPr>
        <p:blipFill>
          <a:blip r:embed="rId4" cstate="print"/>
          <a:srcRect/>
          <a:stretch>
            <a:fillRect/>
          </a:stretch>
        </p:blipFill>
        <p:spPr bwMode="auto">
          <a:xfrm>
            <a:off x="2441448" y="1764792"/>
            <a:ext cx="6327648" cy="440184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1.11</a:t>
            </a:r>
            <a:r>
              <a:rPr lang="zh-CN" altLang="zh-CN" sz="2800" b="1" dirty="0" smtClean="0"/>
              <a:t>综合案例</a:t>
            </a:r>
            <a:endParaRPr lang="zh-CN" altLang="zh-CN" sz="2800" dirty="0"/>
          </a:p>
        </p:txBody>
      </p:sp>
      <p:sp>
        <p:nvSpPr>
          <p:cNvPr id="6" name="矩形 5"/>
          <p:cNvSpPr/>
          <p:nvPr/>
        </p:nvSpPr>
        <p:spPr>
          <a:xfrm>
            <a:off x="993402" y="1212064"/>
            <a:ext cx="10199077" cy="523220"/>
          </a:xfrm>
          <a:prstGeom prst="rect">
            <a:avLst/>
          </a:prstGeom>
        </p:spPr>
        <p:txBody>
          <a:bodyPr wrap="square">
            <a:spAutoFit/>
          </a:bodyPr>
          <a:lstStyle/>
          <a:p>
            <a:r>
              <a:rPr lang="en-US" altLang="zh-CN" sz="2800" dirty="0" smtClean="0"/>
              <a:t>6.</a:t>
            </a:r>
            <a:r>
              <a:rPr lang="zh-CN" altLang="zh-CN" sz="2800" dirty="0" smtClean="0"/>
              <a:t>应收账款分析</a:t>
            </a:r>
            <a:r>
              <a:rPr lang="zh-CN" altLang="en-US" sz="2800" dirty="0" smtClean="0"/>
              <a:t>（思考其实现方式）</a:t>
            </a:r>
            <a:endParaRPr lang="zh-CN" altLang="zh-CN" sz="2800" dirty="0"/>
          </a:p>
        </p:txBody>
      </p:sp>
      <p:pic>
        <p:nvPicPr>
          <p:cNvPr id="198658" name="Picture 2"/>
          <p:cNvPicPr>
            <a:picLocks noChangeAspect="1" noChangeArrowheads="1"/>
          </p:cNvPicPr>
          <p:nvPr/>
        </p:nvPicPr>
        <p:blipFill>
          <a:blip r:embed="rId4" cstate="print"/>
          <a:srcRect/>
          <a:stretch>
            <a:fillRect/>
          </a:stretch>
        </p:blipFill>
        <p:spPr bwMode="auto">
          <a:xfrm>
            <a:off x="1755647" y="2039112"/>
            <a:ext cx="8389327" cy="344728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zh-CN" altLang="en-US" sz="2800" b="1" dirty="0" smtClean="0"/>
              <a:t>第</a:t>
            </a:r>
            <a:r>
              <a:rPr lang="en-US" altLang="zh-CN" sz="2800" b="1" dirty="0" smtClean="0"/>
              <a:t>2</a:t>
            </a:r>
            <a:r>
              <a:rPr lang="zh-CN" altLang="en-US" sz="2800" b="1" dirty="0" smtClean="0"/>
              <a:t>章 财务分析模型</a:t>
            </a:r>
            <a:endParaRPr lang="zh-CN" altLang="zh-CN" sz="2800" b="1" dirty="0"/>
          </a:p>
        </p:txBody>
      </p:sp>
      <p:sp>
        <p:nvSpPr>
          <p:cNvPr id="6" name="矩形 5"/>
          <p:cNvSpPr/>
          <p:nvPr/>
        </p:nvSpPr>
        <p:spPr>
          <a:xfrm>
            <a:off x="993402" y="1212064"/>
            <a:ext cx="10199077" cy="2603854"/>
          </a:xfrm>
          <a:prstGeom prst="rect">
            <a:avLst/>
          </a:prstGeom>
        </p:spPr>
        <p:txBody>
          <a:bodyPr wrap="square">
            <a:spAutoFit/>
          </a:bodyPr>
          <a:lstStyle/>
          <a:p>
            <a:pPr>
              <a:lnSpc>
                <a:spcPct val="150000"/>
              </a:lnSpc>
            </a:pPr>
            <a:r>
              <a:rPr lang="en-US" altLang="zh-CN" sz="2800" dirty="0" smtClean="0"/>
              <a:t>【</a:t>
            </a:r>
            <a:r>
              <a:rPr lang="zh-CN" altLang="en-US" sz="2800" dirty="0" smtClean="0"/>
              <a:t>本章重点</a:t>
            </a:r>
            <a:r>
              <a:rPr lang="en-US" altLang="zh-CN" sz="2800" dirty="0" smtClean="0"/>
              <a:t>】</a:t>
            </a:r>
          </a:p>
          <a:p>
            <a:pPr>
              <a:lnSpc>
                <a:spcPct val="150000"/>
              </a:lnSpc>
              <a:buFont typeface="Arial" pitchFamily="34" charset="0"/>
              <a:buChar char="•"/>
            </a:pPr>
            <a:r>
              <a:rPr lang="zh-CN" altLang="en-US" sz="2800" dirty="0" smtClean="0"/>
              <a:t>财务指标分析模型设计</a:t>
            </a:r>
          </a:p>
          <a:p>
            <a:pPr>
              <a:lnSpc>
                <a:spcPct val="150000"/>
              </a:lnSpc>
              <a:buFont typeface="Arial" pitchFamily="34" charset="0"/>
              <a:buChar char="•"/>
            </a:pPr>
            <a:r>
              <a:rPr lang="zh-CN" altLang="en-US" sz="2800" dirty="0" smtClean="0"/>
              <a:t>结构百分比分析模型设计</a:t>
            </a:r>
          </a:p>
          <a:p>
            <a:pPr>
              <a:lnSpc>
                <a:spcPct val="150000"/>
              </a:lnSpc>
              <a:buFont typeface="Arial" pitchFamily="34" charset="0"/>
              <a:buChar char="•"/>
            </a:pPr>
            <a:r>
              <a:rPr lang="zh-CN" altLang="en-US" sz="2800" dirty="0" smtClean="0"/>
              <a:t>财务比率分析模型设计</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2.1</a:t>
            </a:r>
            <a:r>
              <a:rPr lang="zh-CN" altLang="en-US" sz="2800" b="1" dirty="0" smtClean="0"/>
              <a:t>财务分析概述</a:t>
            </a:r>
          </a:p>
        </p:txBody>
      </p:sp>
      <p:sp>
        <p:nvSpPr>
          <p:cNvPr id="6" name="矩形 5"/>
          <p:cNvSpPr/>
          <p:nvPr/>
        </p:nvSpPr>
        <p:spPr>
          <a:xfrm>
            <a:off x="993402" y="1212064"/>
            <a:ext cx="10199077" cy="3970318"/>
          </a:xfrm>
          <a:prstGeom prst="rect">
            <a:avLst/>
          </a:prstGeom>
        </p:spPr>
        <p:txBody>
          <a:bodyPr wrap="square">
            <a:spAutoFit/>
          </a:bodyPr>
          <a:lstStyle/>
          <a:p>
            <a:pPr>
              <a:lnSpc>
                <a:spcPct val="150000"/>
              </a:lnSpc>
            </a:pPr>
            <a:r>
              <a:rPr lang="en-US" altLang="zh-CN" sz="2800" b="1" dirty="0" smtClean="0"/>
              <a:t>2.1.1</a:t>
            </a:r>
            <a:r>
              <a:rPr lang="zh-CN" altLang="zh-CN" sz="2800" b="1" dirty="0" smtClean="0"/>
              <a:t>财务分析的步骤</a:t>
            </a:r>
            <a:endParaRPr lang="en-US" altLang="zh-CN" sz="2800" b="1" dirty="0" smtClean="0"/>
          </a:p>
          <a:p>
            <a:pPr>
              <a:lnSpc>
                <a:spcPct val="150000"/>
              </a:lnSpc>
            </a:pPr>
            <a:r>
              <a:rPr lang="en-US" altLang="zh-CN" sz="2800" b="1" dirty="0" smtClean="0"/>
              <a:t>2.1.2</a:t>
            </a:r>
            <a:r>
              <a:rPr lang="zh-CN" altLang="zh-CN" sz="2800" b="1" dirty="0" smtClean="0"/>
              <a:t>财务分析的基本方法</a:t>
            </a:r>
            <a:endParaRPr lang="en-US" altLang="zh-CN" sz="2800" b="1" dirty="0" smtClean="0"/>
          </a:p>
          <a:p>
            <a:pPr>
              <a:lnSpc>
                <a:spcPct val="150000"/>
              </a:lnSpc>
            </a:pPr>
            <a:r>
              <a:rPr lang="en-US" altLang="zh-CN" sz="2800" dirty="0" smtClean="0"/>
              <a:t>1.</a:t>
            </a:r>
            <a:r>
              <a:rPr lang="zh-CN" altLang="zh-CN" sz="2800" dirty="0" smtClean="0"/>
              <a:t>财务比率分析</a:t>
            </a:r>
          </a:p>
          <a:p>
            <a:pPr>
              <a:lnSpc>
                <a:spcPct val="150000"/>
              </a:lnSpc>
            </a:pPr>
            <a:r>
              <a:rPr lang="en-US" altLang="zh-CN" sz="2800" dirty="0" smtClean="0"/>
              <a:t>2.</a:t>
            </a:r>
            <a:r>
              <a:rPr lang="zh-CN" altLang="en-US" sz="2800" dirty="0" smtClean="0"/>
              <a:t>趋势分析</a:t>
            </a:r>
            <a:endParaRPr lang="en-US" altLang="zh-CN" sz="2800" dirty="0" smtClean="0"/>
          </a:p>
          <a:p>
            <a:pPr>
              <a:lnSpc>
                <a:spcPct val="150000"/>
              </a:lnSpc>
            </a:pPr>
            <a:r>
              <a:rPr lang="en-US" altLang="zh-CN" sz="2800" dirty="0" smtClean="0"/>
              <a:t>3.</a:t>
            </a:r>
            <a:r>
              <a:rPr lang="zh-CN" altLang="en-US" sz="2800" dirty="0" smtClean="0"/>
              <a:t>杜邦分析</a:t>
            </a:r>
            <a:endParaRPr lang="en-US" altLang="zh-CN" sz="2800" dirty="0" smtClean="0"/>
          </a:p>
          <a:p>
            <a:pPr>
              <a:lnSpc>
                <a:spcPct val="150000"/>
              </a:lnSpc>
            </a:pPr>
            <a:r>
              <a:rPr lang="en-US" altLang="zh-CN" sz="2800" dirty="0" smtClean="0"/>
              <a:t>4.</a:t>
            </a:r>
            <a:r>
              <a:rPr lang="zh-CN" altLang="en-US" sz="2800" dirty="0" smtClean="0"/>
              <a:t>基本面分析</a:t>
            </a: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2.2</a:t>
            </a:r>
            <a:r>
              <a:rPr lang="zh-CN" altLang="zh-CN" sz="2800" b="1" dirty="0" smtClean="0"/>
              <a:t>财务分析建模准备</a:t>
            </a:r>
            <a:endParaRPr lang="zh-CN" altLang="en-US" sz="2800" b="1" dirty="0" smtClean="0"/>
          </a:p>
        </p:txBody>
      </p:sp>
      <p:sp>
        <p:nvSpPr>
          <p:cNvPr id="6" name="矩形 5"/>
          <p:cNvSpPr/>
          <p:nvPr/>
        </p:nvSpPr>
        <p:spPr>
          <a:xfrm>
            <a:off x="993402" y="1212064"/>
            <a:ext cx="10199077" cy="1311193"/>
          </a:xfrm>
          <a:prstGeom prst="rect">
            <a:avLst/>
          </a:prstGeom>
        </p:spPr>
        <p:txBody>
          <a:bodyPr wrap="square">
            <a:spAutoFit/>
          </a:bodyPr>
          <a:lstStyle/>
          <a:p>
            <a:pPr>
              <a:lnSpc>
                <a:spcPct val="150000"/>
              </a:lnSpc>
            </a:pPr>
            <a:r>
              <a:rPr lang="en-US" altLang="zh-CN" sz="2800" b="1" dirty="0" smtClean="0"/>
              <a:t>2.2.1</a:t>
            </a:r>
            <a:r>
              <a:rPr lang="zh-CN" altLang="zh-CN" sz="2800" b="1" dirty="0" smtClean="0"/>
              <a:t>获取分析数据</a:t>
            </a:r>
            <a:endParaRPr lang="en-US" altLang="zh-CN" sz="2800" b="1" dirty="0" smtClean="0"/>
          </a:p>
          <a:p>
            <a:pPr>
              <a:lnSpc>
                <a:spcPct val="150000"/>
              </a:lnSpc>
            </a:pPr>
            <a:r>
              <a:rPr lang="en-US" altLang="zh-CN" sz="2800" b="1" dirty="0" smtClean="0"/>
              <a:t>2.2.2EXCEL</a:t>
            </a:r>
            <a:r>
              <a:rPr lang="zh-CN" altLang="zh-CN" sz="2800" b="1" dirty="0" smtClean="0"/>
              <a:t>单元格链接方法</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lvl="0"/>
            <a:r>
              <a:rPr lang="en-US" altLang="zh-CN" sz="2800" b="1" dirty="0" smtClean="0">
                <a:latin typeface="思源黑体 CN Bold" panose="020B0800000000000000" charset="-122"/>
                <a:ea typeface="思源黑体 CN Bold" panose="020B0800000000000000" charset="-122"/>
              </a:rPr>
              <a:t>Excel</a:t>
            </a:r>
            <a:r>
              <a:rPr lang="zh-CN" altLang="en-US" sz="2800" b="1" dirty="0" smtClean="0">
                <a:latin typeface="思源黑体 CN Bold" panose="020B0800000000000000" charset="-122"/>
                <a:ea typeface="思源黑体 CN Bold" panose="020B0800000000000000" charset="-122"/>
              </a:rPr>
              <a:t>财务应用</a:t>
            </a:r>
            <a:endParaRPr lang="zh-CN" altLang="en-US" sz="2800" b="1" dirty="0">
              <a:latin typeface="思源黑体 CN Bold" panose="020B0800000000000000" charset="-122"/>
              <a:ea typeface="思源黑体 CN Bold" panose="020B0800000000000000" charset="-122"/>
            </a:endParaRPr>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zh-CN" altLang="zh-CN" sz="2800" dirty="0" smtClean="0"/>
              <a:t>　</a:t>
            </a:r>
            <a:r>
              <a:rPr lang="zh-CN" altLang="en-US" sz="2800" dirty="0" smtClean="0">
                <a:hlinkClick r:id="rId4" action="ppaction://hlinksldjump"/>
              </a:rPr>
              <a:t>第</a:t>
            </a:r>
            <a:r>
              <a:rPr lang="en-US" altLang="zh-CN" sz="2800" dirty="0" smtClean="0">
                <a:hlinkClick r:id="rId4" action="ppaction://hlinksldjump"/>
              </a:rPr>
              <a:t>1</a:t>
            </a:r>
            <a:r>
              <a:rPr lang="zh-CN" altLang="en-US" sz="2800" dirty="0" smtClean="0">
                <a:hlinkClick r:id="rId4" action="ppaction://hlinksldjump"/>
              </a:rPr>
              <a:t>章 </a:t>
            </a:r>
            <a:r>
              <a:rPr lang="en-US" altLang="zh-CN" sz="2800" dirty="0" smtClean="0">
                <a:hlinkClick r:id="rId4" action="ppaction://hlinksldjump"/>
              </a:rPr>
              <a:t>Excel</a:t>
            </a:r>
            <a:r>
              <a:rPr lang="zh-CN" altLang="en-US" sz="2800" dirty="0" smtClean="0">
                <a:hlinkClick r:id="rId4" action="ppaction://hlinksldjump"/>
              </a:rPr>
              <a:t>财务应用基础</a:t>
            </a:r>
            <a:endParaRPr lang="en-US" altLang="zh-CN" sz="2800" dirty="0" smtClean="0"/>
          </a:p>
          <a:p>
            <a:pPr>
              <a:lnSpc>
                <a:spcPct val="150000"/>
              </a:lnSpc>
            </a:pPr>
            <a:r>
              <a:rPr lang="en-US" altLang="zh-CN" sz="2800" dirty="0" smtClean="0"/>
              <a:t>    </a:t>
            </a:r>
            <a:r>
              <a:rPr lang="zh-CN" altLang="en-US" sz="2800" dirty="0" smtClean="0">
                <a:hlinkClick r:id="rId5" action="ppaction://hlinksldjump"/>
              </a:rPr>
              <a:t>第</a:t>
            </a:r>
            <a:r>
              <a:rPr lang="en-US" altLang="zh-CN" sz="2800" dirty="0" smtClean="0">
                <a:hlinkClick r:id="rId5" action="ppaction://hlinksldjump"/>
              </a:rPr>
              <a:t>2</a:t>
            </a:r>
            <a:r>
              <a:rPr lang="zh-CN" altLang="en-US" sz="2800" dirty="0" smtClean="0">
                <a:hlinkClick r:id="rId5" action="ppaction://hlinksldjump"/>
              </a:rPr>
              <a:t>章 财务分析模型</a:t>
            </a:r>
            <a:endParaRPr lang="en-US" altLang="zh-CN" sz="2800" dirty="0" smtClean="0"/>
          </a:p>
          <a:p>
            <a:pPr>
              <a:lnSpc>
                <a:spcPct val="150000"/>
              </a:lnSpc>
            </a:pPr>
            <a:r>
              <a:rPr lang="en-US" altLang="zh-CN" sz="2800" dirty="0" smtClean="0"/>
              <a:t>    </a:t>
            </a:r>
            <a:r>
              <a:rPr lang="zh-CN" altLang="en-US" sz="2800" dirty="0" smtClean="0">
                <a:hlinkClick r:id="rId6" action="ppaction://hlinksldjump"/>
              </a:rPr>
              <a:t>第</a:t>
            </a:r>
            <a:r>
              <a:rPr lang="en-US" altLang="zh-CN" sz="2800" dirty="0" smtClean="0">
                <a:hlinkClick r:id="rId6" action="ppaction://hlinksldjump"/>
              </a:rPr>
              <a:t>3</a:t>
            </a:r>
            <a:r>
              <a:rPr lang="zh-CN" altLang="en-US" sz="2800" dirty="0" smtClean="0">
                <a:hlinkClick r:id="rId6" action="ppaction://hlinksldjump"/>
              </a:rPr>
              <a:t>章 投资决策模型</a:t>
            </a:r>
            <a:endParaRPr lang="en-US" altLang="zh-CN" sz="2800" dirty="0" smtClean="0"/>
          </a:p>
          <a:p>
            <a:pPr>
              <a:lnSpc>
                <a:spcPct val="150000"/>
              </a:lnSpc>
            </a:pPr>
            <a:r>
              <a:rPr lang="en-US" altLang="zh-CN" sz="2800" dirty="0" smtClean="0"/>
              <a:t>    </a:t>
            </a:r>
            <a:r>
              <a:rPr lang="zh-CN" altLang="en-US" sz="2800" dirty="0" smtClean="0">
                <a:hlinkClick r:id="rId7" action="ppaction://hlinksldjump"/>
              </a:rPr>
              <a:t>第</a:t>
            </a:r>
            <a:r>
              <a:rPr lang="en-US" altLang="zh-CN" sz="2800" dirty="0" smtClean="0">
                <a:hlinkClick r:id="rId7" action="ppaction://hlinksldjump"/>
              </a:rPr>
              <a:t>4</a:t>
            </a:r>
            <a:r>
              <a:rPr lang="zh-CN" altLang="en-US" sz="2800" dirty="0" smtClean="0">
                <a:hlinkClick r:id="rId7" action="ppaction://hlinksldjump"/>
              </a:rPr>
              <a:t>章 营运资金管理模型</a:t>
            </a:r>
            <a:endParaRPr lang="en-US" altLang="zh-CN" sz="2800" dirty="0" smtClean="0"/>
          </a:p>
          <a:p>
            <a:pPr>
              <a:lnSpc>
                <a:spcPct val="150000"/>
              </a:lnSpc>
            </a:pPr>
            <a:r>
              <a:rPr lang="en-US" altLang="zh-CN" sz="2800" dirty="0" smtClean="0"/>
              <a:t>    </a:t>
            </a:r>
            <a:r>
              <a:rPr lang="zh-CN" altLang="en-US" sz="2800" dirty="0" smtClean="0">
                <a:hlinkClick r:id="rId8" action="ppaction://hlinksldjump"/>
              </a:rPr>
              <a:t>第</a:t>
            </a:r>
            <a:r>
              <a:rPr lang="en-US" altLang="zh-CN" sz="2800" dirty="0" smtClean="0">
                <a:hlinkClick r:id="rId8" action="ppaction://hlinksldjump"/>
              </a:rPr>
              <a:t>5</a:t>
            </a:r>
            <a:r>
              <a:rPr lang="zh-CN" altLang="en-US" sz="2800" dirty="0" smtClean="0">
                <a:hlinkClick r:id="rId8" action="ppaction://hlinksldjump"/>
              </a:rPr>
              <a:t>章 财务预测模型</a:t>
            </a:r>
            <a:endParaRPr lang="en-US" altLang="zh-CN" sz="2800" dirty="0" smtClean="0"/>
          </a:p>
          <a:p>
            <a:pPr>
              <a:lnSpc>
                <a:spcPct val="150000"/>
              </a:lnSpc>
            </a:pPr>
            <a:r>
              <a:rPr lang="en-US" altLang="zh-CN" sz="2800" dirty="0" smtClean="0"/>
              <a:t>    </a:t>
            </a:r>
            <a:r>
              <a:rPr lang="zh-CN" altLang="en-US" sz="2800" dirty="0" smtClean="0">
                <a:hlinkClick r:id="rId9" action="ppaction://hlinksldjump"/>
              </a:rPr>
              <a:t>第</a:t>
            </a:r>
            <a:r>
              <a:rPr lang="en-US" altLang="zh-CN" sz="2800" dirty="0" smtClean="0">
                <a:hlinkClick r:id="rId9" action="ppaction://hlinksldjump"/>
              </a:rPr>
              <a:t>6</a:t>
            </a:r>
            <a:r>
              <a:rPr lang="zh-CN" altLang="en-US" sz="2800" dirty="0" smtClean="0">
                <a:hlinkClick r:id="rId9" action="ppaction://hlinksldjump"/>
              </a:rPr>
              <a:t>章 本量利分析模型</a:t>
            </a:r>
            <a:endParaRPr lang="en-US" altLang="zh-CN" sz="2800" dirty="0" smtClean="0"/>
          </a:p>
          <a:p>
            <a:pPr>
              <a:lnSpc>
                <a:spcPct val="150000"/>
              </a:lnSpc>
            </a:pPr>
            <a:r>
              <a:rPr lang="en-US" altLang="zh-CN" sz="2800" dirty="0" smtClean="0"/>
              <a:t>    </a:t>
            </a:r>
            <a:r>
              <a:rPr lang="zh-CN" altLang="en-US" sz="2800" dirty="0" smtClean="0">
                <a:hlinkClick r:id="rId10" action="ppaction://hlinksldjump"/>
              </a:rPr>
              <a:t>第</a:t>
            </a:r>
            <a:r>
              <a:rPr lang="en-US" altLang="zh-CN" sz="2800" dirty="0" smtClean="0">
                <a:hlinkClick r:id="rId10" action="ppaction://hlinksldjump"/>
              </a:rPr>
              <a:t>7</a:t>
            </a:r>
            <a:r>
              <a:rPr lang="zh-CN" altLang="en-US" sz="2800" dirty="0" smtClean="0">
                <a:hlinkClick r:id="rId10" action="ppaction://hlinksldjump"/>
              </a:rPr>
              <a:t>章 全面预算模型</a:t>
            </a:r>
            <a:endParaRPr lang="en-US" altLang="zh-CN" sz="2800" dirty="0" smtClean="0"/>
          </a:p>
          <a:p>
            <a:pPr>
              <a:lnSpc>
                <a:spcPct val="150000"/>
              </a:lnSpc>
            </a:pPr>
            <a:r>
              <a:rPr lang="en-US" altLang="zh-CN" sz="2800" dirty="0" smtClean="0"/>
              <a:t>    </a:t>
            </a:r>
            <a:r>
              <a:rPr lang="zh-CN" altLang="en-US" sz="2800" dirty="0" smtClean="0">
                <a:hlinkClick r:id="rId11" action="ppaction://hlinksldjump"/>
              </a:rPr>
              <a:t>第</a:t>
            </a:r>
            <a:r>
              <a:rPr lang="en-US" altLang="zh-CN" sz="2800" dirty="0" smtClean="0">
                <a:hlinkClick r:id="rId11" action="ppaction://hlinksldjump"/>
              </a:rPr>
              <a:t>8</a:t>
            </a:r>
            <a:r>
              <a:rPr lang="zh-CN" altLang="en-US" sz="2800" dirty="0" smtClean="0">
                <a:hlinkClick r:id="rId11" action="ppaction://hlinksldjump"/>
              </a:rPr>
              <a:t>章 作业成本法模型</a:t>
            </a: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1311193"/>
          </a:xfrm>
          <a:prstGeom prst="rect">
            <a:avLst/>
          </a:prstGeom>
        </p:spPr>
        <p:txBody>
          <a:bodyPr wrap="square">
            <a:spAutoFit/>
          </a:bodyPr>
          <a:lstStyle/>
          <a:p>
            <a:pPr>
              <a:lnSpc>
                <a:spcPct val="150000"/>
              </a:lnSpc>
            </a:pPr>
            <a:r>
              <a:rPr lang="zh-CN" altLang="zh-CN" sz="2800" dirty="0" smtClean="0"/>
              <a:t>【例</a:t>
            </a:r>
            <a:r>
              <a:rPr lang="en-US" altLang="zh-CN" sz="2800" dirty="0" smtClean="0"/>
              <a:t>1-4</a:t>
            </a:r>
            <a:r>
              <a:rPr lang="zh-CN" altLang="zh-CN" sz="2800" dirty="0" smtClean="0"/>
              <a:t>】根据图</a:t>
            </a:r>
            <a:r>
              <a:rPr lang="en-US" altLang="zh-CN" sz="2800" dirty="0" smtClean="0"/>
              <a:t>1-2</a:t>
            </a:r>
            <a:r>
              <a:rPr lang="zh-CN" altLang="zh-CN" sz="2800" dirty="0" smtClean="0"/>
              <a:t>所示销售数据，在“</a:t>
            </a:r>
            <a:r>
              <a:rPr lang="en-US" altLang="zh-CN" sz="2800" dirty="0" smtClean="0"/>
              <a:t>B14</a:t>
            </a:r>
            <a:r>
              <a:rPr lang="zh-CN" altLang="zh-CN" sz="2800" dirty="0" smtClean="0"/>
              <a:t>”单元格输入统计月份</a:t>
            </a:r>
            <a:r>
              <a:rPr lang="zh-CN" altLang="en-US" sz="2800" dirty="0" smtClean="0"/>
              <a:t>。</a:t>
            </a:r>
            <a:endParaRPr lang="zh-CN" altLang="zh-CN" sz="2800" dirty="0"/>
          </a:p>
        </p:txBody>
      </p:sp>
      <p:pic>
        <p:nvPicPr>
          <p:cNvPr id="37890" name="Picture 2"/>
          <p:cNvPicPr>
            <a:picLocks noChangeAspect="1" noChangeArrowheads="1"/>
          </p:cNvPicPr>
          <p:nvPr/>
        </p:nvPicPr>
        <p:blipFill>
          <a:blip r:embed="rId4" cstate="print"/>
          <a:srcRect/>
          <a:stretch>
            <a:fillRect/>
          </a:stretch>
        </p:blipFill>
        <p:spPr bwMode="auto">
          <a:xfrm>
            <a:off x="3145536" y="1911096"/>
            <a:ext cx="5038344" cy="434705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2.3</a:t>
            </a:r>
            <a:r>
              <a:rPr lang="zh-CN" altLang="zh-CN" sz="2800" b="1" dirty="0" smtClean="0"/>
              <a:t>模型功能</a:t>
            </a:r>
            <a:endParaRPr lang="zh-CN" altLang="zh-CN" sz="2800" b="1" dirty="0"/>
          </a:p>
        </p:txBody>
      </p:sp>
      <p:sp>
        <p:nvSpPr>
          <p:cNvPr id="6" name="矩形 5"/>
          <p:cNvSpPr/>
          <p:nvPr/>
        </p:nvSpPr>
        <p:spPr>
          <a:xfrm>
            <a:off x="993402" y="1212064"/>
            <a:ext cx="10199077" cy="3323987"/>
          </a:xfrm>
          <a:prstGeom prst="rect">
            <a:avLst/>
          </a:prstGeom>
        </p:spPr>
        <p:txBody>
          <a:bodyPr wrap="square">
            <a:spAutoFit/>
          </a:bodyPr>
          <a:lstStyle/>
          <a:p>
            <a:pPr>
              <a:lnSpc>
                <a:spcPct val="150000"/>
              </a:lnSpc>
            </a:pPr>
            <a:r>
              <a:rPr lang="en-US" altLang="zh-CN" sz="2800" dirty="0" smtClean="0"/>
              <a:t>         </a:t>
            </a:r>
            <a:r>
              <a:rPr lang="zh-CN" altLang="zh-CN" sz="2800" dirty="0" smtClean="0"/>
              <a:t>假定已获取华丰公司</a:t>
            </a:r>
            <a:r>
              <a:rPr lang="en-US" altLang="zh-CN" sz="2800" dirty="0" smtClean="0"/>
              <a:t>20</a:t>
            </a:r>
            <a:r>
              <a:rPr lang="zh-CN" altLang="zh-CN" sz="2800" dirty="0" smtClean="0"/>
              <a:t>×</a:t>
            </a:r>
            <a:r>
              <a:rPr lang="en-US" altLang="zh-CN" sz="2800" dirty="0" smtClean="0"/>
              <a:t>1</a:t>
            </a:r>
            <a:r>
              <a:rPr lang="zh-CN" altLang="zh-CN" sz="2800" dirty="0" smtClean="0"/>
              <a:t>年和</a:t>
            </a:r>
            <a:r>
              <a:rPr lang="en-US" altLang="zh-CN" sz="2800" dirty="0" smtClean="0"/>
              <a:t>20</a:t>
            </a:r>
            <a:r>
              <a:rPr lang="zh-CN" altLang="zh-CN" sz="2800" dirty="0" smtClean="0"/>
              <a:t>×</a:t>
            </a:r>
            <a:r>
              <a:rPr lang="en-US" altLang="zh-CN" sz="2800" dirty="0" smtClean="0"/>
              <a:t>2</a:t>
            </a:r>
            <a:r>
              <a:rPr lang="zh-CN" altLang="zh-CN" sz="2800" dirty="0" smtClean="0"/>
              <a:t>年的</a:t>
            </a:r>
            <a:r>
              <a:rPr lang="en-US" altLang="zh-CN" sz="2800" dirty="0" smtClean="0"/>
              <a:t>Excel</a:t>
            </a:r>
            <a:r>
              <a:rPr lang="zh-CN" altLang="zh-CN" sz="2800" dirty="0" smtClean="0"/>
              <a:t>格式的资产负债表和利润表</a:t>
            </a:r>
            <a:r>
              <a:rPr lang="zh-CN" altLang="en-US" sz="2800" dirty="0" smtClean="0"/>
              <a:t>，</a:t>
            </a:r>
            <a:r>
              <a:rPr lang="zh-CN" altLang="zh-CN" sz="2800" dirty="0" smtClean="0"/>
              <a:t>据此进行主要财务指标分析、结构百分比分析、比率分析和杜邦分析。各年数据可保存在同一工作簿内，表名以年度区分，也可按年份保存在不同的工作簿内，然后只需利用前数的单元格链接方法即可设计财务分析模型。</a:t>
            </a: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2.4</a:t>
            </a:r>
            <a:r>
              <a:rPr lang="zh-CN" altLang="zh-CN" sz="2800" b="1" dirty="0" smtClean="0"/>
              <a:t>主要财务指标分析模型</a:t>
            </a:r>
            <a:endParaRPr lang="zh-CN" altLang="zh-CN" sz="2800" b="1" dirty="0"/>
          </a:p>
        </p:txBody>
      </p:sp>
      <p:sp>
        <p:nvSpPr>
          <p:cNvPr id="6" name="矩形 5"/>
          <p:cNvSpPr/>
          <p:nvPr/>
        </p:nvSpPr>
        <p:spPr>
          <a:xfrm>
            <a:off x="993402" y="1212064"/>
            <a:ext cx="10199077" cy="2677656"/>
          </a:xfrm>
          <a:prstGeom prst="rect">
            <a:avLst/>
          </a:prstGeom>
        </p:spPr>
        <p:txBody>
          <a:bodyPr wrap="square">
            <a:spAutoFit/>
          </a:bodyPr>
          <a:lstStyle/>
          <a:p>
            <a:pPr>
              <a:lnSpc>
                <a:spcPct val="150000"/>
              </a:lnSpc>
            </a:pPr>
            <a:r>
              <a:rPr lang="en-US" altLang="zh-CN" sz="2800" dirty="0" smtClean="0"/>
              <a:t>1.</a:t>
            </a:r>
            <a:r>
              <a:rPr lang="zh-CN" altLang="zh-CN" sz="2800" dirty="0" smtClean="0"/>
              <a:t>主要财务指标及其取值</a:t>
            </a:r>
            <a:endParaRPr lang="en-US" altLang="zh-CN" sz="2800" dirty="0" smtClean="0"/>
          </a:p>
          <a:p>
            <a:pPr>
              <a:lnSpc>
                <a:spcPct val="150000"/>
              </a:lnSpc>
            </a:pPr>
            <a:r>
              <a:rPr lang="en-US" altLang="zh-CN" sz="2800" dirty="0" smtClean="0"/>
              <a:t>2.</a:t>
            </a:r>
            <a:r>
              <a:rPr lang="zh-CN" altLang="zh-CN" sz="2800" dirty="0" smtClean="0"/>
              <a:t>准备图表数据源</a:t>
            </a:r>
          </a:p>
          <a:p>
            <a:pPr>
              <a:lnSpc>
                <a:spcPct val="150000"/>
              </a:lnSpc>
            </a:pPr>
            <a:r>
              <a:rPr lang="en-US" altLang="zh-CN" sz="2800" dirty="0" smtClean="0"/>
              <a:t>3.</a:t>
            </a:r>
            <a:r>
              <a:rPr lang="zh-CN" altLang="zh-CN" sz="2800" dirty="0" smtClean="0"/>
              <a:t>制作图表</a:t>
            </a:r>
          </a:p>
          <a:p>
            <a:pPr>
              <a:lnSpc>
                <a:spcPct val="150000"/>
              </a:lnSpc>
            </a:pPr>
            <a:endParaRPr lang="zh-CN" altLang="zh-CN" sz="2800" dirty="0"/>
          </a:p>
        </p:txBody>
      </p:sp>
      <p:pic>
        <p:nvPicPr>
          <p:cNvPr id="5" name="Picture 2"/>
          <p:cNvPicPr>
            <a:picLocks noChangeAspect="1" noChangeArrowheads="1"/>
          </p:cNvPicPr>
          <p:nvPr/>
        </p:nvPicPr>
        <p:blipFill>
          <a:blip r:embed="rId4" cstate="print"/>
          <a:srcRect/>
          <a:stretch>
            <a:fillRect/>
          </a:stretch>
        </p:blipFill>
        <p:spPr bwMode="auto">
          <a:xfrm>
            <a:off x="5001768" y="1399032"/>
            <a:ext cx="6358985" cy="362102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2.5</a:t>
            </a:r>
            <a:r>
              <a:rPr lang="zh-CN" altLang="en-US" sz="2800" b="1" dirty="0" smtClean="0"/>
              <a:t>财务报表比较分析模型</a:t>
            </a:r>
            <a:endParaRPr lang="zh-CN" altLang="zh-CN" sz="2800" b="1" dirty="0"/>
          </a:p>
        </p:txBody>
      </p:sp>
      <p:sp>
        <p:nvSpPr>
          <p:cNvPr id="6" name="矩形 5"/>
          <p:cNvSpPr/>
          <p:nvPr/>
        </p:nvSpPr>
        <p:spPr>
          <a:xfrm>
            <a:off x="993402" y="1212064"/>
            <a:ext cx="10199077" cy="2031325"/>
          </a:xfrm>
          <a:prstGeom prst="rect">
            <a:avLst/>
          </a:prstGeom>
        </p:spPr>
        <p:txBody>
          <a:bodyPr wrap="square">
            <a:spAutoFit/>
          </a:bodyPr>
          <a:lstStyle/>
          <a:p>
            <a:pPr>
              <a:lnSpc>
                <a:spcPct val="150000"/>
              </a:lnSpc>
            </a:pPr>
            <a:r>
              <a:rPr lang="zh-CN" altLang="en-US" sz="2800" dirty="0" smtClean="0"/>
              <a:t>以利润表为例：</a:t>
            </a:r>
            <a:endParaRPr lang="en-US" altLang="zh-CN" sz="2800" dirty="0" smtClean="0"/>
          </a:p>
          <a:p>
            <a:pPr>
              <a:lnSpc>
                <a:spcPct val="150000"/>
              </a:lnSpc>
            </a:pPr>
            <a:r>
              <a:rPr lang="en-US" altLang="zh-CN" sz="2800" dirty="0" smtClean="0"/>
              <a:t>1.</a:t>
            </a:r>
            <a:r>
              <a:rPr lang="zh-CN" altLang="zh-CN" sz="2800" dirty="0" smtClean="0"/>
              <a:t>比较报表的制作</a:t>
            </a:r>
          </a:p>
          <a:p>
            <a:pPr>
              <a:lnSpc>
                <a:spcPct val="150000"/>
              </a:lnSpc>
            </a:pPr>
            <a:endParaRPr lang="zh-CN" altLang="zh-CN" sz="2800" dirty="0"/>
          </a:p>
        </p:txBody>
      </p:sp>
      <p:pic>
        <p:nvPicPr>
          <p:cNvPr id="228354" name="Picture 2"/>
          <p:cNvPicPr>
            <a:picLocks noChangeAspect="1" noChangeArrowheads="1"/>
          </p:cNvPicPr>
          <p:nvPr/>
        </p:nvPicPr>
        <p:blipFill>
          <a:blip r:embed="rId4" cstate="print"/>
          <a:srcRect/>
          <a:stretch>
            <a:fillRect/>
          </a:stretch>
        </p:blipFill>
        <p:spPr bwMode="auto">
          <a:xfrm>
            <a:off x="3922776" y="1975104"/>
            <a:ext cx="6967728" cy="4136526"/>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2.5</a:t>
            </a:r>
            <a:r>
              <a:rPr lang="zh-CN" altLang="en-US" sz="2800" b="1" dirty="0" smtClean="0"/>
              <a:t>财务报表比较分析模型</a:t>
            </a:r>
            <a:endParaRPr lang="zh-CN" altLang="zh-CN" sz="2800" b="1" dirty="0"/>
          </a:p>
        </p:txBody>
      </p:sp>
      <p:sp>
        <p:nvSpPr>
          <p:cNvPr id="6" name="矩形 5"/>
          <p:cNvSpPr/>
          <p:nvPr/>
        </p:nvSpPr>
        <p:spPr>
          <a:xfrm>
            <a:off x="993402" y="1212064"/>
            <a:ext cx="10199077" cy="523220"/>
          </a:xfrm>
          <a:prstGeom prst="rect">
            <a:avLst/>
          </a:prstGeom>
        </p:spPr>
        <p:txBody>
          <a:bodyPr wrap="square">
            <a:spAutoFit/>
          </a:bodyPr>
          <a:lstStyle/>
          <a:p>
            <a:r>
              <a:rPr lang="en-US" altLang="zh-CN" sz="2800" dirty="0" smtClean="0"/>
              <a:t>2.</a:t>
            </a:r>
            <a:r>
              <a:rPr lang="zh-CN" altLang="zh-CN" sz="2800" dirty="0" smtClean="0"/>
              <a:t>图表的制作</a:t>
            </a:r>
            <a:endParaRPr lang="zh-CN" altLang="zh-CN" sz="2800" dirty="0"/>
          </a:p>
        </p:txBody>
      </p:sp>
      <p:pic>
        <p:nvPicPr>
          <p:cNvPr id="229378" name="Picture 2"/>
          <p:cNvPicPr>
            <a:picLocks noChangeAspect="1" noChangeArrowheads="1"/>
          </p:cNvPicPr>
          <p:nvPr/>
        </p:nvPicPr>
        <p:blipFill>
          <a:blip r:embed="rId4" cstate="print"/>
          <a:srcRect/>
          <a:stretch>
            <a:fillRect/>
          </a:stretch>
        </p:blipFill>
        <p:spPr bwMode="auto">
          <a:xfrm>
            <a:off x="3648456" y="1362456"/>
            <a:ext cx="3931920" cy="416310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2.6</a:t>
            </a:r>
            <a:r>
              <a:rPr lang="zh-CN" altLang="en-US" sz="2800" b="1" dirty="0" smtClean="0"/>
              <a:t>财务比率分析模型</a:t>
            </a:r>
            <a:endParaRPr lang="zh-CN" altLang="zh-CN" sz="2800" b="1" dirty="0"/>
          </a:p>
        </p:txBody>
      </p:sp>
      <p:sp>
        <p:nvSpPr>
          <p:cNvPr id="6" name="矩形 5"/>
          <p:cNvSpPr/>
          <p:nvPr/>
        </p:nvSpPr>
        <p:spPr>
          <a:xfrm>
            <a:off x="993402" y="1212064"/>
            <a:ext cx="10199077" cy="523220"/>
          </a:xfrm>
          <a:prstGeom prst="rect">
            <a:avLst/>
          </a:prstGeom>
        </p:spPr>
        <p:txBody>
          <a:bodyPr wrap="square">
            <a:spAutoFit/>
          </a:bodyPr>
          <a:lstStyle/>
          <a:p>
            <a:r>
              <a:rPr lang="en-US" altLang="zh-CN" sz="2800" dirty="0" smtClean="0"/>
              <a:t>1.</a:t>
            </a:r>
            <a:r>
              <a:rPr lang="zh-CN" altLang="en-US" sz="2800" dirty="0" smtClean="0"/>
              <a:t>财务比率的计算              </a:t>
            </a:r>
            <a:r>
              <a:rPr lang="en-US" altLang="zh-CN" sz="2800" dirty="0" smtClean="0"/>
              <a:t>2.</a:t>
            </a:r>
            <a:r>
              <a:rPr lang="zh-CN" altLang="en-US" sz="2800" dirty="0" smtClean="0"/>
              <a:t>图表的制作</a:t>
            </a:r>
            <a:endParaRPr lang="zh-CN" altLang="zh-CN" sz="2800" dirty="0"/>
          </a:p>
        </p:txBody>
      </p:sp>
      <p:pic>
        <p:nvPicPr>
          <p:cNvPr id="230402" name="Picture 2"/>
          <p:cNvPicPr>
            <a:picLocks noChangeAspect="1" noChangeArrowheads="1"/>
          </p:cNvPicPr>
          <p:nvPr/>
        </p:nvPicPr>
        <p:blipFill>
          <a:blip r:embed="rId4" cstate="print"/>
          <a:srcRect/>
          <a:stretch>
            <a:fillRect/>
          </a:stretch>
        </p:blipFill>
        <p:spPr bwMode="auto">
          <a:xfrm>
            <a:off x="1097280" y="1837944"/>
            <a:ext cx="3328416" cy="4120189"/>
          </a:xfrm>
          <a:prstGeom prst="rect">
            <a:avLst/>
          </a:prstGeom>
          <a:noFill/>
          <a:ln w="9525">
            <a:noFill/>
            <a:miter lim="800000"/>
            <a:headEnd/>
            <a:tailEnd/>
          </a:ln>
        </p:spPr>
      </p:pic>
      <p:pic>
        <p:nvPicPr>
          <p:cNvPr id="230403" name="Picture 3"/>
          <p:cNvPicPr>
            <a:picLocks noChangeAspect="1" noChangeArrowheads="1"/>
          </p:cNvPicPr>
          <p:nvPr/>
        </p:nvPicPr>
        <p:blipFill>
          <a:blip r:embed="rId5" cstate="print"/>
          <a:srcRect/>
          <a:stretch>
            <a:fillRect/>
          </a:stretch>
        </p:blipFill>
        <p:spPr bwMode="auto">
          <a:xfrm>
            <a:off x="4965192" y="2322576"/>
            <a:ext cx="5803363" cy="294436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2.7</a:t>
            </a:r>
            <a:r>
              <a:rPr lang="zh-CN" altLang="en-US" sz="2800" b="1" dirty="0" smtClean="0"/>
              <a:t>杜邦分析模型</a:t>
            </a:r>
            <a:endParaRPr lang="zh-CN" altLang="zh-CN" sz="2800" b="1" dirty="0"/>
          </a:p>
        </p:txBody>
      </p:sp>
      <p:pic>
        <p:nvPicPr>
          <p:cNvPr id="231426" name="Picture 2"/>
          <p:cNvPicPr>
            <a:picLocks noChangeAspect="1" noChangeArrowheads="1"/>
          </p:cNvPicPr>
          <p:nvPr/>
        </p:nvPicPr>
        <p:blipFill>
          <a:blip r:embed="rId4" cstate="print"/>
          <a:srcRect/>
          <a:stretch>
            <a:fillRect/>
          </a:stretch>
        </p:blipFill>
        <p:spPr bwMode="auto">
          <a:xfrm>
            <a:off x="2743200" y="1042416"/>
            <a:ext cx="5020056" cy="544101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zh-CN" altLang="en-US" sz="2800" b="1" dirty="0" smtClean="0"/>
              <a:t>第</a:t>
            </a:r>
            <a:r>
              <a:rPr lang="en-US" altLang="zh-CN" sz="2800" b="1" dirty="0" smtClean="0"/>
              <a:t>3</a:t>
            </a:r>
            <a:r>
              <a:rPr lang="zh-CN" altLang="en-US" sz="2800" b="1" dirty="0" smtClean="0"/>
              <a:t>章 投资决策模型</a:t>
            </a:r>
            <a:endParaRPr lang="zh-CN" altLang="zh-CN" sz="2800" b="1" dirty="0"/>
          </a:p>
        </p:txBody>
      </p:sp>
      <p:sp>
        <p:nvSpPr>
          <p:cNvPr id="6" name="矩形 5"/>
          <p:cNvSpPr/>
          <p:nvPr/>
        </p:nvSpPr>
        <p:spPr>
          <a:xfrm>
            <a:off x="993402" y="1212064"/>
            <a:ext cx="10199077" cy="1957524"/>
          </a:xfrm>
          <a:prstGeom prst="rect">
            <a:avLst/>
          </a:prstGeom>
        </p:spPr>
        <p:txBody>
          <a:bodyPr wrap="square">
            <a:spAutoFit/>
          </a:bodyPr>
          <a:lstStyle/>
          <a:p>
            <a:pPr>
              <a:lnSpc>
                <a:spcPct val="150000"/>
              </a:lnSpc>
            </a:pPr>
            <a:r>
              <a:rPr lang="en-US" altLang="zh-CN" sz="2800" dirty="0" smtClean="0"/>
              <a:t>【</a:t>
            </a:r>
            <a:r>
              <a:rPr lang="zh-CN" altLang="en-US" sz="2800" dirty="0" smtClean="0"/>
              <a:t>本章重点</a:t>
            </a:r>
            <a:r>
              <a:rPr lang="en-US" altLang="zh-CN" sz="2800" dirty="0" smtClean="0"/>
              <a:t>】</a:t>
            </a:r>
          </a:p>
          <a:p>
            <a:pPr>
              <a:lnSpc>
                <a:spcPct val="150000"/>
              </a:lnSpc>
              <a:buFont typeface="Arial" pitchFamily="34" charset="0"/>
              <a:buChar char="•"/>
            </a:pPr>
            <a:r>
              <a:rPr lang="zh-CN" altLang="en-US" sz="2800" dirty="0" smtClean="0"/>
              <a:t>无风险项目投资决策模型</a:t>
            </a:r>
          </a:p>
          <a:p>
            <a:pPr>
              <a:lnSpc>
                <a:spcPct val="150000"/>
              </a:lnSpc>
              <a:buFont typeface="Arial" pitchFamily="34" charset="0"/>
              <a:buChar char="•"/>
            </a:pPr>
            <a:r>
              <a:rPr lang="zh-CN" altLang="en-US" sz="2800" dirty="0" smtClean="0"/>
              <a:t>证券组合投资决策模型</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3.1</a:t>
            </a:r>
            <a:r>
              <a:rPr lang="zh-CN" altLang="zh-CN" sz="2800" b="1" dirty="0" smtClean="0"/>
              <a:t>项目投资决策模型</a:t>
            </a:r>
            <a:endParaRPr lang="zh-CN" altLang="zh-CN" sz="2800" b="1" dirty="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en-US" altLang="zh-CN" sz="2800" b="1" dirty="0" smtClean="0"/>
              <a:t>3.1.1</a:t>
            </a:r>
            <a:r>
              <a:rPr lang="zh-CN" altLang="zh-CN" sz="2800" b="1" dirty="0" smtClean="0"/>
              <a:t>项目投资决策概述</a:t>
            </a:r>
            <a:endParaRPr lang="en-US" altLang="zh-CN" sz="2800" b="1" dirty="0" smtClean="0"/>
          </a:p>
          <a:p>
            <a:pPr>
              <a:lnSpc>
                <a:spcPct val="150000"/>
              </a:lnSpc>
            </a:pPr>
            <a:r>
              <a:rPr lang="en-US" altLang="zh-CN" sz="2800" dirty="0" smtClean="0"/>
              <a:t> 1.</a:t>
            </a:r>
            <a:r>
              <a:rPr lang="zh-CN" altLang="zh-CN" sz="2800" dirty="0" smtClean="0"/>
              <a:t>投资决策评价指标</a:t>
            </a:r>
            <a:endParaRPr lang="en-US" altLang="zh-CN" sz="2800" dirty="0" smtClean="0"/>
          </a:p>
          <a:p>
            <a:pPr>
              <a:lnSpc>
                <a:spcPct val="150000"/>
              </a:lnSpc>
            </a:pPr>
            <a:r>
              <a:rPr lang="zh-CN" altLang="zh-CN" sz="2800" dirty="0" smtClean="0"/>
              <a:t>（</a:t>
            </a:r>
            <a:r>
              <a:rPr lang="en-US" altLang="zh-CN" sz="2800" dirty="0" smtClean="0"/>
              <a:t>1</a:t>
            </a:r>
            <a:r>
              <a:rPr lang="zh-CN" altLang="zh-CN" sz="2800" dirty="0" smtClean="0"/>
              <a:t>）净现值法</a:t>
            </a:r>
            <a:endParaRPr lang="zh-CN" altLang="zh-CN" sz="2800" b="1" dirty="0" smtClean="0"/>
          </a:p>
          <a:p>
            <a:pPr>
              <a:lnSpc>
                <a:spcPct val="150000"/>
              </a:lnSpc>
            </a:pPr>
            <a:r>
              <a:rPr lang="zh-CN" altLang="zh-CN" sz="2800" dirty="0" smtClean="0"/>
              <a:t>（</a:t>
            </a:r>
            <a:r>
              <a:rPr lang="en-US" altLang="zh-CN" sz="2800" dirty="0" smtClean="0"/>
              <a:t>2</a:t>
            </a:r>
            <a:r>
              <a:rPr lang="zh-CN" altLang="zh-CN" sz="2800" dirty="0" smtClean="0"/>
              <a:t>）现值指数法</a:t>
            </a:r>
            <a:endParaRPr lang="zh-CN" altLang="zh-CN" sz="2800" b="1" dirty="0" smtClean="0"/>
          </a:p>
          <a:p>
            <a:pPr>
              <a:lnSpc>
                <a:spcPct val="150000"/>
              </a:lnSpc>
            </a:pPr>
            <a:r>
              <a:rPr lang="zh-CN" altLang="zh-CN" sz="2800" dirty="0" smtClean="0"/>
              <a:t>（</a:t>
            </a:r>
            <a:r>
              <a:rPr lang="en-US" altLang="zh-CN" sz="2800" dirty="0" smtClean="0"/>
              <a:t>3</a:t>
            </a:r>
            <a:r>
              <a:rPr lang="zh-CN" altLang="zh-CN" sz="2800" dirty="0" smtClean="0"/>
              <a:t>）内含报酬率法</a:t>
            </a:r>
            <a:endParaRPr lang="zh-CN" altLang="zh-CN" sz="2800" b="1" dirty="0" smtClean="0"/>
          </a:p>
          <a:p>
            <a:pPr>
              <a:lnSpc>
                <a:spcPct val="150000"/>
              </a:lnSpc>
            </a:pPr>
            <a:r>
              <a:rPr lang="en-US" altLang="zh-CN" sz="2800" dirty="0" smtClean="0"/>
              <a:t>2.</a:t>
            </a:r>
            <a:r>
              <a:rPr lang="zh-CN" altLang="zh-CN" sz="2800" dirty="0" smtClean="0"/>
              <a:t>投资风险分析方法</a:t>
            </a:r>
            <a:endParaRPr lang="zh-CN" altLang="zh-CN" sz="2800" b="1" dirty="0" smtClean="0"/>
          </a:p>
          <a:p>
            <a:pPr>
              <a:lnSpc>
                <a:spcPct val="150000"/>
              </a:lnSpc>
            </a:pPr>
            <a:r>
              <a:rPr lang="zh-CN" altLang="zh-CN" sz="2800" dirty="0" smtClean="0"/>
              <a:t>（</a:t>
            </a:r>
            <a:r>
              <a:rPr lang="en-US" altLang="zh-CN" sz="2800" dirty="0" smtClean="0"/>
              <a:t>1</a:t>
            </a:r>
            <a:r>
              <a:rPr lang="zh-CN" altLang="zh-CN" sz="2800" dirty="0" smtClean="0"/>
              <a:t>）风险调整贴现率法</a:t>
            </a:r>
          </a:p>
          <a:p>
            <a:pPr>
              <a:lnSpc>
                <a:spcPct val="150000"/>
              </a:lnSpc>
            </a:pPr>
            <a:r>
              <a:rPr lang="zh-CN" altLang="zh-CN" sz="2800" dirty="0" smtClean="0"/>
              <a:t>（</a:t>
            </a:r>
            <a:r>
              <a:rPr lang="en-US" altLang="zh-CN" sz="2800" dirty="0" smtClean="0"/>
              <a:t>2</a:t>
            </a:r>
            <a:r>
              <a:rPr lang="zh-CN" altLang="zh-CN" sz="2800" dirty="0" smtClean="0"/>
              <a:t>）肯定当量法</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3.1</a:t>
            </a:r>
            <a:r>
              <a:rPr lang="zh-CN" altLang="zh-CN" sz="2800" b="1" dirty="0" smtClean="0"/>
              <a:t>项目投资决策模型</a:t>
            </a:r>
            <a:endParaRPr lang="zh-CN" altLang="zh-CN" sz="2800" b="1" dirty="0"/>
          </a:p>
        </p:txBody>
      </p:sp>
      <p:sp>
        <p:nvSpPr>
          <p:cNvPr id="6" name="矩形 5"/>
          <p:cNvSpPr/>
          <p:nvPr/>
        </p:nvSpPr>
        <p:spPr>
          <a:xfrm>
            <a:off x="993402" y="1212064"/>
            <a:ext cx="10199077" cy="664862"/>
          </a:xfrm>
          <a:prstGeom prst="rect">
            <a:avLst/>
          </a:prstGeom>
        </p:spPr>
        <p:txBody>
          <a:bodyPr wrap="square">
            <a:spAutoFit/>
          </a:bodyPr>
          <a:lstStyle/>
          <a:p>
            <a:pPr>
              <a:lnSpc>
                <a:spcPct val="150000"/>
              </a:lnSpc>
            </a:pPr>
            <a:r>
              <a:rPr lang="en-US" altLang="zh-CN" sz="2800" b="1" dirty="0" smtClean="0"/>
              <a:t>3.1.2</a:t>
            </a:r>
            <a:r>
              <a:rPr lang="zh-CN" altLang="zh-CN" sz="2800" b="1" dirty="0" smtClean="0"/>
              <a:t>无风险项目投资决策模型</a:t>
            </a:r>
            <a:endParaRPr lang="en-US" altLang="zh-CN" sz="2800" b="1" dirty="0" smtClean="0"/>
          </a:p>
        </p:txBody>
      </p:sp>
      <p:pic>
        <p:nvPicPr>
          <p:cNvPr id="232450" name="Picture 2"/>
          <p:cNvPicPr>
            <a:picLocks noChangeAspect="1" noChangeArrowheads="1"/>
          </p:cNvPicPr>
          <p:nvPr/>
        </p:nvPicPr>
        <p:blipFill>
          <a:blip r:embed="rId4" cstate="print"/>
          <a:srcRect/>
          <a:stretch>
            <a:fillRect/>
          </a:stretch>
        </p:blipFill>
        <p:spPr bwMode="auto">
          <a:xfrm>
            <a:off x="2350008" y="2029968"/>
            <a:ext cx="6746252" cy="338328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3.1</a:t>
            </a:r>
            <a:r>
              <a:rPr lang="zh-CN" altLang="zh-CN" sz="2800" b="1" dirty="0" smtClean="0"/>
              <a:t>项目投资决策模型</a:t>
            </a:r>
            <a:endParaRPr lang="zh-CN" altLang="zh-CN" sz="2800" b="1" dirty="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en-US" altLang="zh-CN" sz="2800" dirty="0" smtClean="0"/>
              <a:t>1.</a:t>
            </a:r>
            <a:r>
              <a:rPr lang="zh-CN" altLang="zh-CN" sz="2800" dirty="0" smtClean="0"/>
              <a:t>设置</a:t>
            </a:r>
            <a:r>
              <a:rPr lang="zh-CN" altLang="en-US" sz="2800" dirty="0" smtClean="0"/>
              <a:t>贴现率</a:t>
            </a:r>
            <a:r>
              <a:rPr lang="zh-CN" altLang="zh-CN" sz="2800" dirty="0" smtClean="0"/>
              <a:t>窗体工具</a:t>
            </a:r>
            <a:endParaRPr lang="en-US" altLang="zh-CN" sz="2800" dirty="0" smtClean="0"/>
          </a:p>
          <a:p>
            <a:pPr>
              <a:lnSpc>
                <a:spcPct val="150000"/>
              </a:lnSpc>
            </a:pPr>
            <a:r>
              <a:rPr lang="en-US" altLang="zh-CN" sz="2800" dirty="0" smtClean="0"/>
              <a:t>2.</a:t>
            </a:r>
            <a:r>
              <a:rPr lang="zh-CN" altLang="en-US" sz="2800" dirty="0" smtClean="0"/>
              <a:t>设置数据有效性</a:t>
            </a:r>
            <a:endParaRPr lang="en-US" altLang="zh-CN" sz="2800" dirty="0" smtClean="0"/>
          </a:p>
          <a:p>
            <a:pPr>
              <a:lnSpc>
                <a:spcPct val="150000"/>
              </a:lnSpc>
            </a:pPr>
            <a:r>
              <a:rPr lang="en-US" altLang="zh-CN" sz="2800" dirty="0" smtClean="0"/>
              <a:t>3.</a:t>
            </a:r>
            <a:r>
              <a:rPr lang="zh-CN" altLang="zh-CN" sz="2800" dirty="0" smtClean="0"/>
              <a:t>定义公式</a:t>
            </a:r>
            <a:endParaRPr lang="zh-CN" altLang="zh-CN" sz="2800" b="1" dirty="0" smtClean="0"/>
          </a:p>
          <a:p>
            <a:pPr>
              <a:lnSpc>
                <a:spcPct val="150000"/>
              </a:lnSpc>
            </a:pPr>
            <a:r>
              <a:rPr lang="zh-CN" altLang="en-US" sz="2800" dirty="0" smtClean="0"/>
              <a:t> （</a:t>
            </a:r>
            <a:r>
              <a:rPr lang="en-US" altLang="zh-CN" sz="2800" dirty="0" smtClean="0"/>
              <a:t>1</a:t>
            </a:r>
            <a:r>
              <a:rPr lang="zh-CN" altLang="en-US" sz="2800" dirty="0" smtClean="0"/>
              <a:t>）贴现率公式</a:t>
            </a:r>
          </a:p>
          <a:p>
            <a:pPr>
              <a:lnSpc>
                <a:spcPct val="150000"/>
              </a:lnSpc>
            </a:pPr>
            <a:r>
              <a:rPr lang="zh-CN" altLang="en-US" sz="2800" dirty="0" smtClean="0"/>
              <a:t>    在“</a:t>
            </a:r>
            <a:r>
              <a:rPr lang="en-US" altLang="zh-CN" sz="2800" dirty="0" smtClean="0"/>
              <a:t>D2”</a:t>
            </a:r>
            <a:r>
              <a:rPr lang="zh-CN" altLang="en-US" sz="2800" dirty="0" smtClean="0"/>
              <a:t>单元格定义贴现率的计算公式“＝</a:t>
            </a:r>
            <a:r>
              <a:rPr lang="en-US" altLang="zh-CN" sz="2800" dirty="0" smtClean="0"/>
              <a:t>E2/1000”</a:t>
            </a:r>
            <a:r>
              <a:rPr lang="zh-CN" altLang="en-US" sz="2800" dirty="0" smtClean="0"/>
              <a:t>。因为“</a:t>
            </a:r>
            <a:r>
              <a:rPr lang="en-US" altLang="zh-CN" sz="2800" dirty="0" smtClean="0"/>
              <a:t>E2”</a:t>
            </a:r>
            <a:r>
              <a:rPr lang="zh-CN" altLang="en-US" sz="2800" dirty="0" smtClean="0"/>
              <a:t>单元格保存的是通过滚动条设置的数值，其范围是</a:t>
            </a:r>
            <a:r>
              <a:rPr lang="en-US" altLang="zh-CN" sz="2800" dirty="0" smtClean="0"/>
              <a:t>10~100</a:t>
            </a:r>
            <a:r>
              <a:rPr lang="zh-CN" altLang="en-US" sz="2800" dirty="0" smtClean="0"/>
              <a:t>，所以定义公式后“</a:t>
            </a:r>
            <a:r>
              <a:rPr lang="en-US" altLang="zh-CN" sz="2800" dirty="0" smtClean="0"/>
              <a:t>D2”</a:t>
            </a:r>
            <a:r>
              <a:rPr lang="zh-CN" altLang="en-US" sz="2800" dirty="0" smtClean="0"/>
              <a:t>单元格的范围就是</a:t>
            </a:r>
            <a:r>
              <a:rPr lang="en-US" altLang="zh-CN" sz="2800" dirty="0" smtClean="0"/>
              <a:t>1.0</a:t>
            </a:r>
            <a:r>
              <a:rPr lang="zh-CN" altLang="en-US" sz="2800" dirty="0" smtClean="0"/>
              <a:t>％～</a:t>
            </a:r>
            <a:r>
              <a:rPr lang="en-US" altLang="zh-CN" sz="2800" dirty="0" smtClean="0"/>
              <a:t>10.0</a:t>
            </a:r>
            <a:r>
              <a:rPr lang="zh-CN" altLang="en-US" sz="2800" dirty="0" smtClean="0"/>
              <a:t>％了。</a:t>
            </a: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zh-CN" altLang="en-US" sz="2800" dirty="0" smtClean="0"/>
              <a:t>（</a:t>
            </a:r>
            <a:r>
              <a:rPr lang="en-US" altLang="zh-CN" sz="2800" dirty="0" smtClean="0"/>
              <a:t>1</a:t>
            </a:r>
            <a:r>
              <a:rPr lang="zh-CN" altLang="en-US" sz="2800" dirty="0" smtClean="0"/>
              <a:t>）</a:t>
            </a:r>
            <a:r>
              <a:rPr lang="zh-CN" altLang="zh-CN" sz="2800" dirty="0" smtClean="0"/>
              <a:t>计算销售一部或销售二部截至指定月份的销量合计，公式如下：</a:t>
            </a:r>
          </a:p>
          <a:p>
            <a:pPr>
              <a:lnSpc>
                <a:spcPct val="150000"/>
              </a:lnSpc>
            </a:pPr>
            <a:r>
              <a:rPr lang="zh-CN" altLang="zh-CN" sz="2800" dirty="0" smtClean="0"/>
              <a:t>公式“</a:t>
            </a:r>
            <a:r>
              <a:rPr lang="en-US" altLang="zh-CN" sz="2800" dirty="0" smtClean="0"/>
              <a:t>=SUM(SUMIFS(C:C,A:A,{"</a:t>
            </a:r>
            <a:r>
              <a:rPr lang="zh-CN" altLang="zh-CN" sz="2800" dirty="0" smtClean="0"/>
              <a:t>销售一部</a:t>
            </a:r>
            <a:r>
              <a:rPr lang="en-US" altLang="zh-CN" sz="2800" dirty="0" smtClean="0"/>
              <a:t>","</a:t>
            </a:r>
            <a:r>
              <a:rPr lang="zh-CN" altLang="zh-CN" sz="2800" dirty="0" smtClean="0"/>
              <a:t>销售二部</a:t>
            </a:r>
            <a:r>
              <a:rPr lang="en-US" altLang="zh-CN" sz="2800" dirty="0" smtClean="0"/>
              <a:t>"},B:B,"="&amp;B14))</a:t>
            </a:r>
            <a:r>
              <a:rPr lang="zh-CN" altLang="zh-CN" sz="2800" dirty="0" smtClean="0"/>
              <a:t>”</a:t>
            </a:r>
          </a:p>
          <a:p>
            <a:pPr>
              <a:lnSpc>
                <a:spcPct val="150000"/>
              </a:lnSpc>
            </a:pPr>
            <a:r>
              <a:rPr lang="zh-CN" altLang="en-US" sz="2800" dirty="0" smtClean="0"/>
              <a:t>（</a:t>
            </a:r>
            <a:r>
              <a:rPr lang="en-US" altLang="zh-CN" sz="2800" dirty="0" smtClean="0"/>
              <a:t>2</a:t>
            </a:r>
            <a:r>
              <a:rPr lang="zh-CN" altLang="en-US" sz="2800" dirty="0" smtClean="0"/>
              <a:t>）</a:t>
            </a:r>
            <a:r>
              <a:rPr lang="zh-CN" altLang="zh-CN" sz="2800" dirty="0" smtClean="0"/>
              <a:t>计算截至指定月份销量大于等于</a:t>
            </a:r>
            <a:r>
              <a:rPr lang="en-US" altLang="zh-CN" sz="2800" dirty="0" smtClean="0"/>
              <a:t>1200</a:t>
            </a:r>
            <a:r>
              <a:rPr lang="zh-CN" altLang="zh-CN" sz="2800" dirty="0" smtClean="0"/>
              <a:t>或小于</a:t>
            </a:r>
            <a:r>
              <a:rPr lang="en-US" altLang="zh-CN" sz="2800" dirty="0" smtClean="0"/>
              <a:t>1000</a:t>
            </a:r>
            <a:r>
              <a:rPr lang="zh-CN" altLang="zh-CN" sz="2800" dirty="0" smtClean="0"/>
              <a:t>的销量合计，公式如下：</a:t>
            </a:r>
          </a:p>
          <a:p>
            <a:pPr>
              <a:lnSpc>
                <a:spcPct val="150000"/>
              </a:lnSpc>
            </a:pPr>
            <a:r>
              <a:rPr lang="zh-CN" altLang="zh-CN" sz="2800" dirty="0" smtClean="0"/>
              <a:t>公式“</a:t>
            </a:r>
            <a:r>
              <a:rPr lang="en-US" altLang="zh-CN" sz="2800" dirty="0" smtClean="0"/>
              <a:t>=SUM(SUMIFS(C:C,C:C,{"&gt;=1200","&lt;1000"},B:B,"&lt;="&amp;B14))</a:t>
            </a:r>
            <a:r>
              <a:rPr lang="zh-CN" altLang="zh-CN" sz="2800" dirty="0" smtClean="0"/>
              <a:t>”</a:t>
            </a: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3.1</a:t>
            </a:r>
            <a:r>
              <a:rPr lang="zh-CN" altLang="zh-CN" sz="2800" b="1" dirty="0" smtClean="0"/>
              <a:t>项目投资决策模型</a:t>
            </a:r>
            <a:endParaRPr lang="zh-CN" altLang="zh-CN" sz="2800" b="1" dirty="0"/>
          </a:p>
        </p:txBody>
      </p:sp>
      <p:sp>
        <p:nvSpPr>
          <p:cNvPr id="6" name="矩形 5"/>
          <p:cNvSpPr/>
          <p:nvPr/>
        </p:nvSpPr>
        <p:spPr>
          <a:xfrm>
            <a:off x="993402" y="1212064"/>
            <a:ext cx="10199077" cy="2603854"/>
          </a:xfrm>
          <a:prstGeom prst="rect">
            <a:avLst/>
          </a:prstGeom>
        </p:spPr>
        <p:txBody>
          <a:bodyPr wrap="square">
            <a:spAutoFit/>
          </a:bodyPr>
          <a:lstStyle/>
          <a:p>
            <a:pPr>
              <a:lnSpc>
                <a:spcPct val="150000"/>
              </a:lnSpc>
            </a:pPr>
            <a:r>
              <a:rPr lang="zh-CN" altLang="en-US" sz="2800" dirty="0" smtClean="0"/>
              <a:t>（</a:t>
            </a:r>
            <a:r>
              <a:rPr lang="en-US" altLang="zh-CN" sz="2800" dirty="0" smtClean="0"/>
              <a:t>2</a:t>
            </a:r>
            <a:r>
              <a:rPr lang="zh-CN" altLang="en-US" sz="2800" dirty="0" smtClean="0"/>
              <a:t>）期间公式</a:t>
            </a:r>
          </a:p>
          <a:p>
            <a:pPr>
              <a:lnSpc>
                <a:spcPct val="150000"/>
              </a:lnSpc>
            </a:pPr>
            <a:r>
              <a:rPr lang="zh-CN" altLang="en-US" sz="2800" dirty="0" smtClean="0"/>
              <a:t>在</a:t>
            </a:r>
            <a:r>
              <a:rPr lang="en-US" altLang="zh-CN" sz="2800" dirty="0" smtClean="0"/>
              <a:t>A9</a:t>
            </a:r>
            <a:r>
              <a:rPr lang="zh-CN" altLang="en-US" sz="2800" dirty="0" smtClean="0"/>
              <a:t>单元格直接输入</a:t>
            </a:r>
            <a:r>
              <a:rPr lang="en-US" altLang="zh-CN" sz="2800" dirty="0" smtClean="0"/>
              <a:t>0</a:t>
            </a:r>
            <a:r>
              <a:rPr lang="zh-CN" altLang="en-US" sz="2800" dirty="0" smtClean="0"/>
              <a:t>，在</a:t>
            </a:r>
            <a:r>
              <a:rPr lang="en-US" altLang="zh-CN" sz="2800" dirty="0" smtClean="0"/>
              <a:t>A10</a:t>
            </a:r>
            <a:r>
              <a:rPr lang="zh-CN" altLang="en-US" sz="2800" dirty="0" smtClean="0"/>
              <a:t>单元格定义公式“</a:t>
            </a:r>
            <a:r>
              <a:rPr lang="en-US" altLang="zh-CN" sz="2800" dirty="0" smtClean="0"/>
              <a:t>=IF(A9="","",IF(A9+1&gt;$E$3,"",A9+1))”</a:t>
            </a:r>
            <a:r>
              <a:rPr lang="zh-CN" altLang="en-US" sz="2800" dirty="0" smtClean="0"/>
              <a:t>，这样使得显示的期间会根据微调项的当前值自动变化。</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3.1</a:t>
            </a:r>
            <a:r>
              <a:rPr lang="zh-CN" altLang="zh-CN" sz="2800" b="1" dirty="0" smtClean="0"/>
              <a:t>项目投资决策模型</a:t>
            </a:r>
            <a:endParaRPr lang="zh-CN" altLang="zh-CN" sz="2800" b="1" dirty="0"/>
          </a:p>
        </p:txBody>
      </p:sp>
      <p:sp>
        <p:nvSpPr>
          <p:cNvPr id="6" name="矩形 5"/>
          <p:cNvSpPr/>
          <p:nvPr/>
        </p:nvSpPr>
        <p:spPr>
          <a:xfrm>
            <a:off x="993402" y="1212064"/>
            <a:ext cx="10199077" cy="1957524"/>
          </a:xfrm>
          <a:prstGeom prst="rect">
            <a:avLst/>
          </a:prstGeom>
        </p:spPr>
        <p:txBody>
          <a:bodyPr wrap="square">
            <a:spAutoFit/>
          </a:bodyPr>
          <a:lstStyle/>
          <a:p>
            <a:pPr>
              <a:lnSpc>
                <a:spcPct val="150000"/>
              </a:lnSpc>
            </a:pPr>
            <a:r>
              <a:rPr lang="zh-CN" altLang="en-US" sz="2800" dirty="0" smtClean="0"/>
              <a:t> （</a:t>
            </a:r>
            <a:r>
              <a:rPr lang="en-US" altLang="zh-CN" sz="2800" dirty="0" smtClean="0"/>
              <a:t>3</a:t>
            </a:r>
            <a:r>
              <a:rPr lang="zh-CN" altLang="en-US" sz="2800" dirty="0" smtClean="0"/>
              <a:t>）净现值公式</a:t>
            </a:r>
          </a:p>
          <a:p>
            <a:pPr>
              <a:lnSpc>
                <a:spcPct val="150000"/>
              </a:lnSpc>
            </a:pPr>
            <a:r>
              <a:rPr lang="zh-CN" altLang="en-US" sz="2800" dirty="0" smtClean="0"/>
              <a:t>    在“</a:t>
            </a:r>
            <a:r>
              <a:rPr lang="en-US" altLang="zh-CN" sz="2800" dirty="0" smtClean="0"/>
              <a:t>B4”</a:t>
            </a:r>
            <a:r>
              <a:rPr lang="zh-CN" altLang="en-US" sz="2800" dirty="0" smtClean="0"/>
              <a:t>单元格定义</a:t>
            </a:r>
            <a:r>
              <a:rPr lang="en-US" altLang="zh-CN" sz="2800" dirty="0" smtClean="0"/>
              <a:t>A</a:t>
            </a:r>
            <a:r>
              <a:rPr lang="zh-CN" altLang="en-US" sz="2800" dirty="0" smtClean="0"/>
              <a:t>项目的净现值计算公式“</a:t>
            </a:r>
            <a:r>
              <a:rPr lang="en-US" altLang="zh-CN" sz="2800" dirty="0" smtClean="0"/>
              <a:t>=NPV($D$2,B10:B19)+B9”</a:t>
            </a:r>
            <a:r>
              <a:rPr lang="zh-CN" altLang="en-US" sz="2800" dirty="0" smtClean="0"/>
              <a:t>，然后将该公式复制到“</a:t>
            </a:r>
            <a:r>
              <a:rPr lang="en-US" altLang="zh-CN" sz="2800" dirty="0" smtClean="0"/>
              <a:t>C4:D4”</a:t>
            </a:r>
            <a:r>
              <a:rPr lang="zh-CN" altLang="en-US" sz="2800" dirty="0" smtClean="0"/>
              <a: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3.1</a:t>
            </a:r>
            <a:r>
              <a:rPr lang="zh-CN" altLang="zh-CN" sz="2800" b="1" dirty="0" smtClean="0"/>
              <a:t>项目投资决策模型</a:t>
            </a:r>
            <a:endParaRPr lang="zh-CN" altLang="zh-CN" sz="2800" b="1" dirty="0"/>
          </a:p>
        </p:txBody>
      </p:sp>
      <p:sp>
        <p:nvSpPr>
          <p:cNvPr id="6" name="矩形 5"/>
          <p:cNvSpPr/>
          <p:nvPr/>
        </p:nvSpPr>
        <p:spPr>
          <a:xfrm>
            <a:off x="993402" y="1212064"/>
            <a:ext cx="10199077" cy="3970318"/>
          </a:xfrm>
          <a:prstGeom prst="rect">
            <a:avLst/>
          </a:prstGeom>
        </p:spPr>
        <p:txBody>
          <a:bodyPr wrap="square">
            <a:spAutoFit/>
          </a:bodyPr>
          <a:lstStyle/>
          <a:p>
            <a:pPr>
              <a:lnSpc>
                <a:spcPct val="150000"/>
              </a:lnSpc>
            </a:pPr>
            <a:r>
              <a:rPr lang="zh-CN" altLang="en-US" sz="2800" dirty="0" smtClean="0"/>
              <a:t>  （</a:t>
            </a:r>
            <a:r>
              <a:rPr lang="en-US" altLang="zh-CN" sz="2800" dirty="0" smtClean="0"/>
              <a:t>4</a:t>
            </a:r>
            <a:r>
              <a:rPr lang="zh-CN" altLang="en-US" sz="2800" dirty="0" smtClean="0"/>
              <a:t>）现值指数公式</a:t>
            </a:r>
          </a:p>
          <a:p>
            <a:pPr>
              <a:lnSpc>
                <a:spcPct val="150000"/>
              </a:lnSpc>
            </a:pPr>
            <a:r>
              <a:rPr lang="zh-CN" altLang="en-US" sz="2800" dirty="0" smtClean="0"/>
              <a:t>    在“</a:t>
            </a:r>
            <a:r>
              <a:rPr lang="en-US" altLang="zh-CN" sz="2800" dirty="0" smtClean="0"/>
              <a:t>B5”</a:t>
            </a:r>
            <a:r>
              <a:rPr lang="zh-CN" altLang="en-US" sz="2800" dirty="0" smtClean="0"/>
              <a:t>单元格定义</a:t>
            </a:r>
            <a:r>
              <a:rPr lang="en-US" altLang="zh-CN" sz="2800" dirty="0" smtClean="0"/>
              <a:t>A</a:t>
            </a:r>
            <a:r>
              <a:rPr lang="zh-CN" altLang="en-US" sz="2800" dirty="0" smtClean="0"/>
              <a:t>项目的现值指数计算公式“</a:t>
            </a:r>
            <a:r>
              <a:rPr lang="en-US" altLang="zh-CN" sz="2800" dirty="0" smtClean="0"/>
              <a:t>=ABS</a:t>
            </a:r>
            <a:r>
              <a:rPr lang="zh-CN" altLang="en-US" sz="2800" dirty="0" smtClean="0"/>
              <a:t>（</a:t>
            </a:r>
            <a:r>
              <a:rPr lang="en-US" altLang="zh-CN" sz="2800" dirty="0" smtClean="0"/>
              <a:t>NPV($D$2,B10:B19)/B9</a:t>
            </a:r>
            <a:r>
              <a:rPr lang="zh-CN" altLang="en-US" sz="2800" dirty="0" smtClean="0"/>
              <a:t>）”，然后将该公式复制到“</a:t>
            </a:r>
            <a:r>
              <a:rPr lang="en-US" altLang="zh-CN" sz="2800" dirty="0" smtClean="0"/>
              <a:t>C5:D5”</a:t>
            </a:r>
            <a:r>
              <a:rPr lang="zh-CN" altLang="en-US" sz="2800" dirty="0" smtClean="0"/>
              <a:t>。</a:t>
            </a:r>
            <a:endParaRPr lang="en-US" altLang="zh-CN" sz="2800" dirty="0" smtClean="0"/>
          </a:p>
          <a:p>
            <a:pPr>
              <a:lnSpc>
                <a:spcPct val="150000"/>
              </a:lnSpc>
            </a:pPr>
            <a:r>
              <a:rPr lang="zh-CN" altLang="en-US" sz="2800" dirty="0" smtClean="0"/>
              <a:t> （</a:t>
            </a:r>
            <a:r>
              <a:rPr lang="en-US" altLang="zh-CN" sz="2800" dirty="0" smtClean="0"/>
              <a:t>5</a:t>
            </a:r>
            <a:r>
              <a:rPr lang="zh-CN" altLang="en-US" sz="2800" dirty="0" smtClean="0"/>
              <a:t>）内含报酬率公式</a:t>
            </a:r>
          </a:p>
          <a:p>
            <a:pPr>
              <a:lnSpc>
                <a:spcPct val="150000"/>
              </a:lnSpc>
            </a:pPr>
            <a:r>
              <a:rPr lang="zh-CN" altLang="en-US" sz="2800" dirty="0" smtClean="0"/>
              <a:t>    在“</a:t>
            </a:r>
            <a:r>
              <a:rPr lang="en-US" altLang="zh-CN" sz="2800" dirty="0" smtClean="0"/>
              <a:t>B6”</a:t>
            </a:r>
            <a:r>
              <a:rPr lang="zh-CN" altLang="en-US" sz="2800" dirty="0" smtClean="0"/>
              <a:t>单元格定义</a:t>
            </a:r>
            <a:r>
              <a:rPr lang="en-US" altLang="zh-CN" sz="2800" dirty="0" smtClean="0"/>
              <a:t>A</a:t>
            </a:r>
            <a:r>
              <a:rPr lang="zh-CN" altLang="en-US" sz="2800" dirty="0" smtClean="0"/>
              <a:t>项目的内含报酬率计算公式“</a:t>
            </a:r>
            <a:r>
              <a:rPr lang="en-US" altLang="zh-CN" sz="2800" dirty="0" smtClean="0"/>
              <a:t>=IRR(B9:B19)”</a:t>
            </a:r>
            <a:r>
              <a:rPr lang="zh-CN" altLang="en-US" sz="2800" dirty="0" smtClean="0"/>
              <a:t>，然后将该公式复制到“</a:t>
            </a:r>
            <a:r>
              <a:rPr lang="en-US" altLang="zh-CN" sz="2800" dirty="0" smtClean="0"/>
              <a:t>C6:D6”</a:t>
            </a:r>
            <a:r>
              <a:rPr lang="zh-CN" altLang="en-US" sz="2800" dirty="0" smtClean="0"/>
              <a: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3.1</a:t>
            </a:r>
            <a:r>
              <a:rPr lang="zh-CN" altLang="zh-CN" sz="2800" b="1" dirty="0" smtClean="0"/>
              <a:t>项目投资决策模型</a:t>
            </a:r>
            <a:endParaRPr lang="zh-CN" altLang="zh-CN" sz="2800" b="1" dirty="0"/>
          </a:p>
        </p:txBody>
      </p:sp>
      <p:sp>
        <p:nvSpPr>
          <p:cNvPr id="6" name="矩形 5"/>
          <p:cNvSpPr/>
          <p:nvPr/>
        </p:nvSpPr>
        <p:spPr>
          <a:xfrm>
            <a:off x="993402" y="1212064"/>
            <a:ext cx="10199077" cy="5909310"/>
          </a:xfrm>
          <a:prstGeom prst="rect">
            <a:avLst/>
          </a:prstGeom>
        </p:spPr>
        <p:txBody>
          <a:bodyPr wrap="square">
            <a:spAutoFit/>
          </a:bodyPr>
          <a:lstStyle/>
          <a:p>
            <a:pPr>
              <a:lnSpc>
                <a:spcPct val="150000"/>
              </a:lnSpc>
            </a:pPr>
            <a:r>
              <a:rPr lang="zh-CN" altLang="en-US" sz="2800" dirty="0" smtClean="0"/>
              <a:t>  </a:t>
            </a:r>
            <a:r>
              <a:rPr lang="en-US" altLang="zh-CN" sz="2800" dirty="0" smtClean="0"/>
              <a:t>4.</a:t>
            </a:r>
            <a:r>
              <a:rPr lang="zh-CN" altLang="zh-CN" sz="2800" dirty="0" smtClean="0"/>
              <a:t>制作图表</a:t>
            </a:r>
            <a:endParaRPr lang="en-US" altLang="zh-CN" sz="2800" dirty="0" smtClean="0"/>
          </a:p>
          <a:p>
            <a:pPr>
              <a:lnSpc>
                <a:spcPct val="150000"/>
              </a:lnSpc>
            </a:pPr>
            <a:r>
              <a:rPr lang="zh-CN" altLang="zh-CN" sz="2800" dirty="0" smtClean="0"/>
              <a:t>（</a:t>
            </a:r>
            <a:r>
              <a:rPr lang="en-US" altLang="zh-CN" sz="2800" dirty="0" smtClean="0"/>
              <a:t>1</a:t>
            </a:r>
            <a:r>
              <a:rPr lang="zh-CN" altLang="zh-CN" sz="2800" dirty="0" smtClean="0"/>
              <a:t>）设置列表框</a:t>
            </a:r>
          </a:p>
          <a:p>
            <a:pPr>
              <a:lnSpc>
                <a:spcPct val="150000"/>
              </a:lnSpc>
            </a:pPr>
            <a:r>
              <a:rPr lang="zh-CN" altLang="en-US" sz="2800" dirty="0" smtClean="0"/>
              <a:t>（</a:t>
            </a:r>
            <a:r>
              <a:rPr lang="en-US" altLang="zh-CN" sz="2800" dirty="0" smtClean="0"/>
              <a:t>2</a:t>
            </a:r>
            <a:r>
              <a:rPr lang="zh-CN" altLang="en-US" sz="2800" dirty="0" smtClean="0"/>
              <a:t>）准备数据源</a:t>
            </a:r>
          </a:p>
          <a:p>
            <a:pPr>
              <a:lnSpc>
                <a:spcPct val="150000"/>
              </a:lnSpc>
            </a:pPr>
            <a:r>
              <a:rPr lang="zh-CN" altLang="en-US" sz="2800" dirty="0" smtClean="0"/>
              <a:t>根据列表框的选择结果，筛选出制作该指标图表所需要的数据源。</a:t>
            </a:r>
          </a:p>
          <a:p>
            <a:pPr>
              <a:lnSpc>
                <a:spcPct val="150000"/>
              </a:lnSpc>
            </a:pPr>
            <a:r>
              <a:rPr lang="zh-CN" altLang="en-US" sz="2800" dirty="0" smtClean="0"/>
              <a:t>①在</a:t>
            </a:r>
            <a:r>
              <a:rPr lang="en-US" altLang="zh-CN" sz="2800" dirty="0" smtClean="0"/>
              <a:t>G8</a:t>
            </a:r>
            <a:r>
              <a:rPr lang="zh-CN" altLang="en-US" sz="2800" dirty="0" smtClean="0"/>
              <a:t>单元格定义公式“</a:t>
            </a:r>
            <a:r>
              <a:rPr lang="en-US" altLang="zh-CN" sz="2800" dirty="0" smtClean="0"/>
              <a:t>=B3”</a:t>
            </a:r>
            <a:r>
              <a:rPr lang="zh-CN" altLang="en-US" sz="2800" dirty="0" smtClean="0"/>
              <a:t>，然后将该公式分别复制到</a:t>
            </a:r>
            <a:r>
              <a:rPr lang="en-US" altLang="zh-CN" sz="2800" dirty="0" smtClean="0"/>
              <a:t>H8</a:t>
            </a:r>
            <a:r>
              <a:rPr lang="zh-CN" altLang="en-US" sz="2800" dirty="0" smtClean="0"/>
              <a:t>、</a:t>
            </a:r>
            <a:r>
              <a:rPr lang="en-US" altLang="zh-CN" sz="2800" dirty="0" smtClean="0"/>
              <a:t>I8</a:t>
            </a:r>
            <a:r>
              <a:rPr lang="zh-CN" altLang="en-US" sz="2800" dirty="0" smtClean="0"/>
              <a:t>单元格，以此作为数据源标题。</a:t>
            </a:r>
          </a:p>
          <a:p>
            <a:pPr>
              <a:lnSpc>
                <a:spcPct val="150000"/>
              </a:lnSpc>
            </a:pPr>
            <a:r>
              <a:rPr lang="zh-CN" altLang="en-US" sz="2800" dirty="0" smtClean="0"/>
              <a:t>②在</a:t>
            </a:r>
            <a:r>
              <a:rPr lang="en-US" altLang="zh-CN" sz="2800" dirty="0" smtClean="0"/>
              <a:t>F9</a:t>
            </a:r>
            <a:r>
              <a:rPr lang="zh-CN" altLang="en-US" sz="2800" dirty="0" smtClean="0"/>
              <a:t>单元格定义公式“</a:t>
            </a:r>
            <a:r>
              <a:rPr lang="en-US" altLang="zh-CN" sz="2800" dirty="0" smtClean="0"/>
              <a:t>=INDEX(A4:A6,$E$4)”</a:t>
            </a:r>
            <a:r>
              <a:rPr lang="zh-CN" altLang="en-US" sz="2800" dirty="0" smtClean="0"/>
              <a:t>，然后将该公式分别复制到</a:t>
            </a:r>
            <a:r>
              <a:rPr lang="en-US" altLang="zh-CN" sz="2800" dirty="0" smtClean="0"/>
              <a:t>G9</a:t>
            </a:r>
            <a:r>
              <a:rPr lang="zh-CN" altLang="en-US" sz="2800" dirty="0" smtClean="0"/>
              <a:t>、</a:t>
            </a:r>
            <a:r>
              <a:rPr lang="en-US" altLang="zh-CN" sz="2800" dirty="0" smtClean="0"/>
              <a:t>H9</a:t>
            </a:r>
            <a:r>
              <a:rPr lang="zh-CN" altLang="en-US" sz="2800" dirty="0" smtClean="0"/>
              <a:t>、</a:t>
            </a:r>
            <a:r>
              <a:rPr lang="en-US" altLang="zh-CN" sz="2800" dirty="0" smtClean="0"/>
              <a:t>I9</a:t>
            </a:r>
            <a:r>
              <a:rPr lang="zh-CN" altLang="en-US" sz="2800" dirty="0" smtClean="0"/>
              <a:t>单元格，得到指标名称及指标值。</a:t>
            </a:r>
          </a:p>
          <a:p>
            <a:pPr>
              <a:lnSpc>
                <a:spcPct val="150000"/>
              </a:lnSpc>
            </a:pPr>
            <a:endParaRPr lang="zh-CN" altLang="zh-CN" sz="2800" b="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3.1</a:t>
            </a:r>
            <a:r>
              <a:rPr lang="zh-CN" altLang="zh-CN" sz="2800" b="1" dirty="0" smtClean="0"/>
              <a:t>项目投资决策模型</a:t>
            </a:r>
            <a:endParaRPr lang="zh-CN" altLang="zh-CN" sz="2800" b="1" dirty="0"/>
          </a:p>
        </p:txBody>
      </p:sp>
      <p:sp>
        <p:nvSpPr>
          <p:cNvPr id="6" name="矩形 5"/>
          <p:cNvSpPr/>
          <p:nvPr/>
        </p:nvSpPr>
        <p:spPr>
          <a:xfrm>
            <a:off x="993402" y="1212064"/>
            <a:ext cx="10199077" cy="2603854"/>
          </a:xfrm>
          <a:prstGeom prst="rect">
            <a:avLst/>
          </a:prstGeom>
        </p:spPr>
        <p:txBody>
          <a:bodyPr wrap="square">
            <a:spAutoFit/>
          </a:bodyPr>
          <a:lstStyle/>
          <a:p>
            <a:pPr>
              <a:lnSpc>
                <a:spcPct val="150000"/>
              </a:lnSpc>
            </a:pPr>
            <a:r>
              <a:rPr lang="zh-CN" altLang="en-US" sz="2800" dirty="0" smtClean="0"/>
              <a:t>（</a:t>
            </a:r>
            <a:r>
              <a:rPr lang="en-US" altLang="zh-CN" sz="2800" dirty="0" smtClean="0"/>
              <a:t>3</a:t>
            </a:r>
            <a:r>
              <a:rPr lang="zh-CN" altLang="en-US" sz="2800" dirty="0" smtClean="0"/>
              <a:t>）生成图表</a:t>
            </a:r>
          </a:p>
          <a:p>
            <a:pPr>
              <a:lnSpc>
                <a:spcPct val="150000"/>
              </a:lnSpc>
            </a:pPr>
            <a:r>
              <a:rPr lang="zh-CN" altLang="en-US" sz="2800" dirty="0" smtClean="0"/>
              <a:t>选择“</a:t>
            </a:r>
            <a:r>
              <a:rPr lang="en-US" altLang="zh-CN" sz="2800" dirty="0" smtClean="0"/>
              <a:t>F8</a:t>
            </a:r>
            <a:r>
              <a:rPr lang="zh-CN" altLang="en-US" sz="2800" dirty="0" smtClean="0"/>
              <a:t>：</a:t>
            </a:r>
            <a:r>
              <a:rPr lang="en-US" altLang="zh-CN" sz="2800" dirty="0" smtClean="0"/>
              <a:t>I9”</a:t>
            </a:r>
            <a:r>
              <a:rPr lang="zh-CN" altLang="en-US" sz="2800" dirty="0" smtClean="0"/>
              <a:t>制作柱形图，进行必要的各时设置，并调整图表大小及位置。当在列表框中选择不同的指标时，图表会自动进行动态调整。</a:t>
            </a:r>
            <a:endParaRPr lang="zh-CN" altLang="zh-CN" sz="2800" b="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3.1</a:t>
            </a:r>
            <a:r>
              <a:rPr lang="zh-CN" altLang="zh-CN" sz="2800" b="1" dirty="0" smtClean="0"/>
              <a:t>项目投资决策模型</a:t>
            </a:r>
            <a:endParaRPr lang="zh-CN" altLang="zh-CN" sz="2800" b="1" dirty="0"/>
          </a:p>
        </p:txBody>
      </p:sp>
      <p:sp>
        <p:nvSpPr>
          <p:cNvPr id="6" name="矩形 5"/>
          <p:cNvSpPr/>
          <p:nvPr/>
        </p:nvSpPr>
        <p:spPr>
          <a:xfrm>
            <a:off x="993402" y="1212064"/>
            <a:ext cx="10199077" cy="3896516"/>
          </a:xfrm>
          <a:prstGeom prst="rect">
            <a:avLst/>
          </a:prstGeom>
        </p:spPr>
        <p:txBody>
          <a:bodyPr wrap="square">
            <a:spAutoFit/>
          </a:bodyPr>
          <a:lstStyle/>
          <a:p>
            <a:pPr>
              <a:lnSpc>
                <a:spcPct val="150000"/>
              </a:lnSpc>
            </a:pPr>
            <a:r>
              <a:rPr lang="en-US" altLang="zh-CN" sz="2800" dirty="0" smtClean="0"/>
              <a:t>          5.</a:t>
            </a:r>
            <a:r>
              <a:rPr lang="zh-CN" altLang="en-US" sz="2800" dirty="0" smtClean="0"/>
              <a:t>保护工作表</a:t>
            </a:r>
          </a:p>
          <a:p>
            <a:pPr>
              <a:lnSpc>
                <a:spcPct val="150000"/>
              </a:lnSpc>
            </a:pPr>
            <a:r>
              <a:rPr lang="zh-CN" altLang="en-US" sz="2800" dirty="0" smtClean="0"/>
              <a:t>         可以将不需显示的</a:t>
            </a:r>
            <a:r>
              <a:rPr lang="en-US" altLang="zh-CN" sz="2800" dirty="0" smtClean="0"/>
              <a:t>E</a:t>
            </a:r>
            <a:r>
              <a:rPr lang="zh-CN" altLang="en-US" sz="2800" dirty="0" smtClean="0"/>
              <a:t>列隐藏起来，同时可将区域“</a:t>
            </a:r>
            <a:r>
              <a:rPr lang="en-US" altLang="zh-CN" sz="2800" dirty="0" smtClean="0"/>
              <a:t>B9</a:t>
            </a:r>
            <a:r>
              <a:rPr lang="zh-CN" altLang="en-US" sz="2800" dirty="0" smtClean="0"/>
              <a:t>：</a:t>
            </a:r>
            <a:r>
              <a:rPr lang="en-US" altLang="zh-CN" sz="2800" dirty="0" smtClean="0"/>
              <a:t>D19”</a:t>
            </a:r>
            <a:r>
              <a:rPr lang="zh-CN" altLang="en-US" sz="2800" dirty="0" smtClean="0"/>
              <a:t>、“</a:t>
            </a:r>
            <a:r>
              <a:rPr lang="en-US" altLang="zh-CN" sz="2800" dirty="0" smtClean="0"/>
              <a:t>E2</a:t>
            </a:r>
            <a:r>
              <a:rPr lang="zh-CN" altLang="en-US" sz="2800" dirty="0" smtClean="0"/>
              <a:t>：</a:t>
            </a:r>
            <a:r>
              <a:rPr lang="en-US" altLang="zh-CN" sz="2800" dirty="0" smtClean="0"/>
              <a:t>E4”</a:t>
            </a:r>
            <a:r>
              <a:rPr lang="zh-CN" altLang="en-US" sz="2800" dirty="0" smtClean="0"/>
              <a:t>以外的单元格保护起来，方法是：选中这些单元格区域，然后设置单元格格式”，在该对话框的“保护”页中取消“锁定”复选框的选中状态，单击“确定”按钮，最后保护工作表。</a:t>
            </a:r>
            <a:endParaRPr lang="zh-CN" altLang="zh-CN" sz="2800" b="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3.1</a:t>
            </a:r>
            <a:r>
              <a:rPr lang="zh-CN" altLang="zh-CN" sz="2800" b="1" dirty="0" smtClean="0"/>
              <a:t>项目投资决策模型</a:t>
            </a:r>
            <a:endParaRPr lang="zh-CN" altLang="zh-CN" sz="2800" b="1" dirty="0"/>
          </a:p>
        </p:txBody>
      </p:sp>
      <p:sp>
        <p:nvSpPr>
          <p:cNvPr id="6" name="矩形 5"/>
          <p:cNvSpPr/>
          <p:nvPr/>
        </p:nvSpPr>
        <p:spPr>
          <a:xfrm>
            <a:off x="993402" y="1212064"/>
            <a:ext cx="10199077" cy="664862"/>
          </a:xfrm>
          <a:prstGeom prst="rect">
            <a:avLst/>
          </a:prstGeom>
        </p:spPr>
        <p:txBody>
          <a:bodyPr wrap="square">
            <a:spAutoFit/>
          </a:bodyPr>
          <a:lstStyle/>
          <a:p>
            <a:pPr>
              <a:lnSpc>
                <a:spcPct val="150000"/>
              </a:lnSpc>
            </a:pPr>
            <a:r>
              <a:rPr lang="en-US" altLang="zh-CN" sz="2800" b="1" dirty="0" smtClean="0"/>
              <a:t>3.1.3</a:t>
            </a:r>
            <a:r>
              <a:rPr lang="zh-CN" altLang="zh-CN" sz="2800" b="1" dirty="0" smtClean="0"/>
              <a:t>风险项目投资决策模型</a:t>
            </a:r>
            <a:endParaRPr lang="en-US" altLang="zh-CN" sz="2800" b="1" dirty="0" smtClean="0"/>
          </a:p>
        </p:txBody>
      </p:sp>
      <p:pic>
        <p:nvPicPr>
          <p:cNvPr id="233474" name="Picture 2"/>
          <p:cNvPicPr>
            <a:picLocks noChangeAspect="1" noChangeArrowheads="1"/>
          </p:cNvPicPr>
          <p:nvPr/>
        </p:nvPicPr>
        <p:blipFill>
          <a:blip r:embed="rId4" cstate="print"/>
          <a:srcRect/>
          <a:stretch>
            <a:fillRect/>
          </a:stretch>
        </p:blipFill>
        <p:spPr bwMode="auto">
          <a:xfrm>
            <a:off x="2953512" y="1837944"/>
            <a:ext cx="6565392" cy="457324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3.1</a:t>
            </a:r>
            <a:r>
              <a:rPr lang="zh-CN" altLang="zh-CN" sz="2800" b="1" dirty="0" smtClean="0"/>
              <a:t>项目投资决策模型</a:t>
            </a:r>
            <a:endParaRPr lang="zh-CN" altLang="zh-CN" sz="2800" b="1" dirty="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en-US" altLang="zh-CN" sz="2800" dirty="0" smtClean="0"/>
              <a:t> 1.</a:t>
            </a:r>
            <a:r>
              <a:rPr lang="zh-CN" altLang="zh-CN" sz="2800" dirty="0" smtClean="0"/>
              <a:t>设置滚动条</a:t>
            </a:r>
            <a:endParaRPr lang="en-US" altLang="zh-CN" sz="2800" dirty="0" smtClean="0"/>
          </a:p>
          <a:p>
            <a:pPr>
              <a:lnSpc>
                <a:spcPct val="150000"/>
              </a:lnSpc>
            </a:pPr>
            <a:r>
              <a:rPr lang="zh-CN" altLang="zh-CN" sz="2800" dirty="0" smtClean="0"/>
              <a:t>（</a:t>
            </a:r>
            <a:r>
              <a:rPr lang="en-US" altLang="zh-CN" sz="2800" dirty="0" smtClean="0"/>
              <a:t>1</a:t>
            </a:r>
            <a:r>
              <a:rPr lang="zh-CN" altLang="zh-CN" sz="2800" dirty="0" smtClean="0"/>
              <a:t>）风险报酬率滚动条设置</a:t>
            </a:r>
          </a:p>
          <a:p>
            <a:pPr>
              <a:lnSpc>
                <a:spcPct val="150000"/>
              </a:lnSpc>
            </a:pPr>
            <a:r>
              <a:rPr lang="zh-CN" altLang="zh-CN" sz="2800" dirty="0" smtClean="0"/>
              <a:t>（</a:t>
            </a:r>
            <a:r>
              <a:rPr lang="en-US" altLang="zh-CN" sz="2800" dirty="0" smtClean="0"/>
              <a:t>2</a:t>
            </a:r>
            <a:r>
              <a:rPr lang="zh-CN" altLang="zh-CN" sz="2800" dirty="0" smtClean="0"/>
              <a:t>）风险报酬斜率滚动条</a:t>
            </a:r>
          </a:p>
          <a:p>
            <a:pPr>
              <a:lnSpc>
                <a:spcPct val="150000"/>
              </a:lnSpc>
            </a:pPr>
            <a:r>
              <a:rPr lang="en-US" altLang="zh-CN" sz="2800" dirty="0" smtClean="0"/>
              <a:t>2.</a:t>
            </a:r>
            <a:r>
              <a:rPr lang="zh-CN" altLang="zh-CN" sz="2800" dirty="0" smtClean="0"/>
              <a:t>设置数据有效性</a:t>
            </a:r>
          </a:p>
          <a:p>
            <a:pPr>
              <a:lnSpc>
                <a:spcPct val="150000"/>
              </a:lnSpc>
            </a:pPr>
            <a:r>
              <a:rPr lang="en-US" altLang="zh-CN" sz="2800" dirty="0" smtClean="0"/>
              <a:t>3.</a:t>
            </a:r>
            <a:r>
              <a:rPr lang="zh-CN" altLang="zh-CN" sz="2800" dirty="0" smtClean="0"/>
              <a:t>定义公式</a:t>
            </a:r>
          </a:p>
          <a:p>
            <a:pPr>
              <a:lnSpc>
                <a:spcPct val="150000"/>
              </a:lnSpc>
            </a:pPr>
            <a:r>
              <a:rPr lang="zh-CN" altLang="zh-CN" sz="2800" dirty="0" smtClean="0"/>
              <a:t>（</a:t>
            </a:r>
            <a:r>
              <a:rPr lang="en-US" altLang="zh-CN" sz="2800" dirty="0" smtClean="0"/>
              <a:t>1</a:t>
            </a:r>
            <a:r>
              <a:rPr lang="zh-CN" altLang="zh-CN" sz="2800" dirty="0" smtClean="0"/>
              <a:t>）各项目各期现金净流量期望值计算公式</a:t>
            </a:r>
          </a:p>
          <a:p>
            <a:pPr>
              <a:lnSpc>
                <a:spcPct val="150000"/>
              </a:lnSpc>
            </a:pPr>
            <a:r>
              <a:rPr lang="zh-CN" altLang="zh-CN" sz="2800" dirty="0" smtClean="0"/>
              <a:t>（</a:t>
            </a:r>
            <a:r>
              <a:rPr lang="en-US" altLang="zh-CN" sz="2800" dirty="0" smtClean="0"/>
              <a:t>2</a:t>
            </a:r>
            <a:r>
              <a:rPr lang="zh-CN" altLang="zh-CN" sz="2800" dirty="0" smtClean="0"/>
              <a:t>）各项目各期现金净流量标准离差计算公式</a:t>
            </a:r>
          </a:p>
          <a:p>
            <a:pPr>
              <a:lnSpc>
                <a:spcPct val="150000"/>
              </a:lnSpc>
            </a:pPr>
            <a:r>
              <a:rPr lang="zh-CN" altLang="zh-CN" sz="2800" dirty="0" smtClean="0"/>
              <a:t>（</a:t>
            </a:r>
            <a:r>
              <a:rPr lang="en-US" altLang="zh-CN" sz="2800" dirty="0" smtClean="0"/>
              <a:t>3</a:t>
            </a:r>
            <a:r>
              <a:rPr lang="zh-CN" altLang="zh-CN" sz="2800" dirty="0" smtClean="0"/>
              <a:t>）各项目期望现值计算公式</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3.1</a:t>
            </a:r>
            <a:r>
              <a:rPr lang="zh-CN" altLang="zh-CN" sz="2800" b="1" dirty="0" smtClean="0"/>
              <a:t>项目投资决策模型</a:t>
            </a:r>
            <a:endParaRPr lang="zh-CN" altLang="zh-CN" sz="2800" b="1" dirty="0"/>
          </a:p>
        </p:txBody>
      </p:sp>
      <p:sp>
        <p:nvSpPr>
          <p:cNvPr id="6" name="矩形 5"/>
          <p:cNvSpPr/>
          <p:nvPr/>
        </p:nvSpPr>
        <p:spPr>
          <a:xfrm>
            <a:off x="993402" y="1212064"/>
            <a:ext cx="10199077" cy="4549835"/>
          </a:xfrm>
          <a:prstGeom prst="rect">
            <a:avLst/>
          </a:prstGeom>
        </p:spPr>
        <p:txBody>
          <a:bodyPr wrap="square">
            <a:spAutoFit/>
          </a:bodyPr>
          <a:lstStyle/>
          <a:p>
            <a:pPr>
              <a:lnSpc>
                <a:spcPct val="150000"/>
              </a:lnSpc>
            </a:pPr>
            <a:r>
              <a:rPr lang="zh-CN" altLang="zh-CN" sz="2800" dirty="0" smtClean="0"/>
              <a:t>（</a:t>
            </a:r>
            <a:r>
              <a:rPr lang="en-US" altLang="zh-CN" sz="2800" dirty="0" smtClean="0"/>
              <a:t>4</a:t>
            </a:r>
            <a:r>
              <a:rPr lang="zh-CN" altLang="zh-CN" sz="2800" dirty="0" smtClean="0"/>
              <a:t>）各项目综合标准离差计算公式</a:t>
            </a:r>
            <a:endParaRPr lang="en-US" altLang="zh-CN" sz="2800" dirty="0" smtClean="0"/>
          </a:p>
          <a:p>
            <a:pPr>
              <a:lnSpc>
                <a:spcPct val="150000"/>
              </a:lnSpc>
            </a:pPr>
            <a:r>
              <a:rPr lang="zh-CN" altLang="zh-CN" sz="2800" dirty="0" smtClean="0"/>
              <a:t>（</a:t>
            </a:r>
            <a:r>
              <a:rPr lang="en-US" altLang="zh-CN" sz="2800" dirty="0" smtClean="0"/>
              <a:t>5</a:t>
            </a:r>
            <a:r>
              <a:rPr lang="zh-CN" altLang="zh-CN" sz="2800" dirty="0" smtClean="0"/>
              <a:t>）各项目风险程度计算公式</a:t>
            </a:r>
          </a:p>
          <a:p>
            <a:pPr>
              <a:lnSpc>
                <a:spcPct val="150000"/>
              </a:lnSpc>
            </a:pPr>
            <a:r>
              <a:rPr lang="zh-CN" altLang="zh-CN" sz="2800" dirty="0" smtClean="0"/>
              <a:t>（</a:t>
            </a:r>
            <a:r>
              <a:rPr lang="en-US" altLang="zh-CN" sz="2800" dirty="0" smtClean="0"/>
              <a:t>6</a:t>
            </a:r>
            <a:r>
              <a:rPr lang="zh-CN" altLang="zh-CN" sz="2800" dirty="0" smtClean="0"/>
              <a:t>）各项目风险调整贴现率计算公式</a:t>
            </a:r>
          </a:p>
          <a:p>
            <a:pPr>
              <a:lnSpc>
                <a:spcPct val="150000"/>
              </a:lnSpc>
            </a:pPr>
            <a:r>
              <a:rPr lang="zh-CN" altLang="zh-CN" sz="2800" dirty="0" smtClean="0"/>
              <a:t>（</a:t>
            </a:r>
            <a:r>
              <a:rPr lang="en-US" altLang="zh-CN" sz="2800" dirty="0" smtClean="0"/>
              <a:t>7</a:t>
            </a:r>
            <a:r>
              <a:rPr lang="zh-CN" altLang="zh-CN" sz="2800" dirty="0" smtClean="0"/>
              <a:t>）各项目风险净现值计算公式</a:t>
            </a:r>
          </a:p>
          <a:p>
            <a:pPr>
              <a:lnSpc>
                <a:spcPct val="150000"/>
              </a:lnSpc>
            </a:pPr>
            <a:r>
              <a:rPr lang="en-US" altLang="zh-CN" sz="2800" dirty="0" smtClean="0"/>
              <a:t>4.</a:t>
            </a:r>
            <a:r>
              <a:rPr lang="zh-CN" altLang="zh-CN" sz="2800" dirty="0" smtClean="0"/>
              <a:t>制作图表</a:t>
            </a:r>
          </a:p>
          <a:p>
            <a:pPr>
              <a:lnSpc>
                <a:spcPct val="150000"/>
              </a:lnSpc>
            </a:pPr>
            <a:r>
              <a:rPr lang="en-US" altLang="zh-CN" sz="2800" dirty="0" smtClean="0"/>
              <a:t>5.</a:t>
            </a:r>
            <a:r>
              <a:rPr lang="zh-CN" altLang="zh-CN" sz="2800" dirty="0" smtClean="0"/>
              <a:t>保护工作表</a:t>
            </a:r>
          </a:p>
          <a:p>
            <a:pPr>
              <a:lnSpc>
                <a:spcPct val="150000"/>
              </a:lnSpc>
            </a:pP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3.2</a:t>
            </a:r>
            <a:r>
              <a:rPr lang="zh-CN" altLang="en-US" sz="2800" b="1" dirty="0" smtClean="0"/>
              <a:t>固定资产更新决策模型</a:t>
            </a:r>
            <a:endParaRPr lang="zh-CN" altLang="zh-CN" sz="2800" b="1" dirty="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en-US" altLang="zh-CN" sz="2800" b="1" dirty="0" smtClean="0"/>
              <a:t>3.2.1</a:t>
            </a:r>
            <a:r>
              <a:rPr lang="zh-CN" altLang="zh-CN" sz="2800" b="1" dirty="0" smtClean="0"/>
              <a:t>固定资产更新决策概述</a:t>
            </a:r>
            <a:endParaRPr lang="en-US" altLang="zh-CN" sz="2800" b="1" dirty="0" smtClean="0"/>
          </a:p>
          <a:p>
            <a:pPr>
              <a:lnSpc>
                <a:spcPct val="150000"/>
              </a:lnSpc>
            </a:pPr>
            <a:r>
              <a:rPr lang="en-US" altLang="zh-CN" sz="2800" dirty="0" smtClean="0"/>
              <a:t>1</a:t>
            </a:r>
            <a:r>
              <a:rPr lang="zh-CN" altLang="zh-CN" sz="2800" dirty="0" smtClean="0"/>
              <a:t>．新旧设备的使用年限相同</a:t>
            </a:r>
          </a:p>
          <a:p>
            <a:pPr>
              <a:lnSpc>
                <a:spcPct val="150000"/>
              </a:lnSpc>
            </a:pPr>
            <a:r>
              <a:rPr lang="en-US" altLang="zh-CN" sz="2800" dirty="0" smtClean="0"/>
              <a:t>2</a:t>
            </a:r>
            <a:r>
              <a:rPr lang="zh-CN" altLang="zh-CN" sz="2800" dirty="0" smtClean="0"/>
              <a:t>．新旧设备的使用年限不同</a:t>
            </a:r>
          </a:p>
          <a:p>
            <a:pPr>
              <a:lnSpc>
                <a:spcPct val="150000"/>
              </a:lnSpc>
            </a:pPr>
            <a:r>
              <a:rPr lang="en-US" altLang="zh-CN" sz="2800" b="1" dirty="0" smtClean="0"/>
              <a:t>3.2.3</a:t>
            </a:r>
            <a:r>
              <a:rPr lang="zh-CN" altLang="zh-CN" sz="2800" b="1" dirty="0" smtClean="0"/>
              <a:t>所得税与折旧对投资的影响</a:t>
            </a:r>
            <a:endParaRPr lang="en-US" altLang="zh-CN" sz="2800" b="1" dirty="0" smtClean="0"/>
          </a:p>
          <a:p>
            <a:pPr>
              <a:lnSpc>
                <a:spcPct val="150000"/>
              </a:lnSpc>
            </a:pPr>
            <a:r>
              <a:rPr lang="en-US" altLang="zh-CN" sz="2800" dirty="0" smtClean="0"/>
              <a:t>1.</a:t>
            </a:r>
            <a:r>
              <a:rPr lang="zh-CN" altLang="zh-CN" sz="2800" dirty="0" smtClean="0"/>
              <a:t>税后成本与税后收入</a:t>
            </a:r>
          </a:p>
          <a:p>
            <a:pPr>
              <a:lnSpc>
                <a:spcPct val="150000"/>
              </a:lnSpc>
            </a:pPr>
            <a:r>
              <a:rPr lang="en-US" altLang="zh-CN" sz="2800" dirty="0" smtClean="0"/>
              <a:t>2.</a:t>
            </a:r>
            <a:r>
              <a:rPr lang="zh-CN" altLang="zh-CN" sz="2800" dirty="0" smtClean="0"/>
              <a:t>折旧抵税</a:t>
            </a:r>
          </a:p>
          <a:p>
            <a:pPr>
              <a:lnSpc>
                <a:spcPct val="150000"/>
              </a:lnSpc>
            </a:pPr>
            <a:r>
              <a:rPr lang="en-US" altLang="zh-CN" sz="2800" dirty="0" smtClean="0"/>
              <a:t>3.</a:t>
            </a:r>
            <a:r>
              <a:rPr lang="zh-CN" altLang="zh-CN" sz="2800" dirty="0" smtClean="0"/>
              <a:t>税后现金流量的计算</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en-US" altLang="zh-CN" sz="2800" dirty="0" smtClean="0"/>
              <a:t>6.AVERAGE(number1,number2,…,number30)</a:t>
            </a:r>
          </a:p>
          <a:p>
            <a:pPr>
              <a:lnSpc>
                <a:spcPct val="150000"/>
              </a:lnSpc>
            </a:pPr>
            <a:r>
              <a:rPr lang="en-US" altLang="zh-CN" sz="2800" dirty="0" smtClean="0"/>
              <a:t>7. AVERAGEIF(</a:t>
            </a:r>
            <a:r>
              <a:rPr lang="en-US" altLang="zh-CN" sz="2800" dirty="0" err="1" smtClean="0"/>
              <a:t>range,criteria,average_range</a:t>
            </a:r>
            <a:r>
              <a:rPr lang="en-US" altLang="zh-CN" sz="2800" dirty="0" smtClean="0"/>
              <a:t>)</a:t>
            </a:r>
            <a:endParaRPr lang="zh-CN" altLang="zh-CN" sz="2800" dirty="0" smtClean="0"/>
          </a:p>
          <a:p>
            <a:pPr>
              <a:lnSpc>
                <a:spcPct val="150000"/>
              </a:lnSpc>
            </a:pPr>
            <a:r>
              <a:rPr lang="en-US" altLang="zh-CN" sz="2800" dirty="0" smtClean="0"/>
              <a:t>8.AVERAGEIFS(average_range,criteria_range1,criteria1,criteria_range2,criteria2...)</a:t>
            </a:r>
            <a:endParaRPr lang="zh-CN" altLang="zh-CN" sz="2800" dirty="0" smtClean="0"/>
          </a:p>
          <a:p>
            <a:pPr>
              <a:lnSpc>
                <a:spcPct val="150000"/>
              </a:lnSpc>
            </a:pPr>
            <a:r>
              <a:rPr lang="en-US" altLang="zh-CN" sz="2800" dirty="0" smtClean="0"/>
              <a:t>9.COUNT(value1,value2,…,value30)</a:t>
            </a:r>
          </a:p>
          <a:p>
            <a:pPr>
              <a:lnSpc>
                <a:spcPct val="150000"/>
              </a:lnSpc>
            </a:pPr>
            <a:r>
              <a:rPr lang="en-US" altLang="zh-CN" sz="2800" dirty="0" smtClean="0"/>
              <a:t>10. COUNTA(value1,value2,...)</a:t>
            </a:r>
          </a:p>
          <a:p>
            <a:pPr>
              <a:lnSpc>
                <a:spcPct val="150000"/>
              </a:lnSpc>
            </a:pPr>
            <a:r>
              <a:rPr lang="en-US" altLang="zh-CN" sz="2800" dirty="0" smtClean="0"/>
              <a:t>11. COUNTIF(</a:t>
            </a:r>
            <a:r>
              <a:rPr lang="en-US" altLang="zh-CN" sz="2800" dirty="0" err="1" smtClean="0"/>
              <a:t>range,criteria</a:t>
            </a:r>
            <a:r>
              <a:rPr lang="en-US" altLang="zh-CN" sz="2800" dirty="0" smtClean="0"/>
              <a:t>)</a:t>
            </a:r>
          </a:p>
          <a:p>
            <a:pPr>
              <a:lnSpc>
                <a:spcPct val="150000"/>
              </a:lnSpc>
            </a:pPr>
            <a:r>
              <a:rPr lang="en-US" altLang="zh-CN" sz="2800" dirty="0" smtClean="0"/>
              <a:t>12. COUNTIFS(range1, criteria1,range2, criteria2…)</a:t>
            </a:r>
            <a:endParaRPr lang="zh-CN" altLang="zh-CN"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3.2</a:t>
            </a:r>
            <a:r>
              <a:rPr lang="zh-CN" altLang="en-US" sz="2800" b="1" dirty="0" smtClean="0"/>
              <a:t>固定资产更新决策模型</a:t>
            </a:r>
            <a:endParaRPr lang="zh-CN" altLang="zh-CN" sz="2800" b="1" dirty="0"/>
          </a:p>
        </p:txBody>
      </p:sp>
      <p:sp>
        <p:nvSpPr>
          <p:cNvPr id="6" name="矩形 5"/>
          <p:cNvSpPr/>
          <p:nvPr/>
        </p:nvSpPr>
        <p:spPr>
          <a:xfrm>
            <a:off x="993402" y="1212064"/>
            <a:ext cx="10199077" cy="664862"/>
          </a:xfrm>
          <a:prstGeom prst="rect">
            <a:avLst/>
          </a:prstGeom>
        </p:spPr>
        <p:txBody>
          <a:bodyPr wrap="square">
            <a:spAutoFit/>
          </a:bodyPr>
          <a:lstStyle/>
          <a:p>
            <a:pPr>
              <a:lnSpc>
                <a:spcPct val="150000"/>
              </a:lnSpc>
            </a:pPr>
            <a:r>
              <a:rPr lang="en-US" altLang="zh-CN" sz="2800" b="1" dirty="0" smtClean="0"/>
              <a:t>3.2.4</a:t>
            </a:r>
            <a:r>
              <a:rPr lang="zh-CN" altLang="en-US" sz="2800" b="1" dirty="0" smtClean="0"/>
              <a:t>模型设计</a:t>
            </a:r>
            <a:endParaRPr lang="en-US" altLang="zh-CN" sz="2800" b="1" dirty="0" smtClean="0"/>
          </a:p>
        </p:txBody>
      </p:sp>
      <p:pic>
        <p:nvPicPr>
          <p:cNvPr id="234498" name="Picture 2"/>
          <p:cNvPicPr>
            <a:picLocks noChangeAspect="1" noChangeArrowheads="1"/>
          </p:cNvPicPr>
          <p:nvPr/>
        </p:nvPicPr>
        <p:blipFill>
          <a:blip r:embed="rId4" cstate="print"/>
          <a:srcRect/>
          <a:stretch>
            <a:fillRect/>
          </a:stretch>
        </p:blipFill>
        <p:spPr bwMode="auto">
          <a:xfrm>
            <a:off x="2670048" y="1993392"/>
            <a:ext cx="6729984" cy="4110626"/>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3.2</a:t>
            </a:r>
            <a:r>
              <a:rPr lang="zh-CN" altLang="en-US" sz="2800" b="1" dirty="0" smtClean="0"/>
              <a:t>固定资产更新决策模型</a:t>
            </a:r>
            <a:endParaRPr lang="zh-CN" altLang="zh-CN" sz="2800" b="1" dirty="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en-US" altLang="zh-CN" sz="2800" dirty="0" smtClean="0"/>
              <a:t>1</a:t>
            </a:r>
            <a:r>
              <a:rPr lang="zh-CN" altLang="zh-CN" sz="2800" dirty="0" smtClean="0"/>
              <a:t>．设置资金成本及所得税率滚动条</a:t>
            </a:r>
            <a:endParaRPr lang="en-US" altLang="zh-CN" sz="2800" dirty="0" smtClean="0"/>
          </a:p>
          <a:p>
            <a:pPr>
              <a:lnSpc>
                <a:spcPct val="150000"/>
              </a:lnSpc>
            </a:pPr>
            <a:r>
              <a:rPr lang="en-US" altLang="zh-CN" sz="2800" dirty="0" smtClean="0"/>
              <a:t>2</a:t>
            </a:r>
            <a:r>
              <a:rPr lang="zh-CN" altLang="zh-CN" sz="2800" dirty="0" smtClean="0"/>
              <a:t>．设置折旧方法下拉框</a:t>
            </a:r>
          </a:p>
          <a:p>
            <a:pPr>
              <a:lnSpc>
                <a:spcPct val="150000"/>
              </a:lnSpc>
            </a:pPr>
            <a:r>
              <a:rPr lang="en-US" altLang="zh-CN" sz="2800" dirty="0" smtClean="0"/>
              <a:t>3</a:t>
            </a:r>
            <a:r>
              <a:rPr lang="zh-CN" altLang="zh-CN" sz="2800" dirty="0" smtClean="0"/>
              <a:t>．设置数据有效性</a:t>
            </a:r>
          </a:p>
          <a:p>
            <a:pPr>
              <a:lnSpc>
                <a:spcPct val="150000"/>
              </a:lnSpc>
            </a:pPr>
            <a:r>
              <a:rPr lang="en-US" altLang="zh-CN" sz="2800" dirty="0" smtClean="0"/>
              <a:t>4</a:t>
            </a:r>
            <a:r>
              <a:rPr lang="zh-CN" altLang="zh-CN" sz="2800" dirty="0" smtClean="0"/>
              <a:t>．定义公式</a:t>
            </a:r>
          </a:p>
          <a:p>
            <a:pPr>
              <a:lnSpc>
                <a:spcPct val="150000"/>
              </a:lnSpc>
            </a:pPr>
            <a:r>
              <a:rPr lang="zh-CN" altLang="zh-CN" sz="2800" dirty="0" smtClean="0"/>
              <a:t>⑴旧设备变现价值现值的计算公式。单击“</a:t>
            </a:r>
            <a:r>
              <a:rPr lang="en-US" altLang="zh-CN" sz="2800" dirty="0" smtClean="0"/>
              <a:t>K8”单元格输入“＝C8”即可。</a:t>
            </a:r>
            <a:endParaRPr lang="zh-CN" altLang="zh-CN" sz="2800" dirty="0" smtClean="0"/>
          </a:p>
          <a:p>
            <a:pPr>
              <a:lnSpc>
                <a:spcPct val="150000"/>
              </a:lnSpc>
            </a:pP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3.2</a:t>
            </a:r>
            <a:r>
              <a:rPr lang="zh-CN" altLang="en-US" sz="2800" b="1" dirty="0" smtClean="0"/>
              <a:t>固定资产更新决策模型</a:t>
            </a:r>
            <a:endParaRPr lang="zh-CN" altLang="zh-CN" sz="2800" b="1" dirty="0"/>
          </a:p>
        </p:txBody>
      </p:sp>
      <p:sp>
        <p:nvSpPr>
          <p:cNvPr id="6" name="矩形 5"/>
          <p:cNvSpPr/>
          <p:nvPr/>
        </p:nvSpPr>
        <p:spPr>
          <a:xfrm>
            <a:off x="993402" y="1212064"/>
            <a:ext cx="10199077" cy="2603854"/>
          </a:xfrm>
          <a:prstGeom prst="rect">
            <a:avLst/>
          </a:prstGeom>
        </p:spPr>
        <p:txBody>
          <a:bodyPr wrap="square">
            <a:spAutoFit/>
          </a:bodyPr>
          <a:lstStyle/>
          <a:p>
            <a:pPr>
              <a:lnSpc>
                <a:spcPct val="150000"/>
              </a:lnSpc>
            </a:pPr>
            <a:r>
              <a:rPr lang="zh-CN" altLang="zh-CN" sz="2800" dirty="0" smtClean="0"/>
              <a:t>⑵旧设备变现损失抵税的计算公式。单击“</a:t>
            </a:r>
            <a:r>
              <a:rPr lang="en-US" altLang="zh-CN" sz="2800" dirty="0" smtClean="0"/>
              <a:t>C9”单元格，输入公式“=IF(M4=1,(C5-SLN(C5,F5,H5)*J5-C8)*C3,IF(M4=2,(C5-(C5-F5)*(J5*H5-(J5-1)*J5/2)/(H5*(H5+1)/2)-C8)*C3,(C5-VDB(C5,F5,H5,0,J5)-C8)*C3))</a:t>
            </a:r>
            <a:r>
              <a:rPr lang="zh-CN" altLang="zh-CN" sz="2800" dirty="0" smtClean="0"/>
              <a:t>”。</a:t>
            </a: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3.2</a:t>
            </a:r>
            <a:r>
              <a:rPr lang="zh-CN" altLang="en-US" sz="2800" b="1" dirty="0" smtClean="0"/>
              <a:t>固定资产更新决策模型</a:t>
            </a:r>
            <a:endParaRPr lang="zh-CN" altLang="zh-CN" sz="2800" b="1" dirty="0"/>
          </a:p>
        </p:txBody>
      </p:sp>
      <p:sp>
        <p:nvSpPr>
          <p:cNvPr id="6" name="矩形 5"/>
          <p:cNvSpPr/>
          <p:nvPr/>
        </p:nvSpPr>
        <p:spPr>
          <a:xfrm>
            <a:off x="993402" y="1212064"/>
            <a:ext cx="10199077" cy="3250185"/>
          </a:xfrm>
          <a:prstGeom prst="rect">
            <a:avLst/>
          </a:prstGeom>
        </p:spPr>
        <p:txBody>
          <a:bodyPr wrap="square">
            <a:spAutoFit/>
          </a:bodyPr>
          <a:lstStyle/>
          <a:p>
            <a:pPr>
              <a:lnSpc>
                <a:spcPct val="150000"/>
              </a:lnSpc>
            </a:pPr>
            <a:r>
              <a:rPr lang="zh-CN" altLang="zh-CN" sz="2800" dirty="0" smtClean="0"/>
              <a:t>⑶旧设备、新设备折旧抵税的计算公式。单击“</a:t>
            </a:r>
            <a:r>
              <a:rPr lang="en-US" altLang="zh-CN" sz="2800" dirty="0" smtClean="0"/>
              <a:t>E11”单元格，输入公式“=IF(E7&gt;$H$5-$J$5,0,IF($M$4=1,-SLN($C$5,$F$5,$H$5)*$C$3,IF($M$4=2,-SYD($C$5,$F$5,$H$5,$H$5-$J$5+E7-1)*$C$3,-VDB($C$5,$F$5,$H$5,$H$5-$J$5+E7-2,$H$5-$J$5+E7-1)*$C$3)))</a:t>
            </a:r>
            <a:r>
              <a:rPr lang="zh-CN" altLang="zh-CN" sz="2800" dirty="0" smtClean="0"/>
              <a:t>”</a:t>
            </a: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3.2</a:t>
            </a:r>
            <a:r>
              <a:rPr lang="zh-CN" altLang="en-US" sz="2800" b="1" dirty="0" smtClean="0"/>
              <a:t>固定资产更新决策模型</a:t>
            </a:r>
            <a:endParaRPr lang="zh-CN" altLang="zh-CN" sz="2800" b="1" dirty="0"/>
          </a:p>
        </p:txBody>
      </p:sp>
      <p:sp>
        <p:nvSpPr>
          <p:cNvPr id="6" name="矩形 5"/>
          <p:cNvSpPr/>
          <p:nvPr/>
        </p:nvSpPr>
        <p:spPr>
          <a:xfrm>
            <a:off x="993402" y="1212064"/>
            <a:ext cx="10199077" cy="3257174"/>
          </a:xfrm>
          <a:prstGeom prst="rect">
            <a:avLst/>
          </a:prstGeom>
        </p:spPr>
        <p:txBody>
          <a:bodyPr wrap="square">
            <a:spAutoFit/>
          </a:bodyPr>
          <a:lstStyle/>
          <a:p>
            <a:pPr>
              <a:lnSpc>
                <a:spcPct val="150000"/>
              </a:lnSpc>
            </a:pPr>
            <a:r>
              <a:rPr lang="zh-CN" altLang="en-US" sz="2800" dirty="0" smtClean="0"/>
              <a:t>⑷付现操作成本、折旧抵税、残值变现收入现值计算公式。单击“</a:t>
            </a:r>
            <a:r>
              <a:rPr lang="en-US" altLang="zh-CN" sz="2800" dirty="0" smtClean="0"/>
              <a:t>K10”</a:t>
            </a:r>
            <a:r>
              <a:rPr lang="zh-CN" altLang="en-US" sz="2800" dirty="0" smtClean="0"/>
              <a:t>单元格，输入公式“</a:t>
            </a:r>
            <a:r>
              <a:rPr lang="en-US" altLang="zh-CN" sz="2800" dirty="0" smtClean="0"/>
              <a:t>=E10/(1+$C$2)+F10/(1+$C$2)^2+G10/(1+$C$2)^3+H10/(1+$C$2)^4+I10/(1+$C$2)^</a:t>
            </a:r>
          </a:p>
          <a:p>
            <a:pPr>
              <a:lnSpc>
                <a:spcPct val="150000"/>
              </a:lnSpc>
            </a:pPr>
            <a:r>
              <a:rPr lang="en-US" altLang="zh-CN" sz="2800" dirty="0" smtClean="0"/>
              <a:t>5+J10/(1+$C$2)^6”</a:t>
            </a: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3.2</a:t>
            </a:r>
            <a:r>
              <a:rPr lang="zh-CN" altLang="en-US" sz="2800" b="1" dirty="0" smtClean="0"/>
              <a:t>固定资产更新决策模型</a:t>
            </a:r>
            <a:endParaRPr lang="zh-CN" altLang="zh-CN" sz="2800" b="1" dirty="0"/>
          </a:p>
        </p:txBody>
      </p:sp>
      <p:sp>
        <p:nvSpPr>
          <p:cNvPr id="6" name="矩形 5"/>
          <p:cNvSpPr/>
          <p:nvPr/>
        </p:nvSpPr>
        <p:spPr>
          <a:xfrm>
            <a:off x="993402" y="1212064"/>
            <a:ext cx="10199077" cy="3896516"/>
          </a:xfrm>
          <a:prstGeom prst="rect">
            <a:avLst/>
          </a:prstGeom>
        </p:spPr>
        <p:txBody>
          <a:bodyPr wrap="square">
            <a:spAutoFit/>
          </a:bodyPr>
          <a:lstStyle/>
          <a:p>
            <a:pPr>
              <a:lnSpc>
                <a:spcPct val="150000"/>
              </a:lnSpc>
            </a:pPr>
            <a:r>
              <a:rPr lang="zh-CN" altLang="en-US" sz="2800" dirty="0" smtClean="0"/>
              <a:t> ⑸新设备设备投资计算公式。新设备的设备投资等于其原值，所以在“</a:t>
            </a:r>
            <a:r>
              <a:rPr lang="en-US" altLang="zh-CN" sz="2800" dirty="0" smtClean="0"/>
              <a:t>D18”</a:t>
            </a:r>
            <a:r>
              <a:rPr lang="zh-CN" altLang="en-US" sz="2800" dirty="0" smtClean="0"/>
              <a:t>单元格定义公式“＝</a:t>
            </a:r>
            <a:r>
              <a:rPr lang="en-US" altLang="zh-CN" sz="2800" dirty="0" smtClean="0"/>
              <a:t>C15”</a:t>
            </a:r>
            <a:r>
              <a:rPr lang="zh-CN" altLang="en-US" sz="2800" dirty="0" smtClean="0"/>
              <a:t>。</a:t>
            </a:r>
          </a:p>
          <a:p>
            <a:pPr>
              <a:lnSpc>
                <a:spcPct val="150000"/>
              </a:lnSpc>
            </a:pPr>
            <a:r>
              <a:rPr lang="zh-CN" altLang="en-US" sz="2800" dirty="0" smtClean="0"/>
              <a:t>⑹合计公式。可以设置各期现金流量合计以及现值合计的计算公式。以旧设备为例，单击“</a:t>
            </a:r>
            <a:r>
              <a:rPr lang="en-US" altLang="zh-CN" sz="2800" dirty="0" smtClean="0"/>
              <a:t>D13”</a:t>
            </a:r>
            <a:r>
              <a:rPr lang="zh-CN" altLang="en-US" sz="2800" dirty="0" smtClean="0"/>
              <a:t>单元格，输入公式“</a:t>
            </a:r>
            <a:r>
              <a:rPr lang="en-US" altLang="zh-CN" sz="2800" dirty="0" smtClean="0"/>
              <a:t>=SUM(C8:D12)”</a:t>
            </a:r>
            <a:r>
              <a:rPr lang="zh-CN" altLang="en-US" sz="2800" dirty="0" smtClean="0"/>
              <a:t>，然后将该公式复制到“</a:t>
            </a:r>
            <a:r>
              <a:rPr lang="en-US" altLang="zh-CN" sz="2800" dirty="0" smtClean="0"/>
              <a:t>E13:K13”</a:t>
            </a:r>
            <a:r>
              <a:rPr lang="zh-CN" altLang="en-US" sz="2800" dirty="0" smtClean="0"/>
              <a:t>。新设备可进行类似设置。</a:t>
            </a: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3.2</a:t>
            </a:r>
            <a:r>
              <a:rPr lang="zh-CN" altLang="en-US" sz="2800" b="1" dirty="0" smtClean="0"/>
              <a:t>固定资产更新决策模型</a:t>
            </a:r>
            <a:endParaRPr lang="zh-CN" altLang="zh-CN" sz="2800" b="1" dirty="0"/>
          </a:p>
        </p:txBody>
      </p:sp>
      <p:sp>
        <p:nvSpPr>
          <p:cNvPr id="6" name="矩形 5"/>
          <p:cNvSpPr/>
          <p:nvPr/>
        </p:nvSpPr>
        <p:spPr>
          <a:xfrm>
            <a:off x="993402" y="1212064"/>
            <a:ext cx="10199077" cy="4542847"/>
          </a:xfrm>
          <a:prstGeom prst="rect">
            <a:avLst/>
          </a:prstGeom>
        </p:spPr>
        <p:txBody>
          <a:bodyPr wrap="square">
            <a:spAutoFit/>
          </a:bodyPr>
          <a:lstStyle/>
          <a:p>
            <a:pPr>
              <a:lnSpc>
                <a:spcPct val="150000"/>
              </a:lnSpc>
            </a:pPr>
            <a:r>
              <a:rPr lang="zh-CN" altLang="en-US" sz="2800" dirty="0" smtClean="0"/>
              <a:t>  ⑺新旧设备总成本计算公式。单击“</a:t>
            </a:r>
            <a:r>
              <a:rPr lang="en-US" altLang="zh-CN" sz="2800" dirty="0" smtClean="0"/>
              <a:t>C25”</a:t>
            </a:r>
            <a:r>
              <a:rPr lang="zh-CN" altLang="en-US" sz="2800" dirty="0" smtClean="0"/>
              <a:t>单元格，输入公式“</a:t>
            </a:r>
            <a:r>
              <a:rPr lang="en-US" altLang="zh-CN" sz="2800" dirty="0" smtClean="0"/>
              <a:t>=K13”</a:t>
            </a:r>
            <a:r>
              <a:rPr lang="zh-CN" altLang="en-US" sz="2800" dirty="0" smtClean="0"/>
              <a:t>；单击“</a:t>
            </a:r>
            <a:r>
              <a:rPr lang="en-US" altLang="zh-CN" sz="2800" dirty="0" smtClean="0"/>
              <a:t>E25”</a:t>
            </a:r>
            <a:r>
              <a:rPr lang="zh-CN" altLang="en-US" sz="2800" dirty="0" smtClean="0"/>
              <a:t>单元格，输入公式“</a:t>
            </a:r>
            <a:r>
              <a:rPr lang="en-US" altLang="zh-CN" sz="2800" dirty="0" smtClean="0"/>
              <a:t>=K22”</a:t>
            </a:r>
            <a:r>
              <a:rPr lang="zh-CN" altLang="en-US" sz="2800" dirty="0" smtClean="0"/>
              <a:t>。</a:t>
            </a:r>
          </a:p>
          <a:p>
            <a:pPr>
              <a:lnSpc>
                <a:spcPct val="150000"/>
              </a:lnSpc>
            </a:pPr>
            <a:r>
              <a:rPr lang="zh-CN" altLang="en-US" sz="2800" dirty="0" smtClean="0"/>
              <a:t>    ⑻新旧设备平均年成本计算公式。单击“</a:t>
            </a:r>
            <a:r>
              <a:rPr lang="en-US" altLang="zh-CN" sz="2800" dirty="0" smtClean="0"/>
              <a:t>C26”</a:t>
            </a:r>
            <a:r>
              <a:rPr lang="zh-CN" altLang="en-US" sz="2800" dirty="0" smtClean="0"/>
              <a:t>单元格，定义旧设备平均年成本计算公式“</a:t>
            </a:r>
            <a:r>
              <a:rPr lang="en-US" altLang="zh-CN" sz="2800" dirty="0" smtClean="0"/>
              <a:t>=ABS(PMT(C2,H5-J5,C25))”</a:t>
            </a:r>
            <a:r>
              <a:rPr lang="zh-CN" altLang="en-US" sz="2800" dirty="0" smtClean="0"/>
              <a:t>，其中</a:t>
            </a:r>
            <a:r>
              <a:rPr lang="en-US" altLang="zh-CN" sz="2800" dirty="0" smtClean="0"/>
              <a:t>ABS</a:t>
            </a:r>
            <a:r>
              <a:rPr lang="zh-CN" altLang="en-US" sz="2800" dirty="0" smtClean="0"/>
              <a:t>（）是绝对值函数，</a:t>
            </a:r>
            <a:r>
              <a:rPr lang="en-US" altLang="zh-CN" sz="2800" dirty="0" smtClean="0"/>
              <a:t>PMT</a:t>
            </a:r>
            <a:r>
              <a:rPr lang="zh-CN" altLang="en-US" sz="2800" dirty="0" smtClean="0"/>
              <a:t>（）是年金函数，</a:t>
            </a:r>
            <a:r>
              <a:rPr lang="en-US" altLang="zh-CN" sz="2800" dirty="0" smtClean="0"/>
              <a:t>C2</a:t>
            </a:r>
            <a:r>
              <a:rPr lang="zh-CN" altLang="en-US" sz="2800" dirty="0" smtClean="0"/>
              <a:t>是利率，</a:t>
            </a:r>
            <a:r>
              <a:rPr lang="en-US" altLang="zh-CN" sz="2800" dirty="0" smtClean="0"/>
              <a:t>H5-J5</a:t>
            </a:r>
            <a:r>
              <a:rPr lang="zh-CN" altLang="en-US" sz="2800" dirty="0" smtClean="0"/>
              <a:t>是期数，</a:t>
            </a:r>
            <a:r>
              <a:rPr lang="en-US" altLang="zh-CN" sz="2800" dirty="0" smtClean="0"/>
              <a:t>C25</a:t>
            </a:r>
            <a:r>
              <a:rPr lang="zh-CN" altLang="en-US" sz="2800" dirty="0" smtClean="0"/>
              <a:t>是年金现值。同样，单击“</a:t>
            </a:r>
            <a:r>
              <a:rPr lang="en-US" altLang="zh-CN" sz="2800" dirty="0" smtClean="0"/>
              <a:t>E26”</a:t>
            </a:r>
            <a:r>
              <a:rPr lang="zh-CN" altLang="en-US" sz="2800" dirty="0" smtClean="0"/>
              <a:t>单元格，定义新设备平均年成本计算公式“</a:t>
            </a:r>
            <a:r>
              <a:rPr lang="en-US" altLang="zh-CN" sz="2800" dirty="0" smtClean="0"/>
              <a:t>=ABS(PMT(C2,H15,E25))”</a:t>
            </a:r>
            <a:r>
              <a:rPr lang="zh-CN" altLang="en-US" sz="2800" dirty="0" smtClean="0"/>
              <a:t>。</a:t>
            </a: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3.2</a:t>
            </a:r>
            <a:r>
              <a:rPr lang="zh-CN" altLang="en-US" sz="2800" b="1" dirty="0" smtClean="0"/>
              <a:t>固定资产更新决策模型</a:t>
            </a:r>
            <a:endParaRPr lang="zh-CN" altLang="zh-CN" sz="2800" b="1" dirty="0"/>
          </a:p>
        </p:txBody>
      </p:sp>
      <p:sp>
        <p:nvSpPr>
          <p:cNvPr id="6" name="矩形 5"/>
          <p:cNvSpPr/>
          <p:nvPr/>
        </p:nvSpPr>
        <p:spPr>
          <a:xfrm>
            <a:off x="993402" y="1212064"/>
            <a:ext cx="10199077" cy="1384995"/>
          </a:xfrm>
          <a:prstGeom prst="rect">
            <a:avLst/>
          </a:prstGeom>
        </p:spPr>
        <p:txBody>
          <a:bodyPr wrap="square">
            <a:spAutoFit/>
          </a:bodyPr>
          <a:lstStyle/>
          <a:p>
            <a:pPr>
              <a:lnSpc>
                <a:spcPct val="150000"/>
              </a:lnSpc>
            </a:pPr>
            <a:r>
              <a:rPr lang="en-US" altLang="zh-CN" sz="2800" dirty="0" smtClean="0"/>
              <a:t> 5.</a:t>
            </a:r>
            <a:r>
              <a:rPr lang="zh-CN" altLang="zh-CN" sz="2800" dirty="0" smtClean="0"/>
              <a:t>制作图表</a:t>
            </a:r>
            <a:endParaRPr lang="en-US" altLang="zh-CN" sz="2800" dirty="0" smtClean="0"/>
          </a:p>
          <a:p>
            <a:pPr>
              <a:lnSpc>
                <a:spcPct val="150000"/>
              </a:lnSpc>
            </a:pPr>
            <a:r>
              <a:rPr lang="en-US" altLang="zh-CN" sz="2800" dirty="0" smtClean="0"/>
              <a:t> 6.</a:t>
            </a:r>
            <a:r>
              <a:rPr lang="zh-CN" altLang="zh-CN" sz="2800" dirty="0" smtClean="0"/>
              <a:t>保护工作表</a:t>
            </a: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3.3</a:t>
            </a:r>
            <a:r>
              <a:rPr lang="zh-CN" altLang="zh-CN" sz="2800" b="1" dirty="0" smtClean="0"/>
              <a:t>证券投资决策模型</a:t>
            </a:r>
            <a:endParaRPr lang="zh-CN" altLang="zh-CN" sz="2800" b="1" dirty="0"/>
          </a:p>
        </p:txBody>
      </p:sp>
      <p:sp>
        <p:nvSpPr>
          <p:cNvPr id="6" name="矩形 5"/>
          <p:cNvSpPr/>
          <p:nvPr/>
        </p:nvSpPr>
        <p:spPr>
          <a:xfrm>
            <a:off x="993402" y="1212064"/>
            <a:ext cx="10199077" cy="4401205"/>
          </a:xfrm>
          <a:prstGeom prst="rect">
            <a:avLst/>
          </a:prstGeom>
        </p:spPr>
        <p:txBody>
          <a:bodyPr wrap="square">
            <a:spAutoFit/>
          </a:bodyPr>
          <a:lstStyle/>
          <a:p>
            <a:pPr>
              <a:lnSpc>
                <a:spcPct val="150000"/>
              </a:lnSpc>
            </a:pPr>
            <a:r>
              <a:rPr lang="en-US" altLang="zh-CN" sz="2800" dirty="0" smtClean="0"/>
              <a:t> 3.3.1</a:t>
            </a:r>
            <a:r>
              <a:rPr lang="zh-CN" altLang="zh-CN" sz="2800" b="1" dirty="0" smtClean="0"/>
              <a:t>证券投资决策方法</a:t>
            </a:r>
            <a:endParaRPr lang="en-US" altLang="zh-CN" sz="2800" dirty="0" smtClean="0"/>
          </a:p>
          <a:p>
            <a:pPr>
              <a:lnSpc>
                <a:spcPct val="150000"/>
              </a:lnSpc>
            </a:pPr>
            <a:r>
              <a:rPr lang="en-US" altLang="zh-CN" sz="2800" dirty="0" smtClean="0"/>
              <a:t>1.</a:t>
            </a:r>
            <a:r>
              <a:rPr lang="zh-CN" altLang="zh-CN" sz="2800" dirty="0" smtClean="0"/>
              <a:t>股票投资决策方法</a:t>
            </a:r>
            <a:endParaRPr lang="en-US" altLang="zh-CN" sz="2800" dirty="0" smtClean="0"/>
          </a:p>
          <a:p>
            <a:pPr>
              <a:lnSpc>
                <a:spcPct val="150000"/>
              </a:lnSpc>
            </a:pPr>
            <a:r>
              <a:rPr lang="zh-CN" altLang="zh-CN" sz="2800" dirty="0" smtClean="0"/>
              <a:t>⑴股票价值决策法</a:t>
            </a:r>
          </a:p>
          <a:p>
            <a:pPr>
              <a:lnSpc>
                <a:spcPct val="150000"/>
              </a:lnSpc>
            </a:pPr>
            <a:r>
              <a:rPr lang="zh-CN" altLang="zh-CN" sz="2800" dirty="0" smtClean="0"/>
              <a:t>①股利贴现模型</a:t>
            </a:r>
          </a:p>
          <a:p>
            <a:pPr>
              <a:lnSpc>
                <a:spcPct val="150000"/>
              </a:lnSpc>
            </a:pPr>
            <a:r>
              <a:rPr lang="zh-CN" altLang="zh-CN" sz="2800" dirty="0" smtClean="0"/>
              <a:t>②股利和未来售价贴现模型</a:t>
            </a:r>
          </a:p>
          <a:p>
            <a:pPr>
              <a:lnSpc>
                <a:spcPct val="150000"/>
              </a:lnSpc>
            </a:pPr>
            <a:r>
              <a:rPr lang="zh-CN" altLang="zh-CN" sz="2800" dirty="0" smtClean="0"/>
              <a:t>⑵内含报酬率决策法</a:t>
            </a:r>
          </a:p>
          <a:p>
            <a:endParaRPr lang="zh-CN" altLang="zh-CN" sz="2800" b="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3.3</a:t>
            </a:r>
            <a:r>
              <a:rPr lang="zh-CN" altLang="zh-CN" sz="2800" b="1" dirty="0" smtClean="0"/>
              <a:t>证券投资决策模型</a:t>
            </a:r>
            <a:endParaRPr lang="zh-CN" altLang="zh-CN" sz="2800" b="1" dirty="0"/>
          </a:p>
        </p:txBody>
      </p:sp>
      <p:sp>
        <p:nvSpPr>
          <p:cNvPr id="6" name="矩形 5"/>
          <p:cNvSpPr/>
          <p:nvPr/>
        </p:nvSpPr>
        <p:spPr>
          <a:xfrm>
            <a:off x="993402" y="1212064"/>
            <a:ext cx="10199077" cy="4185761"/>
          </a:xfrm>
          <a:prstGeom prst="rect">
            <a:avLst/>
          </a:prstGeom>
        </p:spPr>
        <p:txBody>
          <a:bodyPr wrap="square">
            <a:spAutoFit/>
          </a:bodyPr>
          <a:lstStyle/>
          <a:p>
            <a:r>
              <a:rPr lang="en-US" altLang="zh-CN" sz="2800" dirty="0" smtClean="0"/>
              <a:t> 2.</a:t>
            </a:r>
            <a:r>
              <a:rPr lang="zh-CN" altLang="zh-CN" sz="2800" dirty="0" smtClean="0"/>
              <a:t>债券投资决策方法</a:t>
            </a:r>
            <a:endParaRPr lang="zh-CN" altLang="zh-CN" sz="2800" b="1" dirty="0" smtClean="0"/>
          </a:p>
          <a:p>
            <a:pPr>
              <a:lnSpc>
                <a:spcPct val="150000"/>
              </a:lnSpc>
            </a:pPr>
            <a:r>
              <a:rPr lang="zh-CN" altLang="zh-CN" sz="2800" dirty="0" smtClean="0"/>
              <a:t>⑴内在价值决策法</a:t>
            </a:r>
          </a:p>
          <a:p>
            <a:pPr>
              <a:lnSpc>
                <a:spcPct val="150000"/>
              </a:lnSpc>
            </a:pPr>
            <a:r>
              <a:rPr lang="zh-CN" altLang="zh-CN" sz="2800" dirty="0" smtClean="0"/>
              <a:t>①每期末支付利息、到期一次偿还本金</a:t>
            </a:r>
          </a:p>
          <a:p>
            <a:pPr>
              <a:lnSpc>
                <a:spcPct val="150000"/>
              </a:lnSpc>
            </a:pPr>
            <a:r>
              <a:rPr lang="zh-CN" altLang="zh-CN" sz="2800" dirty="0" smtClean="0"/>
              <a:t>②单利计息、到期连本带利一次付息</a:t>
            </a:r>
          </a:p>
          <a:p>
            <a:pPr>
              <a:lnSpc>
                <a:spcPct val="150000"/>
              </a:lnSpc>
            </a:pPr>
            <a:r>
              <a:rPr lang="zh-CN" altLang="zh-CN" sz="2800" dirty="0" smtClean="0"/>
              <a:t>⑵内含报酬率决策法</a:t>
            </a:r>
          </a:p>
          <a:p>
            <a:pPr>
              <a:lnSpc>
                <a:spcPct val="150000"/>
              </a:lnSpc>
            </a:pPr>
            <a:endParaRPr lang="zh-CN" altLang="zh-CN" sz="2800" dirty="0" smtClean="0"/>
          </a:p>
          <a:p>
            <a:endParaRPr lang="zh-CN" altLang="zh-CN" sz="2800" b="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en-US" altLang="zh-CN" sz="2800" dirty="0" smtClean="0"/>
              <a:t>13. MODE(number1, number2,…,number30)</a:t>
            </a:r>
          </a:p>
          <a:p>
            <a:pPr>
              <a:lnSpc>
                <a:spcPct val="150000"/>
              </a:lnSpc>
            </a:pPr>
            <a:r>
              <a:rPr lang="en-US" altLang="zh-CN" sz="2800" dirty="0" smtClean="0"/>
              <a:t>14. LARGE(</a:t>
            </a:r>
            <a:r>
              <a:rPr lang="en-US" altLang="zh-CN" sz="2800" dirty="0" err="1" smtClean="0"/>
              <a:t>array,k</a:t>
            </a:r>
            <a:r>
              <a:rPr lang="en-US" altLang="zh-CN" sz="2800" dirty="0" smtClean="0"/>
              <a:t>)</a:t>
            </a:r>
          </a:p>
          <a:p>
            <a:pPr>
              <a:lnSpc>
                <a:spcPct val="150000"/>
              </a:lnSpc>
            </a:pPr>
            <a:r>
              <a:rPr lang="en-US" altLang="zh-CN" sz="2800" dirty="0" smtClean="0"/>
              <a:t>15. SMALL(</a:t>
            </a:r>
            <a:r>
              <a:rPr lang="en-US" altLang="zh-CN" sz="2800" dirty="0" err="1" smtClean="0"/>
              <a:t>array,k</a:t>
            </a:r>
            <a:r>
              <a:rPr lang="en-US" altLang="zh-CN" sz="2800" dirty="0" smtClean="0"/>
              <a:t>)</a:t>
            </a:r>
          </a:p>
          <a:p>
            <a:pPr>
              <a:lnSpc>
                <a:spcPct val="150000"/>
              </a:lnSpc>
            </a:pPr>
            <a:r>
              <a:rPr lang="en-US" altLang="zh-CN" sz="2800" b="1" dirty="0" smtClean="0"/>
              <a:t>1.4.3</a:t>
            </a:r>
            <a:r>
              <a:rPr lang="zh-CN" altLang="zh-CN" sz="2800" b="1" dirty="0" smtClean="0"/>
              <a:t>文本函数</a:t>
            </a:r>
            <a:endParaRPr lang="zh-CN" altLang="zh-CN" sz="2800" dirty="0" smtClean="0"/>
          </a:p>
          <a:p>
            <a:pPr>
              <a:lnSpc>
                <a:spcPct val="150000"/>
              </a:lnSpc>
            </a:pPr>
            <a:r>
              <a:rPr lang="en-US" altLang="zh-CN" sz="2800" dirty="0" smtClean="0"/>
              <a:t>1.LEN(text)</a:t>
            </a:r>
            <a:endParaRPr lang="zh-CN" altLang="zh-CN" sz="2800" dirty="0" smtClean="0"/>
          </a:p>
          <a:p>
            <a:pPr>
              <a:lnSpc>
                <a:spcPct val="150000"/>
              </a:lnSpc>
            </a:pPr>
            <a:r>
              <a:rPr lang="en-US" altLang="zh-CN" sz="2800" dirty="0" smtClean="0"/>
              <a:t>2. RIGHT(</a:t>
            </a:r>
            <a:r>
              <a:rPr lang="en-US" altLang="zh-CN" sz="2800" dirty="0" err="1" smtClean="0"/>
              <a:t>text,num_chars</a:t>
            </a:r>
            <a:r>
              <a:rPr lang="en-US" altLang="zh-CN" sz="2800" dirty="0" smtClean="0"/>
              <a:t>)</a:t>
            </a:r>
          </a:p>
          <a:p>
            <a:pPr>
              <a:lnSpc>
                <a:spcPct val="150000"/>
              </a:lnSpc>
            </a:pPr>
            <a:r>
              <a:rPr lang="en-US" altLang="zh-CN" sz="2800" dirty="0" smtClean="0"/>
              <a:t>3. LEFT(</a:t>
            </a:r>
            <a:r>
              <a:rPr lang="en-US" altLang="zh-CN" sz="2800" dirty="0" err="1" smtClean="0"/>
              <a:t>text,num_chars</a:t>
            </a:r>
            <a:r>
              <a:rPr lang="en-US" altLang="zh-CN" sz="2800" dirty="0" smtClean="0"/>
              <a:t>)</a:t>
            </a:r>
            <a:endParaRPr lang="zh-CN" altLang="zh-CN"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3.3</a:t>
            </a:r>
            <a:r>
              <a:rPr lang="zh-CN" altLang="zh-CN" sz="2800" b="1" dirty="0" smtClean="0"/>
              <a:t>证券投资决策模型</a:t>
            </a:r>
            <a:endParaRPr lang="zh-CN" altLang="zh-CN" sz="2800" b="1" dirty="0"/>
          </a:p>
        </p:txBody>
      </p:sp>
      <p:sp>
        <p:nvSpPr>
          <p:cNvPr id="6" name="矩形 5"/>
          <p:cNvSpPr/>
          <p:nvPr/>
        </p:nvSpPr>
        <p:spPr>
          <a:xfrm>
            <a:off x="993402" y="1212064"/>
            <a:ext cx="10199077" cy="3108543"/>
          </a:xfrm>
          <a:prstGeom prst="rect">
            <a:avLst/>
          </a:prstGeom>
        </p:spPr>
        <p:txBody>
          <a:bodyPr wrap="square">
            <a:spAutoFit/>
          </a:bodyPr>
          <a:lstStyle/>
          <a:p>
            <a:pPr>
              <a:lnSpc>
                <a:spcPct val="150000"/>
              </a:lnSpc>
            </a:pPr>
            <a:r>
              <a:rPr lang="en-US" altLang="zh-CN" sz="2800" dirty="0" smtClean="0"/>
              <a:t>3.</a:t>
            </a:r>
            <a:r>
              <a:rPr lang="zh-CN" altLang="zh-CN" sz="2800" dirty="0" smtClean="0"/>
              <a:t>证券组合投资决策</a:t>
            </a:r>
          </a:p>
          <a:p>
            <a:pPr>
              <a:lnSpc>
                <a:spcPct val="150000"/>
              </a:lnSpc>
            </a:pPr>
            <a:r>
              <a:rPr lang="zh-CN" altLang="zh-CN" sz="2800" dirty="0" smtClean="0"/>
              <a:t>（</a:t>
            </a:r>
            <a:r>
              <a:rPr lang="en-US" altLang="zh-CN" sz="2800" dirty="0" smtClean="0"/>
              <a:t>1</a:t>
            </a:r>
            <a:r>
              <a:rPr lang="zh-CN" altLang="zh-CN" sz="2800" dirty="0" smtClean="0"/>
              <a:t>）证券组合投资风险</a:t>
            </a:r>
            <a:endParaRPr lang="zh-CN" altLang="zh-CN" sz="2800" b="1" dirty="0" smtClean="0"/>
          </a:p>
          <a:p>
            <a:pPr>
              <a:lnSpc>
                <a:spcPct val="150000"/>
              </a:lnSpc>
            </a:pPr>
            <a:r>
              <a:rPr lang="zh-CN" altLang="zh-CN" sz="2800" dirty="0" smtClean="0"/>
              <a:t>（</a:t>
            </a:r>
            <a:r>
              <a:rPr lang="en-US" altLang="zh-CN" sz="2800" dirty="0" smtClean="0"/>
              <a:t>2</a:t>
            </a:r>
            <a:r>
              <a:rPr lang="zh-CN" altLang="zh-CN" sz="2800" dirty="0" smtClean="0"/>
              <a:t>）证券组合投资收益率</a:t>
            </a:r>
            <a:endParaRPr lang="zh-CN" altLang="zh-CN" sz="2800" b="1" dirty="0" smtClean="0"/>
          </a:p>
          <a:p>
            <a:pPr>
              <a:lnSpc>
                <a:spcPct val="150000"/>
              </a:lnSpc>
            </a:pPr>
            <a:endParaRPr lang="zh-CN" altLang="zh-CN" sz="2800" dirty="0" smtClean="0"/>
          </a:p>
          <a:p>
            <a:endParaRPr lang="zh-CN" altLang="zh-CN" sz="2800" b="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3.3</a:t>
            </a:r>
            <a:r>
              <a:rPr lang="zh-CN" altLang="zh-CN" sz="2800" b="1" dirty="0" smtClean="0"/>
              <a:t>证券投资决策模型</a:t>
            </a:r>
            <a:endParaRPr lang="zh-CN" altLang="zh-CN" sz="2800" b="1" dirty="0"/>
          </a:p>
        </p:txBody>
      </p:sp>
      <p:sp>
        <p:nvSpPr>
          <p:cNvPr id="6" name="矩形 5"/>
          <p:cNvSpPr/>
          <p:nvPr/>
        </p:nvSpPr>
        <p:spPr>
          <a:xfrm>
            <a:off x="993402" y="1212064"/>
            <a:ext cx="10199077" cy="664862"/>
          </a:xfrm>
          <a:prstGeom prst="rect">
            <a:avLst/>
          </a:prstGeom>
        </p:spPr>
        <p:txBody>
          <a:bodyPr wrap="square">
            <a:spAutoFit/>
          </a:bodyPr>
          <a:lstStyle/>
          <a:p>
            <a:pPr>
              <a:lnSpc>
                <a:spcPct val="150000"/>
              </a:lnSpc>
            </a:pPr>
            <a:r>
              <a:rPr lang="en-US" altLang="zh-CN" sz="2800" dirty="0" smtClean="0"/>
              <a:t>3.3.2</a:t>
            </a:r>
            <a:r>
              <a:rPr lang="zh-CN" altLang="zh-CN" sz="2800" b="1" dirty="0" smtClean="0"/>
              <a:t>股票投资决策模型</a:t>
            </a:r>
            <a:endParaRPr lang="zh-CN" altLang="zh-CN" sz="2800" dirty="0" smtClean="0"/>
          </a:p>
        </p:txBody>
      </p:sp>
      <p:pic>
        <p:nvPicPr>
          <p:cNvPr id="235522" name="Picture 2"/>
          <p:cNvPicPr>
            <a:picLocks noChangeAspect="1" noChangeArrowheads="1"/>
          </p:cNvPicPr>
          <p:nvPr/>
        </p:nvPicPr>
        <p:blipFill>
          <a:blip r:embed="rId4" cstate="print"/>
          <a:srcRect/>
          <a:stretch>
            <a:fillRect/>
          </a:stretch>
        </p:blipFill>
        <p:spPr bwMode="auto">
          <a:xfrm>
            <a:off x="1609344" y="2258568"/>
            <a:ext cx="8448177" cy="2916936"/>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3.3</a:t>
            </a:r>
            <a:r>
              <a:rPr lang="zh-CN" altLang="zh-CN" sz="2800" b="1" dirty="0" smtClean="0"/>
              <a:t>证券投资决策模型</a:t>
            </a:r>
            <a:endParaRPr lang="zh-CN" altLang="zh-CN" sz="2800" b="1" dirty="0"/>
          </a:p>
        </p:txBody>
      </p:sp>
      <p:sp>
        <p:nvSpPr>
          <p:cNvPr id="6" name="矩形 5"/>
          <p:cNvSpPr/>
          <p:nvPr/>
        </p:nvSpPr>
        <p:spPr>
          <a:xfrm>
            <a:off x="993402" y="1212064"/>
            <a:ext cx="10199077" cy="738664"/>
          </a:xfrm>
          <a:prstGeom prst="rect">
            <a:avLst/>
          </a:prstGeom>
        </p:spPr>
        <p:txBody>
          <a:bodyPr wrap="square">
            <a:spAutoFit/>
          </a:bodyPr>
          <a:lstStyle/>
          <a:p>
            <a:pPr>
              <a:lnSpc>
                <a:spcPct val="150000"/>
              </a:lnSpc>
            </a:pPr>
            <a:r>
              <a:rPr lang="en-US" altLang="zh-CN" sz="2800" dirty="0" smtClean="0"/>
              <a:t>3.3.3</a:t>
            </a:r>
            <a:r>
              <a:rPr lang="zh-CN" altLang="zh-CN" sz="2800" b="1" dirty="0" smtClean="0"/>
              <a:t>债券投资决策模型</a:t>
            </a:r>
            <a:endParaRPr lang="zh-CN" altLang="zh-CN" sz="2800" dirty="0" smtClean="0"/>
          </a:p>
        </p:txBody>
      </p:sp>
      <p:pic>
        <p:nvPicPr>
          <p:cNvPr id="236546" name="Picture 2"/>
          <p:cNvPicPr>
            <a:picLocks noChangeAspect="1" noChangeArrowheads="1"/>
          </p:cNvPicPr>
          <p:nvPr/>
        </p:nvPicPr>
        <p:blipFill>
          <a:blip r:embed="rId4" cstate="print"/>
          <a:srcRect/>
          <a:stretch>
            <a:fillRect/>
          </a:stretch>
        </p:blipFill>
        <p:spPr bwMode="auto">
          <a:xfrm>
            <a:off x="2084832" y="2185416"/>
            <a:ext cx="7194130" cy="262432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3.3</a:t>
            </a:r>
            <a:r>
              <a:rPr lang="zh-CN" altLang="zh-CN" sz="2800" b="1" dirty="0" smtClean="0"/>
              <a:t>证券投资决策模型</a:t>
            </a:r>
            <a:endParaRPr lang="zh-CN" altLang="zh-CN" sz="2800" b="1" dirty="0"/>
          </a:p>
        </p:txBody>
      </p:sp>
      <p:sp>
        <p:nvSpPr>
          <p:cNvPr id="6" name="矩形 5"/>
          <p:cNvSpPr/>
          <p:nvPr/>
        </p:nvSpPr>
        <p:spPr>
          <a:xfrm>
            <a:off x="993402" y="1212064"/>
            <a:ext cx="10199077" cy="2031325"/>
          </a:xfrm>
          <a:prstGeom prst="rect">
            <a:avLst/>
          </a:prstGeom>
        </p:spPr>
        <p:txBody>
          <a:bodyPr wrap="square">
            <a:spAutoFit/>
          </a:bodyPr>
          <a:lstStyle/>
          <a:p>
            <a:pPr>
              <a:lnSpc>
                <a:spcPct val="150000"/>
              </a:lnSpc>
            </a:pPr>
            <a:r>
              <a:rPr lang="en-US" altLang="zh-CN" sz="2800" dirty="0" smtClean="0"/>
              <a:t>3.3.4</a:t>
            </a:r>
            <a:r>
              <a:rPr lang="zh-CN" altLang="zh-CN" sz="2800" b="1" dirty="0" smtClean="0"/>
              <a:t>证券组合投资模型</a:t>
            </a:r>
            <a:endParaRPr lang="en-US" altLang="zh-CN" sz="2800" b="1" dirty="0" smtClean="0"/>
          </a:p>
          <a:p>
            <a:pPr>
              <a:lnSpc>
                <a:spcPct val="150000"/>
              </a:lnSpc>
            </a:pPr>
            <a:r>
              <a:rPr lang="en-US" altLang="zh-CN" sz="2800" dirty="0" smtClean="0"/>
              <a:t>1.</a:t>
            </a:r>
            <a:r>
              <a:rPr lang="zh-CN" altLang="zh-CN" sz="2800" dirty="0" smtClean="0"/>
              <a:t>贝他系数计算模型</a:t>
            </a:r>
          </a:p>
          <a:p>
            <a:pPr>
              <a:lnSpc>
                <a:spcPct val="150000"/>
              </a:lnSpc>
            </a:pPr>
            <a:endParaRPr lang="zh-CN" altLang="zh-CN" sz="2800" dirty="0" smtClean="0"/>
          </a:p>
        </p:txBody>
      </p:sp>
      <p:pic>
        <p:nvPicPr>
          <p:cNvPr id="237570" name="Picture 2"/>
          <p:cNvPicPr>
            <a:picLocks noChangeAspect="1" noChangeArrowheads="1"/>
          </p:cNvPicPr>
          <p:nvPr/>
        </p:nvPicPr>
        <p:blipFill>
          <a:blip r:embed="rId4" cstate="print"/>
          <a:srcRect/>
          <a:stretch>
            <a:fillRect/>
          </a:stretch>
        </p:blipFill>
        <p:spPr bwMode="auto">
          <a:xfrm>
            <a:off x="3108960" y="2788920"/>
            <a:ext cx="6172200" cy="3558027"/>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3.3</a:t>
            </a:r>
            <a:r>
              <a:rPr lang="zh-CN" altLang="zh-CN" sz="2800" b="1" dirty="0" smtClean="0"/>
              <a:t>证券投资决策模型</a:t>
            </a:r>
            <a:endParaRPr lang="zh-CN" altLang="zh-CN" sz="2800" b="1" dirty="0"/>
          </a:p>
        </p:txBody>
      </p:sp>
      <p:sp>
        <p:nvSpPr>
          <p:cNvPr id="6" name="矩形 5"/>
          <p:cNvSpPr/>
          <p:nvPr/>
        </p:nvSpPr>
        <p:spPr>
          <a:xfrm>
            <a:off x="993402" y="1212064"/>
            <a:ext cx="10199077" cy="2031325"/>
          </a:xfrm>
          <a:prstGeom prst="rect">
            <a:avLst/>
          </a:prstGeom>
        </p:spPr>
        <p:txBody>
          <a:bodyPr wrap="square">
            <a:spAutoFit/>
          </a:bodyPr>
          <a:lstStyle/>
          <a:p>
            <a:pPr>
              <a:lnSpc>
                <a:spcPct val="150000"/>
              </a:lnSpc>
            </a:pPr>
            <a:r>
              <a:rPr lang="en-US" altLang="zh-CN" sz="2800" dirty="0" smtClean="0"/>
              <a:t>2.</a:t>
            </a:r>
            <a:r>
              <a:rPr lang="zh-CN" altLang="zh-CN" sz="2800" dirty="0" smtClean="0"/>
              <a:t>证券组合投资收益率计算模型</a:t>
            </a:r>
          </a:p>
          <a:p>
            <a:pPr>
              <a:lnSpc>
                <a:spcPct val="150000"/>
              </a:lnSpc>
            </a:pPr>
            <a:endParaRPr lang="zh-CN" altLang="zh-CN" sz="2800" dirty="0" smtClean="0"/>
          </a:p>
          <a:p>
            <a:pPr>
              <a:lnSpc>
                <a:spcPct val="150000"/>
              </a:lnSpc>
            </a:pPr>
            <a:endParaRPr lang="zh-CN" altLang="zh-CN" sz="2800" dirty="0" smtClean="0"/>
          </a:p>
        </p:txBody>
      </p:sp>
      <p:pic>
        <p:nvPicPr>
          <p:cNvPr id="238594" name="Picture 2"/>
          <p:cNvPicPr>
            <a:picLocks noChangeAspect="1" noChangeArrowheads="1"/>
          </p:cNvPicPr>
          <p:nvPr/>
        </p:nvPicPr>
        <p:blipFill>
          <a:blip r:embed="rId4" cstate="print"/>
          <a:srcRect/>
          <a:stretch>
            <a:fillRect/>
          </a:stretch>
        </p:blipFill>
        <p:spPr bwMode="auto">
          <a:xfrm>
            <a:off x="3621024" y="1956815"/>
            <a:ext cx="4014216" cy="354985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zh-CN" altLang="en-US" sz="2800" b="1" dirty="0" smtClean="0"/>
              <a:t>第</a:t>
            </a:r>
            <a:r>
              <a:rPr lang="en-US" altLang="zh-CN" sz="2800" b="1" dirty="0" smtClean="0"/>
              <a:t>4</a:t>
            </a:r>
            <a:r>
              <a:rPr lang="zh-CN" altLang="en-US" sz="2800" b="1" dirty="0" smtClean="0"/>
              <a:t>章 </a:t>
            </a:r>
            <a:r>
              <a:rPr lang="zh-CN" altLang="zh-CN" sz="2800" b="1" dirty="0" smtClean="0"/>
              <a:t>营运资金管理模型</a:t>
            </a:r>
            <a:endParaRPr lang="zh-CN" altLang="zh-CN" sz="2800" b="1" dirty="0"/>
          </a:p>
        </p:txBody>
      </p:sp>
      <p:sp>
        <p:nvSpPr>
          <p:cNvPr id="6" name="矩形 5"/>
          <p:cNvSpPr/>
          <p:nvPr/>
        </p:nvSpPr>
        <p:spPr>
          <a:xfrm>
            <a:off x="993402" y="1212064"/>
            <a:ext cx="10199077" cy="3323987"/>
          </a:xfrm>
          <a:prstGeom prst="rect">
            <a:avLst/>
          </a:prstGeom>
        </p:spPr>
        <p:txBody>
          <a:bodyPr wrap="square">
            <a:spAutoFit/>
          </a:bodyPr>
          <a:lstStyle/>
          <a:p>
            <a:pPr>
              <a:lnSpc>
                <a:spcPct val="150000"/>
              </a:lnSpc>
            </a:pPr>
            <a:r>
              <a:rPr lang="zh-CN" altLang="zh-CN" sz="2800" b="1" dirty="0" smtClean="0"/>
              <a:t>【本章重点】</a:t>
            </a:r>
          </a:p>
          <a:p>
            <a:pPr lvl="0">
              <a:lnSpc>
                <a:spcPct val="150000"/>
              </a:lnSpc>
              <a:buFont typeface="Arial" pitchFamily="34" charset="0"/>
              <a:buChar char="•"/>
            </a:pPr>
            <a:r>
              <a:rPr lang="zh-CN" altLang="zh-CN" sz="2800" dirty="0" smtClean="0"/>
              <a:t>最佳现金持有量决策与建模</a:t>
            </a:r>
          </a:p>
          <a:p>
            <a:pPr lvl="0">
              <a:lnSpc>
                <a:spcPct val="150000"/>
              </a:lnSpc>
              <a:buFont typeface="Arial" pitchFamily="34" charset="0"/>
              <a:buChar char="•"/>
            </a:pPr>
            <a:r>
              <a:rPr lang="zh-CN" altLang="zh-CN" sz="2800" dirty="0" smtClean="0"/>
              <a:t>经济批量决策与建模</a:t>
            </a:r>
          </a:p>
          <a:p>
            <a:pPr>
              <a:lnSpc>
                <a:spcPct val="150000"/>
              </a:lnSpc>
            </a:pPr>
            <a:endParaRPr lang="zh-CN" altLang="zh-CN" sz="2800" dirty="0" smtClean="0"/>
          </a:p>
          <a:p>
            <a:pPr>
              <a:lnSpc>
                <a:spcPct val="150000"/>
              </a:lnSpc>
            </a:pPr>
            <a:endParaRPr lang="zh-CN" altLang="zh-CN"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4.1</a:t>
            </a:r>
            <a:r>
              <a:rPr lang="zh-CN" altLang="zh-CN" sz="2800" b="1" dirty="0" smtClean="0"/>
              <a:t>营运资金管理概述</a:t>
            </a:r>
            <a:endParaRPr lang="zh-CN" altLang="zh-CN" sz="2800" b="1" dirty="0"/>
          </a:p>
        </p:txBody>
      </p:sp>
      <p:sp>
        <p:nvSpPr>
          <p:cNvPr id="6" name="矩形 5"/>
          <p:cNvSpPr/>
          <p:nvPr/>
        </p:nvSpPr>
        <p:spPr>
          <a:xfrm>
            <a:off x="993402" y="1212064"/>
            <a:ext cx="10199077" cy="3323987"/>
          </a:xfrm>
          <a:prstGeom prst="rect">
            <a:avLst/>
          </a:prstGeom>
        </p:spPr>
        <p:txBody>
          <a:bodyPr wrap="square">
            <a:spAutoFit/>
          </a:bodyPr>
          <a:lstStyle/>
          <a:p>
            <a:pPr>
              <a:lnSpc>
                <a:spcPct val="150000"/>
              </a:lnSpc>
            </a:pPr>
            <a:r>
              <a:rPr lang="en-US" altLang="zh-CN" sz="2800" b="1" dirty="0" smtClean="0"/>
              <a:t>4.1.1</a:t>
            </a:r>
            <a:r>
              <a:rPr lang="zh-CN" altLang="zh-CN" sz="2800" b="1" dirty="0" smtClean="0"/>
              <a:t>现金管理</a:t>
            </a:r>
          </a:p>
          <a:p>
            <a:pPr>
              <a:lnSpc>
                <a:spcPct val="150000"/>
              </a:lnSpc>
            </a:pPr>
            <a:r>
              <a:rPr lang="en-US" altLang="zh-CN" sz="2800" dirty="0" smtClean="0"/>
              <a:t>1.</a:t>
            </a:r>
            <a:r>
              <a:rPr lang="zh-CN" altLang="zh-CN" sz="2800" dirty="0" smtClean="0"/>
              <a:t>现金管理的目标</a:t>
            </a:r>
          </a:p>
          <a:p>
            <a:pPr>
              <a:lnSpc>
                <a:spcPct val="150000"/>
              </a:lnSpc>
            </a:pPr>
            <a:r>
              <a:rPr lang="en-US" altLang="zh-CN" sz="2800" dirty="0" smtClean="0"/>
              <a:t>2.</a:t>
            </a:r>
            <a:r>
              <a:rPr lang="zh-CN" altLang="zh-CN" sz="2800" dirty="0" smtClean="0"/>
              <a:t>最佳现金持有量的确定</a:t>
            </a:r>
            <a:endParaRPr lang="zh-CN" altLang="zh-CN" sz="2800" b="1" dirty="0" smtClean="0"/>
          </a:p>
          <a:p>
            <a:pPr>
              <a:lnSpc>
                <a:spcPct val="150000"/>
              </a:lnSpc>
            </a:pPr>
            <a:r>
              <a:rPr lang="zh-CN" altLang="zh-CN" sz="2800" dirty="0" smtClean="0"/>
              <a:t>按照巴摩尔模型，现金持有总成本的公式如下：</a:t>
            </a:r>
          </a:p>
          <a:p>
            <a:pPr>
              <a:lnSpc>
                <a:spcPct val="150000"/>
              </a:lnSpc>
            </a:pPr>
            <a:endParaRPr lang="zh-CN"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9617" name="Object 1"/>
          <p:cNvGraphicFramePr>
            <a:graphicFrameLocks noChangeAspect="1"/>
          </p:cNvGraphicFramePr>
          <p:nvPr/>
        </p:nvGraphicFramePr>
        <p:xfrm>
          <a:off x="4855463" y="3867912"/>
          <a:ext cx="3041311" cy="987552"/>
        </p:xfrm>
        <a:graphic>
          <a:graphicData uri="http://schemas.openxmlformats.org/presentationml/2006/ole">
            <p:oleObj spid="_x0000_s239617" r:id="rId5" imgW="1205977" imgH="393529" progId="">
              <p:embed/>
            </p:oleObj>
          </a:graphicData>
        </a:graphic>
      </p:graphicFrame>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9619" name="Object 3"/>
          <p:cNvGraphicFramePr>
            <a:graphicFrameLocks noChangeAspect="1"/>
          </p:cNvGraphicFramePr>
          <p:nvPr/>
        </p:nvGraphicFramePr>
        <p:xfrm>
          <a:off x="4946904" y="5074921"/>
          <a:ext cx="1993392" cy="1096842"/>
        </p:xfrm>
        <a:graphic>
          <a:graphicData uri="http://schemas.openxmlformats.org/presentationml/2006/ole">
            <p:oleObj spid="_x0000_s239619" r:id="rId6" imgW="799753" imgH="444307" progId="">
              <p:embed/>
            </p:oleObj>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4.1</a:t>
            </a:r>
            <a:r>
              <a:rPr lang="zh-CN" altLang="zh-CN" sz="2800" b="1" dirty="0" smtClean="0"/>
              <a:t>营运资金管理概述</a:t>
            </a:r>
            <a:endParaRPr lang="zh-CN" altLang="zh-CN" sz="2800" b="1" dirty="0"/>
          </a:p>
        </p:txBody>
      </p:sp>
      <p:sp>
        <p:nvSpPr>
          <p:cNvPr id="6" name="矩形 5"/>
          <p:cNvSpPr/>
          <p:nvPr/>
        </p:nvSpPr>
        <p:spPr>
          <a:xfrm>
            <a:off x="993402" y="1212064"/>
            <a:ext cx="10199077" cy="4549835"/>
          </a:xfrm>
          <a:prstGeom prst="rect">
            <a:avLst/>
          </a:prstGeom>
        </p:spPr>
        <p:txBody>
          <a:bodyPr wrap="square">
            <a:spAutoFit/>
          </a:bodyPr>
          <a:lstStyle/>
          <a:p>
            <a:pPr>
              <a:lnSpc>
                <a:spcPct val="150000"/>
              </a:lnSpc>
            </a:pPr>
            <a:r>
              <a:rPr lang="en-US" altLang="zh-CN" sz="2800" b="1" dirty="0" smtClean="0"/>
              <a:t>4.1.2</a:t>
            </a:r>
            <a:r>
              <a:rPr lang="zh-CN" altLang="zh-CN" sz="2800" b="1" dirty="0" smtClean="0"/>
              <a:t>赊销政策</a:t>
            </a:r>
          </a:p>
          <a:p>
            <a:pPr>
              <a:lnSpc>
                <a:spcPct val="150000"/>
              </a:lnSpc>
            </a:pPr>
            <a:r>
              <a:rPr lang="en-US" altLang="zh-CN" sz="2800" dirty="0" smtClean="0"/>
              <a:t>1.</a:t>
            </a:r>
            <a:r>
              <a:rPr lang="zh-CN" altLang="zh-CN" sz="2800" dirty="0" smtClean="0"/>
              <a:t>信用政策</a:t>
            </a:r>
            <a:endParaRPr lang="zh-CN" altLang="zh-CN" sz="2800" b="1" dirty="0" smtClean="0"/>
          </a:p>
          <a:p>
            <a:pPr>
              <a:lnSpc>
                <a:spcPct val="150000"/>
              </a:lnSpc>
            </a:pPr>
            <a:r>
              <a:rPr lang="zh-CN" altLang="zh-CN" sz="2800" dirty="0" smtClean="0"/>
              <a:t>⑴信用期间</a:t>
            </a:r>
          </a:p>
          <a:p>
            <a:pPr>
              <a:lnSpc>
                <a:spcPct val="150000"/>
              </a:lnSpc>
            </a:pPr>
            <a:r>
              <a:rPr lang="zh-CN" altLang="zh-CN" sz="2800" dirty="0" smtClean="0"/>
              <a:t>⑵信用标准</a:t>
            </a:r>
          </a:p>
          <a:p>
            <a:pPr>
              <a:lnSpc>
                <a:spcPct val="150000"/>
              </a:lnSpc>
            </a:pPr>
            <a:r>
              <a:rPr lang="en-US" altLang="zh-CN" sz="2800" dirty="0" smtClean="0"/>
              <a:t>2.</a:t>
            </a:r>
            <a:r>
              <a:rPr lang="zh-CN" altLang="zh-CN" sz="2800" dirty="0" smtClean="0"/>
              <a:t>收账政策</a:t>
            </a:r>
            <a:endParaRPr lang="zh-CN" altLang="zh-CN" sz="2800" b="1" dirty="0" smtClean="0"/>
          </a:p>
          <a:p>
            <a:pPr>
              <a:lnSpc>
                <a:spcPct val="150000"/>
              </a:lnSpc>
            </a:pPr>
            <a:r>
              <a:rPr lang="en-US" altLang="zh-CN" sz="2800" dirty="0" smtClean="0"/>
              <a:t>3.</a:t>
            </a:r>
            <a:r>
              <a:rPr lang="zh-CN" altLang="zh-CN" sz="2800" dirty="0" smtClean="0"/>
              <a:t>销政策的制定</a:t>
            </a:r>
            <a:endParaRPr lang="zh-CN" altLang="zh-CN" sz="2800" b="1" dirty="0" smtClean="0"/>
          </a:p>
          <a:p>
            <a:pPr>
              <a:lnSpc>
                <a:spcPct val="150000"/>
              </a:lnSpc>
            </a:pPr>
            <a:endParaRPr lang="zh-CN"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4.1</a:t>
            </a:r>
            <a:r>
              <a:rPr lang="zh-CN" altLang="zh-CN" sz="2800" b="1" dirty="0" smtClean="0"/>
              <a:t>营运资金管理概述</a:t>
            </a:r>
            <a:endParaRPr lang="zh-CN" altLang="zh-CN" sz="2800" b="1" dirty="0"/>
          </a:p>
        </p:txBody>
      </p:sp>
      <p:sp>
        <p:nvSpPr>
          <p:cNvPr id="6" name="矩形 5"/>
          <p:cNvSpPr/>
          <p:nvPr/>
        </p:nvSpPr>
        <p:spPr>
          <a:xfrm>
            <a:off x="993402" y="1212064"/>
            <a:ext cx="10199077" cy="5047536"/>
          </a:xfrm>
          <a:prstGeom prst="rect">
            <a:avLst/>
          </a:prstGeom>
        </p:spPr>
        <p:txBody>
          <a:bodyPr wrap="square">
            <a:spAutoFit/>
          </a:bodyPr>
          <a:lstStyle/>
          <a:p>
            <a:pPr>
              <a:lnSpc>
                <a:spcPct val="150000"/>
              </a:lnSpc>
            </a:pPr>
            <a:r>
              <a:rPr lang="zh-CN" altLang="zh-CN" sz="2800" dirty="0" smtClean="0"/>
              <a:t>⑴计算收益的增减额</a:t>
            </a:r>
          </a:p>
          <a:p>
            <a:pPr>
              <a:lnSpc>
                <a:spcPct val="150000"/>
              </a:lnSpc>
            </a:pPr>
            <a:r>
              <a:rPr lang="zh-CN" altLang="zh-CN" sz="2800" dirty="0" smtClean="0"/>
              <a:t>收益增减额</a:t>
            </a:r>
            <a:r>
              <a:rPr lang="en-US" altLang="zh-CN" sz="2800" dirty="0" smtClean="0"/>
              <a:t>=</a:t>
            </a:r>
            <a:r>
              <a:rPr lang="zh-CN" altLang="zh-CN" sz="2800" dirty="0" smtClean="0"/>
              <a:t>新方案销售收入增减额×单位边际贡献</a:t>
            </a:r>
            <a:endParaRPr lang="en-US" altLang="zh-CN" sz="2800" dirty="0" smtClean="0"/>
          </a:p>
          <a:p>
            <a:pPr>
              <a:lnSpc>
                <a:spcPct val="150000"/>
              </a:lnSpc>
            </a:pPr>
            <a:r>
              <a:rPr lang="zh-CN" altLang="en-US" sz="2800" dirty="0" smtClean="0"/>
              <a:t>⑵计算应收账款占用资金的机会成本增减额</a:t>
            </a:r>
          </a:p>
          <a:p>
            <a:pPr>
              <a:lnSpc>
                <a:spcPct val="150000"/>
              </a:lnSpc>
            </a:pPr>
            <a:r>
              <a:rPr lang="zh-CN" altLang="en-US" sz="2800" dirty="0" smtClean="0"/>
              <a:t>应收账款占用资金的机会成本增减额</a:t>
            </a:r>
          </a:p>
          <a:p>
            <a:pPr>
              <a:lnSpc>
                <a:spcPct val="150000"/>
              </a:lnSpc>
            </a:pPr>
            <a:r>
              <a:rPr lang="en-US" altLang="zh-CN" sz="2800" dirty="0" smtClean="0"/>
              <a:t>=</a:t>
            </a:r>
            <a:r>
              <a:rPr lang="zh-CN" altLang="en-US" sz="2800" dirty="0" smtClean="0"/>
              <a:t>（新方案应收账款占用资金额－原方案应收账款占用资金额）</a:t>
            </a:r>
            <a:r>
              <a:rPr lang="en-US" altLang="zh-CN" sz="2800" dirty="0" smtClean="0"/>
              <a:t>×</a:t>
            </a:r>
            <a:r>
              <a:rPr lang="zh-CN" altLang="en-US" sz="2800" dirty="0" smtClean="0"/>
              <a:t>资金成本</a:t>
            </a:r>
            <a:r>
              <a:rPr lang="en-US" altLang="zh-CN" sz="2800" dirty="0" smtClean="0"/>
              <a:t>=</a:t>
            </a:r>
            <a:r>
              <a:rPr lang="zh-CN" altLang="en-US" sz="2800" dirty="0" smtClean="0"/>
              <a:t>（新方案日销售额</a:t>
            </a:r>
            <a:r>
              <a:rPr lang="en-US" altLang="zh-CN" sz="2800" dirty="0" smtClean="0"/>
              <a:t>×</a:t>
            </a:r>
            <a:r>
              <a:rPr lang="zh-CN" altLang="en-US" sz="2800" dirty="0" smtClean="0"/>
              <a:t>新方案平均收现期－旧方案日销售额</a:t>
            </a:r>
            <a:r>
              <a:rPr lang="en-US" altLang="zh-CN" sz="2800" dirty="0" smtClean="0"/>
              <a:t>×</a:t>
            </a:r>
            <a:r>
              <a:rPr lang="zh-CN" altLang="en-US" sz="2800" dirty="0" smtClean="0"/>
              <a:t>旧方案平均收现期）</a:t>
            </a:r>
            <a:r>
              <a:rPr lang="en-US" altLang="zh-CN" sz="2800" dirty="0" smtClean="0"/>
              <a:t>×</a:t>
            </a:r>
            <a:r>
              <a:rPr lang="zh-CN" altLang="en-US" sz="2800" dirty="0" smtClean="0"/>
              <a:t>变动成本率</a:t>
            </a:r>
            <a:r>
              <a:rPr lang="en-US" altLang="zh-CN" sz="2800" dirty="0" smtClean="0"/>
              <a:t>×</a:t>
            </a:r>
            <a:r>
              <a:rPr lang="zh-CN" altLang="en-US" sz="2800" dirty="0" smtClean="0"/>
              <a:t>资金成本</a:t>
            </a:r>
          </a:p>
          <a:p>
            <a:endParaRPr lang="zh-CN" altLang="zh-CN" sz="2800" dirty="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4.1</a:t>
            </a:r>
            <a:r>
              <a:rPr lang="zh-CN" altLang="zh-CN" sz="2800" b="1" dirty="0" smtClean="0"/>
              <a:t>营运资金管理概述</a:t>
            </a:r>
            <a:endParaRPr lang="zh-CN" altLang="zh-CN" sz="2800" b="1" dirty="0"/>
          </a:p>
        </p:txBody>
      </p:sp>
      <p:sp>
        <p:nvSpPr>
          <p:cNvPr id="6" name="矩形 5"/>
          <p:cNvSpPr/>
          <p:nvPr/>
        </p:nvSpPr>
        <p:spPr>
          <a:xfrm>
            <a:off x="993402" y="1212064"/>
            <a:ext cx="10199077" cy="2603854"/>
          </a:xfrm>
          <a:prstGeom prst="rect">
            <a:avLst/>
          </a:prstGeom>
        </p:spPr>
        <p:txBody>
          <a:bodyPr wrap="square">
            <a:spAutoFit/>
          </a:bodyPr>
          <a:lstStyle/>
          <a:p>
            <a:pPr>
              <a:lnSpc>
                <a:spcPct val="150000"/>
              </a:lnSpc>
            </a:pPr>
            <a:r>
              <a:rPr lang="zh-CN" altLang="en-US" sz="2800" dirty="0" smtClean="0"/>
              <a:t>⑶计算坏账损失增减额</a:t>
            </a:r>
          </a:p>
          <a:p>
            <a:pPr>
              <a:lnSpc>
                <a:spcPct val="150000"/>
              </a:lnSpc>
            </a:pPr>
            <a:r>
              <a:rPr lang="zh-CN" altLang="en-US" sz="2800" dirty="0" smtClean="0"/>
              <a:t>坏账损失增减额</a:t>
            </a:r>
          </a:p>
          <a:p>
            <a:pPr>
              <a:lnSpc>
                <a:spcPct val="150000"/>
              </a:lnSpc>
            </a:pPr>
            <a:r>
              <a:rPr lang="en-US" altLang="zh-CN" sz="2800" dirty="0" smtClean="0"/>
              <a:t>= </a:t>
            </a:r>
            <a:r>
              <a:rPr lang="zh-CN" altLang="en-US" sz="2800" dirty="0" smtClean="0"/>
              <a:t>新方案销售收入</a:t>
            </a:r>
            <a:r>
              <a:rPr lang="en-US" altLang="zh-CN" sz="2800" dirty="0" smtClean="0"/>
              <a:t>×</a:t>
            </a:r>
            <a:r>
              <a:rPr lang="zh-CN" altLang="en-US" sz="2800" dirty="0" smtClean="0"/>
              <a:t>新方案坏账损失率－原方案销售收入</a:t>
            </a:r>
            <a:r>
              <a:rPr lang="en-US" altLang="zh-CN" sz="2800" dirty="0" smtClean="0"/>
              <a:t>×</a:t>
            </a:r>
            <a:r>
              <a:rPr lang="zh-CN" altLang="en-US" sz="2800" dirty="0" smtClean="0"/>
              <a:t>原方案坏账损失率</a:t>
            </a:r>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3970318"/>
          </a:xfrm>
          <a:prstGeom prst="rect">
            <a:avLst/>
          </a:prstGeom>
        </p:spPr>
        <p:txBody>
          <a:bodyPr wrap="square">
            <a:spAutoFit/>
          </a:bodyPr>
          <a:lstStyle/>
          <a:p>
            <a:pPr>
              <a:lnSpc>
                <a:spcPct val="150000"/>
              </a:lnSpc>
            </a:pPr>
            <a:r>
              <a:rPr lang="en-US" altLang="zh-CN" sz="2800" dirty="0" smtClean="0"/>
              <a:t>4. MID(</a:t>
            </a:r>
            <a:r>
              <a:rPr lang="en-US" altLang="zh-CN" sz="2800" dirty="0" err="1" smtClean="0"/>
              <a:t>text,start_num,num_chars</a:t>
            </a:r>
            <a:r>
              <a:rPr lang="en-US" altLang="zh-CN" sz="2800" dirty="0" smtClean="0"/>
              <a:t>)</a:t>
            </a:r>
          </a:p>
          <a:p>
            <a:pPr>
              <a:lnSpc>
                <a:spcPct val="150000"/>
              </a:lnSpc>
            </a:pPr>
            <a:r>
              <a:rPr lang="en-US" altLang="zh-CN" sz="2800" dirty="0" smtClean="0"/>
              <a:t>5. LOWER(text)</a:t>
            </a:r>
          </a:p>
          <a:p>
            <a:pPr>
              <a:lnSpc>
                <a:spcPct val="150000"/>
              </a:lnSpc>
            </a:pPr>
            <a:r>
              <a:rPr lang="en-US" altLang="zh-CN" sz="2800" dirty="0" smtClean="0"/>
              <a:t>6. UPPER(text)</a:t>
            </a:r>
          </a:p>
          <a:p>
            <a:pPr>
              <a:lnSpc>
                <a:spcPct val="150000"/>
              </a:lnSpc>
            </a:pPr>
            <a:r>
              <a:rPr lang="en-US" altLang="zh-CN" sz="2800" dirty="0" smtClean="0"/>
              <a:t>7. TRIM(text)</a:t>
            </a:r>
          </a:p>
          <a:p>
            <a:pPr>
              <a:lnSpc>
                <a:spcPct val="150000"/>
              </a:lnSpc>
            </a:pPr>
            <a:r>
              <a:rPr lang="en-US" altLang="zh-CN" sz="2800" dirty="0" smtClean="0"/>
              <a:t>8. REPLACE(</a:t>
            </a:r>
            <a:r>
              <a:rPr lang="en-US" altLang="zh-CN" sz="2800" dirty="0" err="1" smtClean="0"/>
              <a:t>old_text,start_num,num_chars,new_text</a:t>
            </a:r>
            <a:r>
              <a:rPr lang="en-US" altLang="zh-CN" sz="2800" dirty="0" smtClean="0"/>
              <a:t>)</a:t>
            </a:r>
          </a:p>
          <a:p>
            <a:pPr>
              <a:lnSpc>
                <a:spcPct val="150000"/>
              </a:lnSpc>
            </a:pPr>
            <a:r>
              <a:rPr lang="en-US" altLang="zh-CN" sz="2800" dirty="0" smtClean="0"/>
              <a:t>9. REPT(</a:t>
            </a:r>
            <a:r>
              <a:rPr lang="en-US" altLang="zh-CN" sz="2800" dirty="0" err="1" smtClean="0"/>
              <a:t>text,number_times</a:t>
            </a:r>
            <a:r>
              <a:rPr lang="en-US" altLang="zh-CN" sz="2800" dirty="0" smtClean="0"/>
              <a:t>)</a:t>
            </a:r>
            <a:endParaRPr lang="zh-CN" altLang="zh-CN"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4.1</a:t>
            </a:r>
            <a:r>
              <a:rPr lang="zh-CN" altLang="zh-CN" sz="2800" b="1" dirty="0" smtClean="0"/>
              <a:t>营运资金管理概述</a:t>
            </a:r>
            <a:endParaRPr lang="zh-CN" altLang="zh-CN" sz="2800" b="1" dirty="0"/>
          </a:p>
        </p:txBody>
      </p:sp>
      <p:sp>
        <p:nvSpPr>
          <p:cNvPr id="6" name="矩形 5"/>
          <p:cNvSpPr/>
          <p:nvPr/>
        </p:nvSpPr>
        <p:spPr>
          <a:xfrm>
            <a:off x="993402" y="1212064"/>
            <a:ext cx="10199077" cy="3970318"/>
          </a:xfrm>
          <a:prstGeom prst="rect">
            <a:avLst/>
          </a:prstGeom>
        </p:spPr>
        <p:txBody>
          <a:bodyPr wrap="square">
            <a:spAutoFit/>
          </a:bodyPr>
          <a:lstStyle/>
          <a:p>
            <a:pPr>
              <a:lnSpc>
                <a:spcPct val="150000"/>
              </a:lnSpc>
            </a:pPr>
            <a:r>
              <a:rPr lang="zh-CN" altLang="en-US" sz="2800" dirty="0" smtClean="0"/>
              <a:t>⑷计算现金折扣增减额</a:t>
            </a:r>
          </a:p>
          <a:p>
            <a:pPr>
              <a:lnSpc>
                <a:spcPct val="150000"/>
              </a:lnSpc>
            </a:pPr>
            <a:r>
              <a:rPr lang="zh-CN" altLang="en-US" sz="2800" dirty="0" smtClean="0"/>
              <a:t>现金折扣增减额</a:t>
            </a:r>
          </a:p>
          <a:p>
            <a:pPr>
              <a:lnSpc>
                <a:spcPct val="150000"/>
              </a:lnSpc>
            </a:pPr>
            <a:r>
              <a:rPr lang="en-US" altLang="zh-CN" sz="2800" dirty="0" smtClean="0"/>
              <a:t>= </a:t>
            </a:r>
            <a:r>
              <a:rPr lang="zh-CN" altLang="en-US" sz="2800" dirty="0" smtClean="0"/>
              <a:t>新方案销售收入</a:t>
            </a:r>
            <a:r>
              <a:rPr lang="en-US" altLang="zh-CN" sz="2800" dirty="0" smtClean="0"/>
              <a:t>×</a:t>
            </a:r>
            <a:r>
              <a:rPr lang="zh-CN" altLang="en-US" sz="2800" dirty="0" smtClean="0"/>
              <a:t>新方案现金折扣占销售收入的百分比</a:t>
            </a:r>
            <a:r>
              <a:rPr lang="en-US" altLang="zh-CN" sz="2800" dirty="0" smtClean="0"/>
              <a:t>×</a:t>
            </a:r>
            <a:r>
              <a:rPr lang="zh-CN" altLang="en-US" sz="2800" dirty="0" smtClean="0"/>
              <a:t>新方案现金折扣率－</a:t>
            </a:r>
          </a:p>
          <a:p>
            <a:pPr>
              <a:lnSpc>
                <a:spcPct val="150000"/>
              </a:lnSpc>
            </a:pPr>
            <a:r>
              <a:rPr lang="zh-CN" altLang="en-US" sz="2800" dirty="0" smtClean="0"/>
              <a:t>原方案销售收入</a:t>
            </a:r>
            <a:r>
              <a:rPr lang="en-US" altLang="zh-CN" sz="2800" dirty="0" smtClean="0"/>
              <a:t>×</a:t>
            </a:r>
            <a:r>
              <a:rPr lang="zh-CN" altLang="en-US" sz="2800" dirty="0" smtClean="0"/>
              <a:t>原方案现金折扣占销售收入的百分比</a:t>
            </a:r>
            <a:r>
              <a:rPr lang="en-US" altLang="zh-CN" sz="2800" dirty="0" smtClean="0"/>
              <a:t>×</a:t>
            </a:r>
            <a:r>
              <a:rPr lang="zh-CN" altLang="en-US" sz="2800" dirty="0" smtClean="0"/>
              <a:t>原方案现金折扣率</a:t>
            </a:r>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4.1</a:t>
            </a:r>
            <a:r>
              <a:rPr lang="zh-CN" altLang="zh-CN" sz="2800" b="1" dirty="0" smtClean="0"/>
              <a:t>营运资金管理概述</a:t>
            </a:r>
            <a:endParaRPr lang="zh-CN" altLang="zh-CN" sz="2800" b="1" dirty="0"/>
          </a:p>
        </p:txBody>
      </p:sp>
      <p:sp>
        <p:nvSpPr>
          <p:cNvPr id="6" name="矩形 5"/>
          <p:cNvSpPr/>
          <p:nvPr/>
        </p:nvSpPr>
        <p:spPr>
          <a:xfrm>
            <a:off x="993402" y="1212064"/>
            <a:ext cx="10199077" cy="4542847"/>
          </a:xfrm>
          <a:prstGeom prst="rect">
            <a:avLst/>
          </a:prstGeom>
        </p:spPr>
        <p:txBody>
          <a:bodyPr wrap="square">
            <a:spAutoFit/>
          </a:bodyPr>
          <a:lstStyle/>
          <a:p>
            <a:pPr>
              <a:lnSpc>
                <a:spcPct val="150000"/>
              </a:lnSpc>
            </a:pPr>
            <a:r>
              <a:rPr lang="zh-CN" altLang="en-US" sz="2800" dirty="0" smtClean="0"/>
              <a:t>⑸计算收账费用增减额</a:t>
            </a:r>
          </a:p>
          <a:p>
            <a:pPr>
              <a:lnSpc>
                <a:spcPct val="150000"/>
              </a:lnSpc>
            </a:pPr>
            <a:r>
              <a:rPr lang="zh-CN" altLang="en-US" sz="2800" dirty="0" smtClean="0"/>
              <a:t>收账费用增减额</a:t>
            </a:r>
            <a:r>
              <a:rPr lang="en-US" altLang="zh-CN" sz="2800" dirty="0" smtClean="0"/>
              <a:t>=</a:t>
            </a:r>
            <a:r>
              <a:rPr lang="zh-CN" altLang="en-US" sz="2800" dirty="0" smtClean="0"/>
              <a:t>新方案收账费用－原方案收账费用</a:t>
            </a:r>
          </a:p>
          <a:p>
            <a:pPr>
              <a:lnSpc>
                <a:spcPct val="150000"/>
              </a:lnSpc>
            </a:pPr>
            <a:r>
              <a:rPr lang="zh-CN" altLang="en-US" sz="2800" dirty="0" smtClean="0"/>
              <a:t>⑹计算新方案的净收益增量</a:t>
            </a:r>
          </a:p>
          <a:p>
            <a:pPr>
              <a:lnSpc>
                <a:spcPct val="150000"/>
              </a:lnSpc>
            </a:pPr>
            <a:r>
              <a:rPr lang="zh-CN" altLang="en-US" sz="2800" dirty="0" smtClean="0"/>
              <a:t>新方案净收益</a:t>
            </a:r>
          </a:p>
          <a:p>
            <a:pPr>
              <a:lnSpc>
                <a:spcPct val="150000"/>
              </a:lnSpc>
            </a:pPr>
            <a:r>
              <a:rPr lang="en-US" altLang="zh-CN" sz="2800" dirty="0" smtClean="0"/>
              <a:t>= </a:t>
            </a:r>
            <a:r>
              <a:rPr lang="zh-CN" altLang="en-US" sz="2800" dirty="0" smtClean="0"/>
              <a:t>收益增减额－应收账款占用资金的机会成本增减额－坏账损失增减额</a:t>
            </a:r>
          </a:p>
          <a:p>
            <a:pPr>
              <a:lnSpc>
                <a:spcPct val="150000"/>
              </a:lnSpc>
            </a:pPr>
            <a:r>
              <a:rPr lang="zh-CN" altLang="en-US" sz="2800" dirty="0" smtClean="0"/>
              <a:t>  －现金折扣增减额－收账费用增减额</a:t>
            </a:r>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4.1</a:t>
            </a:r>
            <a:r>
              <a:rPr lang="zh-CN" altLang="zh-CN" sz="2800" b="1" dirty="0" smtClean="0"/>
              <a:t>营运资金管理概述</a:t>
            </a:r>
            <a:endParaRPr lang="zh-CN" altLang="zh-CN" sz="2800" b="1" dirty="0"/>
          </a:p>
        </p:txBody>
      </p:sp>
      <p:sp>
        <p:nvSpPr>
          <p:cNvPr id="6" name="矩形 5"/>
          <p:cNvSpPr/>
          <p:nvPr/>
        </p:nvSpPr>
        <p:spPr>
          <a:xfrm>
            <a:off x="993402" y="1212064"/>
            <a:ext cx="10199077" cy="5909310"/>
          </a:xfrm>
          <a:prstGeom prst="rect">
            <a:avLst/>
          </a:prstGeom>
        </p:spPr>
        <p:txBody>
          <a:bodyPr wrap="square">
            <a:spAutoFit/>
          </a:bodyPr>
          <a:lstStyle/>
          <a:p>
            <a:pPr>
              <a:lnSpc>
                <a:spcPct val="150000"/>
              </a:lnSpc>
            </a:pPr>
            <a:r>
              <a:rPr lang="zh-CN" altLang="en-US" sz="2800" dirty="0" smtClean="0"/>
              <a:t>⑺确定方案</a:t>
            </a:r>
          </a:p>
          <a:p>
            <a:pPr>
              <a:lnSpc>
                <a:spcPct val="150000"/>
              </a:lnSpc>
            </a:pPr>
            <a:r>
              <a:rPr lang="zh-CN" altLang="en-US" sz="2800" dirty="0" smtClean="0"/>
              <a:t>若新方案净收益大于零，则采用新方案，否则采用原方案。</a:t>
            </a:r>
            <a:endParaRPr lang="en-US" altLang="zh-CN" sz="2800" dirty="0" smtClean="0"/>
          </a:p>
          <a:p>
            <a:pPr>
              <a:lnSpc>
                <a:spcPct val="150000"/>
              </a:lnSpc>
            </a:pPr>
            <a:r>
              <a:rPr lang="en-US" altLang="zh-CN" sz="2800" b="1" dirty="0" smtClean="0"/>
              <a:t>4.1.3</a:t>
            </a:r>
            <a:r>
              <a:rPr lang="zh-CN" altLang="zh-CN" sz="2800" b="1" dirty="0" smtClean="0"/>
              <a:t>经济批量</a:t>
            </a:r>
            <a:endParaRPr lang="zh-CN" altLang="zh-CN" sz="2800" dirty="0" smtClean="0"/>
          </a:p>
          <a:p>
            <a:pPr>
              <a:lnSpc>
                <a:spcPct val="150000"/>
              </a:lnSpc>
            </a:pPr>
            <a:r>
              <a:rPr lang="en-US" altLang="zh-CN" sz="2800" dirty="0" smtClean="0"/>
              <a:t>1.</a:t>
            </a:r>
            <a:r>
              <a:rPr lang="zh-CN" altLang="zh-CN" sz="2800" dirty="0" smtClean="0"/>
              <a:t>存货成本</a:t>
            </a:r>
            <a:endParaRPr lang="zh-CN" altLang="zh-CN" sz="2800" b="1" dirty="0" smtClean="0"/>
          </a:p>
          <a:p>
            <a:pPr>
              <a:lnSpc>
                <a:spcPct val="150000"/>
              </a:lnSpc>
            </a:pPr>
            <a:r>
              <a:rPr lang="zh-CN" altLang="zh-CN" sz="2800" dirty="0" smtClean="0"/>
              <a:t>⑴取得成本</a:t>
            </a:r>
          </a:p>
          <a:p>
            <a:pPr>
              <a:lnSpc>
                <a:spcPct val="150000"/>
              </a:lnSpc>
            </a:pPr>
            <a:r>
              <a:rPr lang="zh-CN" altLang="zh-CN" sz="2800" dirty="0" smtClean="0"/>
              <a:t>①订货成本</a:t>
            </a:r>
          </a:p>
          <a:p>
            <a:pPr>
              <a:lnSpc>
                <a:spcPct val="150000"/>
              </a:lnSpc>
            </a:pPr>
            <a:r>
              <a:rPr lang="zh-CN" altLang="zh-CN" sz="2800" dirty="0" smtClean="0"/>
              <a:t>②购置成本</a:t>
            </a:r>
          </a:p>
          <a:p>
            <a:pPr>
              <a:lnSpc>
                <a:spcPct val="150000"/>
              </a:lnSpc>
            </a:pPr>
            <a:r>
              <a:rPr lang="zh-CN" altLang="zh-CN" sz="2800" dirty="0" smtClean="0"/>
              <a:t>⑵储存成本</a:t>
            </a:r>
          </a:p>
          <a:p>
            <a:pPr>
              <a:lnSpc>
                <a:spcPct val="150000"/>
              </a:lnSpc>
            </a:pPr>
            <a:endParaRPr lang="zh-CN" altLang="en-US"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4.1</a:t>
            </a:r>
            <a:r>
              <a:rPr lang="zh-CN" altLang="zh-CN" sz="2800" b="1" dirty="0" smtClean="0"/>
              <a:t>营运资金管理概述</a:t>
            </a:r>
            <a:endParaRPr lang="zh-CN" altLang="zh-CN" sz="2800" b="1" dirty="0"/>
          </a:p>
        </p:txBody>
      </p:sp>
      <p:sp>
        <p:nvSpPr>
          <p:cNvPr id="6" name="矩形 5"/>
          <p:cNvSpPr/>
          <p:nvPr/>
        </p:nvSpPr>
        <p:spPr>
          <a:xfrm>
            <a:off x="993402" y="1212064"/>
            <a:ext cx="10199077" cy="3754874"/>
          </a:xfrm>
          <a:prstGeom prst="rect">
            <a:avLst/>
          </a:prstGeom>
        </p:spPr>
        <p:txBody>
          <a:bodyPr wrap="square">
            <a:spAutoFit/>
          </a:bodyPr>
          <a:lstStyle/>
          <a:p>
            <a:r>
              <a:rPr lang="zh-CN" altLang="zh-CN" sz="2800" dirty="0" smtClean="0"/>
              <a:t>⑶缺货成本</a:t>
            </a:r>
          </a:p>
          <a:p>
            <a:pPr>
              <a:lnSpc>
                <a:spcPct val="150000"/>
              </a:lnSpc>
            </a:pPr>
            <a:r>
              <a:rPr lang="en-US" altLang="zh-CN" sz="2800" dirty="0" smtClean="0"/>
              <a:t>2.</a:t>
            </a:r>
            <a:r>
              <a:rPr lang="zh-CN" altLang="zh-CN" sz="2800" dirty="0" smtClean="0"/>
              <a:t>经济批量基本模型</a:t>
            </a:r>
            <a:endParaRPr lang="en-US" altLang="zh-CN" sz="2800" dirty="0" smtClean="0"/>
          </a:p>
          <a:p>
            <a:pPr>
              <a:lnSpc>
                <a:spcPct val="150000"/>
              </a:lnSpc>
            </a:pPr>
            <a:endParaRPr lang="en-US" altLang="zh-CN" sz="2800" dirty="0" smtClean="0"/>
          </a:p>
          <a:p>
            <a:pPr>
              <a:lnSpc>
                <a:spcPct val="150000"/>
              </a:lnSpc>
            </a:pPr>
            <a:r>
              <a:rPr lang="zh-CN" altLang="zh-CN" sz="2800" dirty="0" smtClean="0"/>
              <a:t>⑴经济批量</a:t>
            </a:r>
            <a:endParaRPr lang="en-US" altLang="zh-CN" sz="2800" dirty="0" smtClean="0"/>
          </a:p>
          <a:p>
            <a:pPr>
              <a:lnSpc>
                <a:spcPct val="150000"/>
              </a:lnSpc>
            </a:pPr>
            <a:endParaRPr lang="en-US" altLang="zh-CN" sz="2800" dirty="0" smtClean="0"/>
          </a:p>
          <a:p>
            <a:pPr>
              <a:lnSpc>
                <a:spcPct val="150000"/>
              </a:lnSpc>
            </a:pPr>
            <a:r>
              <a:rPr lang="zh-CN" altLang="zh-CN" sz="2800" dirty="0" smtClean="0"/>
              <a:t>⑵每年最佳订货次数</a:t>
            </a:r>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9313" name="Object 1"/>
          <p:cNvGraphicFramePr>
            <a:graphicFrameLocks noChangeAspect="1"/>
          </p:cNvGraphicFramePr>
          <p:nvPr/>
        </p:nvGraphicFramePr>
        <p:xfrm>
          <a:off x="1051560" y="2340864"/>
          <a:ext cx="5234028" cy="813816"/>
        </p:xfrm>
        <a:graphic>
          <a:graphicData uri="http://schemas.openxmlformats.org/presentationml/2006/ole">
            <p:oleObj spid="_x0000_s269313" r:id="rId5" imgW="2717800" imgH="419100" progId="">
              <p:embed/>
            </p:oleObj>
          </a:graphicData>
        </a:graphic>
      </p:graphicFrame>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9315" name="Object 3"/>
          <p:cNvGraphicFramePr>
            <a:graphicFrameLocks noChangeAspect="1"/>
          </p:cNvGraphicFramePr>
          <p:nvPr/>
        </p:nvGraphicFramePr>
        <p:xfrm>
          <a:off x="1115568" y="3675888"/>
          <a:ext cx="1627632" cy="714134"/>
        </p:xfrm>
        <a:graphic>
          <a:graphicData uri="http://schemas.openxmlformats.org/presentationml/2006/ole">
            <p:oleObj spid="_x0000_s269315" r:id="rId6" imgW="1129810" imgH="495085" progId="">
              <p:embed/>
            </p:oleObj>
          </a:graphicData>
        </a:graphic>
      </p:graphicFrame>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9317" name="Object 5"/>
          <p:cNvGraphicFramePr>
            <a:graphicFrameLocks noChangeAspect="1"/>
          </p:cNvGraphicFramePr>
          <p:nvPr/>
        </p:nvGraphicFramePr>
        <p:xfrm>
          <a:off x="1106424" y="4882895"/>
          <a:ext cx="1810512" cy="810925"/>
        </p:xfrm>
        <a:graphic>
          <a:graphicData uri="http://schemas.openxmlformats.org/presentationml/2006/ole">
            <p:oleObj spid="_x0000_s269317" r:id="rId7" imgW="1040948" imgH="469696" progId="">
              <p:embed/>
            </p:oleObj>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4.1</a:t>
            </a:r>
            <a:r>
              <a:rPr lang="zh-CN" altLang="zh-CN" sz="2800" b="1" dirty="0" smtClean="0"/>
              <a:t>营运资金管理概述</a:t>
            </a:r>
            <a:endParaRPr lang="zh-CN" altLang="zh-CN" sz="2800" b="1" dirty="0"/>
          </a:p>
        </p:txBody>
      </p:sp>
      <p:sp>
        <p:nvSpPr>
          <p:cNvPr id="6" name="矩形 5"/>
          <p:cNvSpPr/>
          <p:nvPr/>
        </p:nvSpPr>
        <p:spPr>
          <a:xfrm>
            <a:off x="993402" y="1212064"/>
            <a:ext cx="10199077" cy="3970318"/>
          </a:xfrm>
          <a:prstGeom prst="rect">
            <a:avLst/>
          </a:prstGeom>
        </p:spPr>
        <p:txBody>
          <a:bodyPr wrap="square">
            <a:spAutoFit/>
          </a:bodyPr>
          <a:lstStyle/>
          <a:p>
            <a:r>
              <a:rPr lang="zh-CN" altLang="zh-CN" sz="2800" dirty="0" smtClean="0"/>
              <a:t>⑶最佳订货周期</a:t>
            </a:r>
            <a:endParaRPr lang="en-US" altLang="zh-CN" sz="2800" dirty="0" smtClean="0"/>
          </a:p>
          <a:p>
            <a:endParaRPr lang="en-US" altLang="zh-CN" sz="2800" dirty="0" smtClean="0"/>
          </a:p>
          <a:p>
            <a:endParaRPr lang="en-US" altLang="zh-CN" sz="2800" dirty="0" smtClean="0"/>
          </a:p>
          <a:p>
            <a:endParaRPr lang="en-US" altLang="zh-CN" sz="2800" dirty="0" smtClean="0"/>
          </a:p>
          <a:p>
            <a:r>
              <a:rPr lang="zh-CN" altLang="zh-CN" sz="2800" dirty="0" smtClean="0"/>
              <a:t>⑷经济批量占用资金</a:t>
            </a:r>
            <a:endParaRPr lang="en-US" altLang="zh-CN" sz="2800" dirty="0" smtClean="0"/>
          </a:p>
          <a:p>
            <a:endParaRPr lang="en-US" altLang="zh-CN" sz="2800" dirty="0" smtClean="0"/>
          </a:p>
          <a:p>
            <a:endParaRPr lang="en-US" altLang="zh-CN" sz="2800" dirty="0" smtClean="0"/>
          </a:p>
          <a:p>
            <a:r>
              <a:rPr lang="zh-CN" altLang="zh-CN" sz="2800" dirty="0" smtClean="0"/>
              <a:t>⑸与</a:t>
            </a:r>
            <a:r>
              <a:rPr lang="en-US" altLang="zh-CN" sz="2800" dirty="0" smtClean="0"/>
              <a:t>Q</a:t>
            </a:r>
            <a:r>
              <a:rPr lang="zh-CN" altLang="zh-CN" sz="2800" dirty="0" smtClean="0"/>
              <a:t>有关的存货总成本</a:t>
            </a:r>
          </a:p>
          <a:p>
            <a:endParaRPr lang="zh-CN" altLang="zh-CN" sz="2800" dirty="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5461" name="Object 5"/>
          <p:cNvGraphicFramePr>
            <a:graphicFrameLocks noChangeAspect="1"/>
          </p:cNvGraphicFramePr>
          <p:nvPr/>
        </p:nvGraphicFramePr>
        <p:xfrm>
          <a:off x="1170432" y="1746504"/>
          <a:ext cx="1965960" cy="970178"/>
        </p:xfrm>
        <a:graphic>
          <a:graphicData uri="http://schemas.openxmlformats.org/presentationml/2006/ole">
            <p:oleObj spid="_x0000_s275461" r:id="rId5" imgW="1358310" imgH="672808" progId="">
              <p:embed/>
            </p:oleObj>
          </a:graphicData>
        </a:graphic>
      </p:graphicFrame>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5463" name="Object 7"/>
          <p:cNvGraphicFramePr>
            <a:graphicFrameLocks noChangeAspect="1"/>
          </p:cNvGraphicFramePr>
          <p:nvPr/>
        </p:nvGraphicFramePr>
        <p:xfrm>
          <a:off x="1097280" y="3438144"/>
          <a:ext cx="2051421" cy="640080"/>
        </p:xfrm>
        <a:graphic>
          <a:graphicData uri="http://schemas.openxmlformats.org/presentationml/2006/ole">
            <p:oleObj spid="_x0000_s275463" r:id="rId6" imgW="1803400" imgH="558800" progId="">
              <p:embed/>
            </p:oleObj>
          </a:graphicData>
        </a:graphic>
      </p:graphicFrame>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5465" name="Object 9"/>
          <p:cNvGraphicFramePr>
            <a:graphicFrameLocks noChangeAspect="1"/>
          </p:cNvGraphicFramePr>
          <p:nvPr/>
        </p:nvGraphicFramePr>
        <p:xfrm>
          <a:off x="1143000" y="4791456"/>
          <a:ext cx="4142232" cy="1247507"/>
        </p:xfrm>
        <a:graphic>
          <a:graphicData uri="http://schemas.openxmlformats.org/presentationml/2006/ole">
            <p:oleObj spid="_x0000_s275465" r:id="rId7" imgW="4038600" imgH="965200" progId="">
              <p:embed/>
            </p:oleObj>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4.1</a:t>
            </a:r>
            <a:r>
              <a:rPr lang="zh-CN" altLang="zh-CN" sz="2800" b="1" dirty="0" smtClean="0"/>
              <a:t>营运资金管理概述</a:t>
            </a:r>
            <a:endParaRPr lang="zh-CN" altLang="zh-CN" sz="2800" b="1" dirty="0"/>
          </a:p>
        </p:txBody>
      </p:sp>
      <p:sp>
        <p:nvSpPr>
          <p:cNvPr id="6" name="矩形 5"/>
          <p:cNvSpPr/>
          <p:nvPr/>
        </p:nvSpPr>
        <p:spPr>
          <a:xfrm>
            <a:off x="993402" y="1212064"/>
            <a:ext cx="10199077" cy="954107"/>
          </a:xfrm>
          <a:prstGeom prst="rect">
            <a:avLst/>
          </a:prstGeom>
        </p:spPr>
        <p:txBody>
          <a:bodyPr wrap="square">
            <a:spAutoFit/>
          </a:bodyPr>
          <a:lstStyle/>
          <a:p>
            <a:r>
              <a:rPr lang="en-US" altLang="zh-CN" sz="2800" dirty="0" smtClean="0"/>
              <a:t>3.</a:t>
            </a:r>
            <a:r>
              <a:rPr lang="zh-CN" altLang="zh-CN" sz="2800" dirty="0" smtClean="0"/>
              <a:t>存货陆续供应和使用的经济批量模型</a:t>
            </a:r>
          </a:p>
          <a:p>
            <a:endParaRPr lang="en-US"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6485" name="Object 5"/>
          <p:cNvGraphicFramePr>
            <a:graphicFrameLocks noChangeAspect="1"/>
          </p:cNvGraphicFramePr>
          <p:nvPr/>
        </p:nvGraphicFramePr>
        <p:xfrm>
          <a:off x="1271016" y="1975104"/>
          <a:ext cx="2112264" cy="664408"/>
        </p:xfrm>
        <a:graphic>
          <a:graphicData uri="http://schemas.openxmlformats.org/presentationml/2006/ole">
            <p:oleObj spid="_x0000_s276485" r:id="rId5" imgW="1612900" imgH="508000" progId="">
              <p:embed/>
            </p:oleObj>
          </a:graphicData>
        </a:graphic>
      </p:graphicFrame>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6487" name="Object 7"/>
          <p:cNvGraphicFramePr>
            <a:graphicFrameLocks noChangeAspect="1"/>
          </p:cNvGraphicFramePr>
          <p:nvPr/>
        </p:nvGraphicFramePr>
        <p:xfrm>
          <a:off x="1225297" y="2862072"/>
          <a:ext cx="2331720" cy="702877"/>
        </p:xfrm>
        <a:graphic>
          <a:graphicData uri="http://schemas.openxmlformats.org/presentationml/2006/ole">
            <p:oleObj spid="_x0000_s276487" r:id="rId6" imgW="1536700" imgH="469900" progId="">
              <p:embed/>
            </p:oleObj>
          </a:graphicData>
        </a:graphic>
      </p:graphicFrame>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6489" name="Object 9"/>
          <p:cNvGraphicFramePr>
            <a:graphicFrameLocks noChangeAspect="1"/>
          </p:cNvGraphicFramePr>
          <p:nvPr/>
        </p:nvGraphicFramePr>
        <p:xfrm>
          <a:off x="1225296" y="3886200"/>
          <a:ext cx="2203704" cy="1025315"/>
        </p:xfrm>
        <a:graphic>
          <a:graphicData uri="http://schemas.openxmlformats.org/presentationml/2006/ole">
            <p:oleObj spid="_x0000_s276489" r:id="rId7" imgW="1447172" imgH="672808" progId="">
              <p:embed/>
            </p:oleObj>
          </a:graphicData>
        </a:graphic>
      </p:graphicFrame>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6491" name="Object 11"/>
          <p:cNvGraphicFramePr>
            <a:graphicFrameLocks noChangeAspect="1"/>
          </p:cNvGraphicFramePr>
          <p:nvPr/>
        </p:nvGraphicFramePr>
        <p:xfrm>
          <a:off x="1143000" y="4974336"/>
          <a:ext cx="3401660" cy="740664"/>
        </p:xfrm>
        <a:graphic>
          <a:graphicData uri="http://schemas.openxmlformats.org/presentationml/2006/ole">
            <p:oleObj spid="_x0000_s276491" r:id="rId8" imgW="2667000" imgH="584200" progId="">
              <p:embed/>
            </p:oleObj>
          </a:graphicData>
        </a:graphic>
      </p:graphicFrame>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6493" name="Object 13"/>
          <p:cNvGraphicFramePr>
            <a:graphicFrameLocks noChangeAspect="1"/>
          </p:cNvGraphicFramePr>
          <p:nvPr/>
        </p:nvGraphicFramePr>
        <p:xfrm>
          <a:off x="1188720" y="5852160"/>
          <a:ext cx="4242872" cy="640080"/>
        </p:xfrm>
        <a:graphic>
          <a:graphicData uri="http://schemas.openxmlformats.org/presentationml/2006/ole">
            <p:oleObj spid="_x0000_s276493" r:id="rId9" imgW="4051300" imgH="609600" progId="">
              <p:embed/>
            </p:oleObj>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4.2</a:t>
            </a:r>
            <a:r>
              <a:rPr lang="zh-CN" altLang="zh-CN" sz="2800" b="1" dirty="0" smtClean="0"/>
              <a:t>最佳现金持有量模型</a:t>
            </a:r>
            <a:endParaRPr lang="zh-CN" altLang="zh-CN" sz="2800" dirty="0"/>
          </a:p>
        </p:txBody>
      </p:sp>
      <p:sp>
        <p:nvSpPr>
          <p:cNvPr id="6" name="矩形 5"/>
          <p:cNvSpPr/>
          <p:nvPr/>
        </p:nvSpPr>
        <p:spPr>
          <a:xfrm>
            <a:off x="993402" y="1212064"/>
            <a:ext cx="10199077" cy="523220"/>
          </a:xfrm>
          <a:prstGeom prst="rect">
            <a:avLst/>
          </a:prstGeom>
        </p:spPr>
        <p:txBody>
          <a:bodyPr wrap="square">
            <a:spAutoFit/>
          </a:bodyPr>
          <a:lstStyle/>
          <a:p>
            <a:r>
              <a:rPr lang="en-US" altLang="zh-CN" sz="2800" b="1" dirty="0" smtClean="0"/>
              <a:t>4.2.1</a:t>
            </a:r>
            <a:r>
              <a:rPr lang="zh-CN" altLang="zh-CN" sz="2800" b="1" dirty="0" smtClean="0"/>
              <a:t>模型功能</a:t>
            </a:r>
            <a:endParaRPr lang="zh-CN" altLang="zh-CN" sz="2800" dirty="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277511" name="Picture 7"/>
          <p:cNvPicPr>
            <a:picLocks noChangeAspect="1" noChangeArrowheads="1"/>
          </p:cNvPicPr>
          <p:nvPr/>
        </p:nvPicPr>
        <p:blipFill>
          <a:blip r:embed="rId4" cstate="print"/>
          <a:srcRect/>
          <a:stretch>
            <a:fillRect/>
          </a:stretch>
        </p:blipFill>
        <p:spPr bwMode="auto">
          <a:xfrm>
            <a:off x="2834640" y="1810512"/>
            <a:ext cx="5641848" cy="445132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4.2</a:t>
            </a:r>
            <a:r>
              <a:rPr lang="zh-CN" altLang="zh-CN" sz="2800" b="1" dirty="0" smtClean="0"/>
              <a:t>最佳现金持有量模型</a:t>
            </a:r>
            <a:endParaRPr lang="zh-CN" altLang="zh-CN" sz="2800" dirty="0"/>
          </a:p>
        </p:txBody>
      </p:sp>
      <p:sp>
        <p:nvSpPr>
          <p:cNvPr id="6" name="矩形 5"/>
          <p:cNvSpPr/>
          <p:nvPr/>
        </p:nvSpPr>
        <p:spPr>
          <a:xfrm>
            <a:off x="993402" y="828016"/>
            <a:ext cx="10199077" cy="7201972"/>
          </a:xfrm>
          <a:prstGeom prst="rect">
            <a:avLst/>
          </a:prstGeom>
        </p:spPr>
        <p:txBody>
          <a:bodyPr wrap="square">
            <a:spAutoFit/>
          </a:bodyPr>
          <a:lstStyle/>
          <a:p>
            <a:pPr>
              <a:lnSpc>
                <a:spcPct val="150000"/>
              </a:lnSpc>
            </a:pPr>
            <a:r>
              <a:rPr lang="en-US" altLang="zh-CN" sz="2800" b="1" dirty="0" smtClean="0"/>
              <a:t>4.2.2</a:t>
            </a:r>
            <a:r>
              <a:rPr lang="zh-CN" altLang="zh-CN" sz="2800" b="1" dirty="0" smtClean="0"/>
              <a:t>模型设计步骤</a:t>
            </a:r>
            <a:endParaRPr lang="en-US" altLang="zh-CN" sz="2800" b="1" dirty="0" smtClean="0"/>
          </a:p>
          <a:p>
            <a:pPr>
              <a:lnSpc>
                <a:spcPct val="150000"/>
              </a:lnSpc>
            </a:pPr>
            <a:r>
              <a:rPr lang="en-US" altLang="zh-CN" sz="2800" dirty="0" smtClean="0"/>
              <a:t>1.</a:t>
            </a:r>
            <a:r>
              <a:rPr lang="zh-CN" altLang="zh-CN" sz="2800" dirty="0" smtClean="0"/>
              <a:t>设置有价证券报酬率滚动条</a:t>
            </a:r>
          </a:p>
          <a:p>
            <a:pPr>
              <a:lnSpc>
                <a:spcPct val="150000"/>
              </a:lnSpc>
            </a:pPr>
            <a:r>
              <a:rPr lang="en-US" altLang="zh-CN" sz="2800" dirty="0" smtClean="0"/>
              <a:t>2.</a:t>
            </a:r>
            <a:r>
              <a:rPr lang="zh-CN" altLang="zh-CN" sz="2800" dirty="0" smtClean="0"/>
              <a:t>设置数据有效性</a:t>
            </a:r>
          </a:p>
          <a:p>
            <a:pPr>
              <a:lnSpc>
                <a:spcPct val="150000"/>
              </a:lnSpc>
            </a:pPr>
            <a:r>
              <a:rPr lang="en-US" altLang="zh-CN" sz="2800" dirty="0" smtClean="0"/>
              <a:t>3.</a:t>
            </a:r>
            <a:r>
              <a:rPr lang="zh-CN" altLang="zh-CN" sz="2800" dirty="0" smtClean="0"/>
              <a:t>设置相关公式</a:t>
            </a:r>
          </a:p>
          <a:p>
            <a:pPr>
              <a:lnSpc>
                <a:spcPct val="150000"/>
              </a:lnSpc>
            </a:pPr>
            <a:r>
              <a:rPr lang="en-US" altLang="zh-CN" sz="2800" dirty="0" smtClean="0"/>
              <a:t>4.</a:t>
            </a:r>
            <a:r>
              <a:rPr lang="zh-CN" altLang="zh-CN" sz="2800" dirty="0" smtClean="0"/>
              <a:t>制作现金持有量成本分析图</a:t>
            </a:r>
          </a:p>
          <a:p>
            <a:pPr>
              <a:lnSpc>
                <a:spcPct val="150000"/>
              </a:lnSpc>
            </a:pPr>
            <a:r>
              <a:rPr lang="zh-CN" altLang="zh-CN" sz="2800" dirty="0" smtClean="0"/>
              <a:t>⑴准备数据</a:t>
            </a:r>
          </a:p>
          <a:p>
            <a:pPr>
              <a:lnSpc>
                <a:spcPct val="150000"/>
              </a:lnSpc>
            </a:pPr>
            <a:r>
              <a:rPr lang="zh-CN" altLang="zh-CN" sz="2800" dirty="0" smtClean="0"/>
              <a:t>⑵制作图表</a:t>
            </a:r>
            <a:endParaRPr lang="en-US" altLang="zh-CN" sz="2800" dirty="0" smtClean="0"/>
          </a:p>
          <a:p>
            <a:pPr>
              <a:lnSpc>
                <a:spcPct val="150000"/>
              </a:lnSpc>
            </a:pPr>
            <a:r>
              <a:rPr lang="zh-CN" altLang="zh-CN" sz="2800" dirty="0" smtClean="0"/>
              <a:t>⑶设置窗体工具</a:t>
            </a:r>
          </a:p>
          <a:p>
            <a:pPr>
              <a:lnSpc>
                <a:spcPct val="150000"/>
              </a:lnSpc>
            </a:pPr>
            <a:r>
              <a:rPr lang="en-US" altLang="zh-CN" sz="2800" dirty="0" smtClean="0"/>
              <a:t>5.</a:t>
            </a:r>
            <a:r>
              <a:rPr lang="zh-CN" altLang="zh-CN" sz="2800" dirty="0" smtClean="0"/>
              <a:t>保护工作表</a:t>
            </a:r>
          </a:p>
          <a:p>
            <a:pPr>
              <a:lnSpc>
                <a:spcPct val="150000"/>
              </a:lnSpc>
            </a:pPr>
            <a:endParaRPr lang="zh-CN" altLang="zh-CN" sz="2800" dirty="0" smtClean="0"/>
          </a:p>
          <a:p>
            <a:pPr>
              <a:lnSpc>
                <a:spcPct val="150000"/>
              </a:lnSpc>
            </a:pPr>
            <a:endParaRPr lang="zh-CN" altLang="zh-CN" sz="2800" dirty="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8" name="Picture 2"/>
          <p:cNvPicPr>
            <a:picLocks noChangeAspect="1" noChangeArrowheads="1"/>
          </p:cNvPicPr>
          <p:nvPr/>
        </p:nvPicPr>
        <p:blipFill>
          <a:blip r:embed="rId4" cstate="print"/>
          <a:srcRect/>
          <a:stretch>
            <a:fillRect/>
          </a:stretch>
        </p:blipFill>
        <p:spPr bwMode="auto">
          <a:xfrm>
            <a:off x="7214616" y="1207008"/>
            <a:ext cx="3392424" cy="501564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4.3</a:t>
            </a:r>
            <a:r>
              <a:rPr lang="zh-CN" altLang="zh-CN" sz="2800" b="1" dirty="0" smtClean="0"/>
              <a:t>赊销政策分析模型</a:t>
            </a:r>
            <a:endParaRPr lang="zh-CN" altLang="zh-CN" sz="2800" dirty="0"/>
          </a:p>
        </p:txBody>
      </p:sp>
      <p:sp>
        <p:nvSpPr>
          <p:cNvPr id="6" name="矩形 5"/>
          <p:cNvSpPr/>
          <p:nvPr/>
        </p:nvSpPr>
        <p:spPr>
          <a:xfrm>
            <a:off x="993402" y="1212064"/>
            <a:ext cx="10199077" cy="523220"/>
          </a:xfrm>
          <a:prstGeom prst="rect">
            <a:avLst/>
          </a:prstGeom>
        </p:spPr>
        <p:txBody>
          <a:bodyPr wrap="square">
            <a:spAutoFit/>
          </a:bodyPr>
          <a:lstStyle/>
          <a:p>
            <a:r>
              <a:rPr lang="en-US" altLang="zh-CN" sz="2800" b="1" dirty="0" smtClean="0"/>
              <a:t>4.3.1</a:t>
            </a:r>
            <a:r>
              <a:rPr lang="zh-CN" altLang="zh-CN" sz="2800" b="1" dirty="0" smtClean="0"/>
              <a:t>模型功能</a:t>
            </a:r>
            <a:endParaRPr lang="zh-CN"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7" name="表格 16"/>
          <p:cNvGraphicFramePr>
            <a:graphicFrameLocks noGrp="1"/>
          </p:cNvGraphicFramePr>
          <p:nvPr/>
        </p:nvGraphicFramePr>
        <p:xfrm>
          <a:off x="1155763" y="1921763"/>
          <a:ext cx="4897565" cy="3033593"/>
        </p:xfrm>
        <a:graphic>
          <a:graphicData uri="http://schemas.openxmlformats.org/drawingml/2006/table">
            <a:tbl>
              <a:tblPr/>
              <a:tblGrid>
                <a:gridCol w="2833465"/>
                <a:gridCol w="1062549"/>
                <a:gridCol w="1001551"/>
              </a:tblGrid>
              <a:tr h="332627">
                <a:tc>
                  <a:txBody>
                    <a:bodyPr/>
                    <a:lstStyle/>
                    <a:p>
                      <a:pPr algn="ctr">
                        <a:lnSpc>
                          <a:spcPct val="150000"/>
                        </a:lnSpc>
                        <a:spcAft>
                          <a:spcPts val="0"/>
                        </a:spcAft>
                      </a:pPr>
                      <a:r>
                        <a:rPr lang="zh-CN" sz="1600" kern="100">
                          <a:latin typeface="Times New Roman"/>
                          <a:ea typeface="宋体"/>
                        </a:rPr>
                        <a:t>项</a:t>
                      </a:r>
                      <a:r>
                        <a:rPr lang="en-US" sz="1600" kern="100">
                          <a:latin typeface="Times New Roman"/>
                          <a:ea typeface="宋体"/>
                        </a:rPr>
                        <a:t>    </a:t>
                      </a:r>
                      <a:r>
                        <a:rPr lang="zh-CN" sz="1600" kern="100">
                          <a:latin typeface="Times New Roman"/>
                          <a:ea typeface="宋体"/>
                        </a:rPr>
                        <a:t>目</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rPr>
                        <a:t>新赊销政策</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rPr>
                        <a:t>原赊销政策</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627">
                <a:tc>
                  <a:txBody>
                    <a:bodyPr/>
                    <a:lstStyle/>
                    <a:p>
                      <a:pPr algn="just">
                        <a:lnSpc>
                          <a:spcPct val="150000"/>
                        </a:lnSpc>
                        <a:spcAft>
                          <a:spcPts val="0"/>
                        </a:spcAft>
                      </a:pPr>
                      <a:r>
                        <a:rPr lang="zh-CN" sz="1600" kern="100">
                          <a:latin typeface="Times New Roman"/>
                          <a:ea typeface="宋体"/>
                        </a:rPr>
                        <a:t>信用期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kern="100">
                          <a:latin typeface="Times New Roman"/>
                          <a:ea typeface="宋体"/>
                        </a:rPr>
                        <a:t>30</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kern="100">
                          <a:latin typeface="Times New Roman"/>
                          <a:ea typeface="宋体"/>
                        </a:rPr>
                        <a:t>60</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627">
                <a:tc>
                  <a:txBody>
                    <a:bodyPr/>
                    <a:lstStyle/>
                    <a:p>
                      <a:pPr algn="just">
                        <a:lnSpc>
                          <a:spcPct val="150000"/>
                        </a:lnSpc>
                        <a:spcAft>
                          <a:spcPts val="0"/>
                        </a:spcAft>
                      </a:pPr>
                      <a:r>
                        <a:rPr lang="zh-CN" sz="1600" kern="100">
                          <a:latin typeface="Times New Roman"/>
                          <a:ea typeface="宋体"/>
                        </a:rPr>
                        <a:t>销售收入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kern="100">
                          <a:latin typeface="Times New Roman"/>
                          <a:ea typeface="宋体"/>
                        </a:rPr>
                        <a:t>500</a:t>
                      </a:r>
                      <a:r>
                        <a:rPr lang="zh-CN" sz="1600" kern="100">
                          <a:latin typeface="Times New Roman"/>
                          <a:ea typeface="宋体"/>
                        </a:rPr>
                        <a:t>，</a:t>
                      </a:r>
                      <a:r>
                        <a:rPr lang="en-US" sz="1600" kern="100">
                          <a:latin typeface="Times New Roman"/>
                          <a:ea typeface="宋体"/>
                        </a:rPr>
                        <a:t>000</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kern="100">
                          <a:latin typeface="Times New Roman"/>
                          <a:ea typeface="宋体"/>
                        </a:rPr>
                        <a:t>550</a:t>
                      </a:r>
                      <a:r>
                        <a:rPr lang="zh-CN" sz="1600" kern="100">
                          <a:latin typeface="Times New Roman"/>
                          <a:ea typeface="宋体"/>
                        </a:rPr>
                        <a:t>，</a:t>
                      </a:r>
                      <a:r>
                        <a:rPr lang="en-US" sz="1600" kern="100">
                          <a:latin typeface="Times New Roman"/>
                          <a:ea typeface="宋体"/>
                        </a:rPr>
                        <a:t>000</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627">
                <a:tc>
                  <a:txBody>
                    <a:bodyPr/>
                    <a:lstStyle/>
                    <a:p>
                      <a:pPr algn="just">
                        <a:lnSpc>
                          <a:spcPct val="150000"/>
                        </a:lnSpc>
                        <a:spcAft>
                          <a:spcPts val="0"/>
                        </a:spcAft>
                      </a:pPr>
                      <a:r>
                        <a:rPr lang="zh-CN" sz="1600" kern="100">
                          <a:latin typeface="Times New Roman"/>
                          <a:ea typeface="宋体"/>
                        </a:rPr>
                        <a:t>坏账损失率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kern="100">
                          <a:latin typeface="Times New Roman"/>
                          <a:ea typeface="宋体"/>
                        </a:rPr>
                        <a:t>3</a:t>
                      </a:r>
                      <a:r>
                        <a:rPr lang="zh-CN" sz="1600" kern="100">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kern="100">
                          <a:latin typeface="Times New Roman"/>
                          <a:ea typeface="宋体"/>
                        </a:rPr>
                        <a:t>5</a:t>
                      </a:r>
                      <a:r>
                        <a:rPr lang="zh-CN" sz="1600" kern="100">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627">
                <a:tc>
                  <a:txBody>
                    <a:bodyPr/>
                    <a:lstStyle/>
                    <a:p>
                      <a:pPr algn="just">
                        <a:lnSpc>
                          <a:spcPct val="150000"/>
                        </a:lnSpc>
                        <a:spcAft>
                          <a:spcPts val="0"/>
                        </a:spcAft>
                      </a:pPr>
                      <a:r>
                        <a:rPr lang="zh-CN" sz="1600" kern="100">
                          <a:latin typeface="Times New Roman"/>
                          <a:ea typeface="宋体"/>
                        </a:rPr>
                        <a:t>平均现金折扣率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kern="100">
                          <a:latin typeface="Times New Roman"/>
                          <a:ea typeface="宋体"/>
                        </a:rPr>
                        <a:t>2%</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kern="100">
                          <a:latin typeface="Times New Roman"/>
                          <a:ea typeface="宋体"/>
                        </a:rPr>
                        <a:t>3%</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890">
                <a:tc>
                  <a:txBody>
                    <a:bodyPr/>
                    <a:lstStyle/>
                    <a:p>
                      <a:pPr algn="just">
                        <a:lnSpc>
                          <a:spcPct val="150000"/>
                        </a:lnSpc>
                        <a:spcAft>
                          <a:spcPts val="0"/>
                        </a:spcAft>
                      </a:pPr>
                      <a:r>
                        <a:rPr lang="zh-CN" sz="1600" kern="100">
                          <a:latin typeface="Times New Roman"/>
                          <a:ea typeface="宋体"/>
                        </a:rPr>
                        <a:t>取得现金折扣的销售收入占销售总额的百分比</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kern="100">
                          <a:latin typeface="Times New Roman"/>
                          <a:ea typeface="宋体"/>
                        </a:rPr>
                        <a:t>30%</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kern="100">
                          <a:latin typeface="Times New Roman"/>
                          <a:ea typeface="宋体"/>
                        </a:rPr>
                        <a:t>50%</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627">
                <a:tc>
                  <a:txBody>
                    <a:bodyPr/>
                    <a:lstStyle/>
                    <a:p>
                      <a:pPr algn="just">
                        <a:lnSpc>
                          <a:spcPct val="150000"/>
                        </a:lnSpc>
                        <a:spcAft>
                          <a:spcPts val="0"/>
                        </a:spcAft>
                      </a:pPr>
                      <a:r>
                        <a:rPr lang="zh-CN" sz="1600" kern="100">
                          <a:latin typeface="Times New Roman"/>
                          <a:ea typeface="宋体"/>
                        </a:rPr>
                        <a:t>收账费用</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kern="100">
                          <a:latin typeface="Times New Roman"/>
                          <a:ea typeface="宋体"/>
                        </a:rPr>
                        <a:t>10</a:t>
                      </a:r>
                      <a:r>
                        <a:rPr lang="zh-CN" sz="1600" kern="100">
                          <a:latin typeface="Times New Roman"/>
                          <a:ea typeface="宋体"/>
                        </a:rPr>
                        <a:t>，</a:t>
                      </a:r>
                      <a:r>
                        <a:rPr lang="en-US" sz="1600" kern="100">
                          <a:latin typeface="Times New Roman"/>
                          <a:ea typeface="宋体"/>
                        </a:rPr>
                        <a:t>000</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kern="100" dirty="0">
                          <a:latin typeface="Times New Roman"/>
                          <a:ea typeface="宋体"/>
                        </a:rPr>
                        <a:t>20</a:t>
                      </a:r>
                      <a:r>
                        <a:rPr lang="zh-CN" sz="1600" kern="100" dirty="0">
                          <a:latin typeface="Times New Roman"/>
                          <a:ea typeface="宋体"/>
                        </a:rPr>
                        <a:t>，</a:t>
                      </a:r>
                      <a:r>
                        <a:rPr lang="en-US" sz="1600" kern="100" dirty="0">
                          <a:latin typeface="Times New Roman"/>
                          <a:ea typeface="宋体"/>
                        </a:rPr>
                        <a:t>000</a:t>
                      </a:r>
                      <a:endParaRPr lang="zh-CN" sz="16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80578" name="Picture 2"/>
          <p:cNvPicPr>
            <a:picLocks noChangeAspect="1" noChangeArrowheads="1"/>
          </p:cNvPicPr>
          <p:nvPr/>
        </p:nvPicPr>
        <p:blipFill>
          <a:blip r:embed="rId4" cstate="print"/>
          <a:srcRect/>
          <a:stretch>
            <a:fillRect/>
          </a:stretch>
        </p:blipFill>
        <p:spPr bwMode="auto">
          <a:xfrm>
            <a:off x="6117336" y="1901952"/>
            <a:ext cx="5920077" cy="3099816"/>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4.3</a:t>
            </a:r>
            <a:r>
              <a:rPr lang="zh-CN" altLang="zh-CN" sz="2800" b="1" dirty="0" smtClean="0"/>
              <a:t>赊销政策分析模型</a:t>
            </a:r>
            <a:endParaRPr lang="zh-CN" altLang="zh-CN" sz="2800" dirty="0"/>
          </a:p>
        </p:txBody>
      </p:sp>
      <p:sp>
        <p:nvSpPr>
          <p:cNvPr id="6" name="矩形 5"/>
          <p:cNvSpPr/>
          <p:nvPr/>
        </p:nvSpPr>
        <p:spPr>
          <a:xfrm>
            <a:off x="993402" y="1212064"/>
            <a:ext cx="10199077" cy="5693866"/>
          </a:xfrm>
          <a:prstGeom prst="rect">
            <a:avLst/>
          </a:prstGeom>
        </p:spPr>
        <p:txBody>
          <a:bodyPr wrap="square">
            <a:spAutoFit/>
          </a:bodyPr>
          <a:lstStyle/>
          <a:p>
            <a:r>
              <a:rPr lang="en-US" altLang="zh-CN" sz="2800" b="1" dirty="0" smtClean="0"/>
              <a:t>4.3.2</a:t>
            </a:r>
            <a:r>
              <a:rPr lang="zh-CN" altLang="zh-CN" sz="2800" b="1" dirty="0" smtClean="0"/>
              <a:t>模型设计步骤</a:t>
            </a:r>
            <a:endParaRPr lang="zh-CN" altLang="zh-CN" sz="2800" dirty="0" smtClean="0"/>
          </a:p>
          <a:p>
            <a:pPr>
              <a:lnSpc>
                <a:spcPct val="150000"/>
              </a:lnSpc>
            </a:pPr>
            <a:r>
              <a:rPr lang="en-US" altLang="zh-CN" sz="2800" dirty="0" smtClean="0"/>
              <a:t>1.</a:t>
            </a:r>
            <a:r>
              <a:rPr lang="zh-CN" altLang="zh-CN" sz="2800" dirty="0" smtClean="0"/>
              <a:t>设置滚动条</a:t>
            </a:r>
          </a:p>
          <a:p>
            <a:pPr>
              <a:lnSpc>
                <a:spcPct val="150000"/>
              </a:lnSpc>
            </a:pPr>
            <a:r>
              <a:rPr lang="en-US" altLang="zh-CN" sz="2800" dirty="0" smtClean="0"/>
              <a:t>2.</a:t>
            </a:r>
            <a:r>
              <a:rPr lang="zh-CN" altLang="zh-CN" sz="2800" dirty="0" smtClean="0"/>
              <a:t>设置数据有效性</a:t>
            </a:r>
          </a:p>
          <a:p>
            <a:pPr>
              <a:lnSpc>
                <a:spcPct val="150000"/>
              </a:lnSpc>
            </a:pPr>
            <a:r>
              <a:rPr lang="en-US" altLang="zh-CN" sz="2800" dirty="0" smtClean="0"/>
              <a:t>3.</a:t>
            </a:r>
            <a:r>
              <a:rPr lang="zh-CN" altLang="zh-CN" sz="2800" dirty="0" smtClean="0"/>
              <a:t>设置公式</a:t>
            </a:r>
          </a:p>
          <a:p>
            <a:pPr>
              <a:lnSpc>
                <a:spcPct val="150000"/>
              </a:lnSpc>
            </a:pPr>
            <a:r>
              <a:rPr lang="en-US" altLang="zh-CN" sz="2800" dirty="0" smtClean="0"/>
              <a:t>4.</a:t>
            </a:r>
            <a:r>
              <a:rPr lang="zh-CN" altLang="zh-CN" sz="2800" dirty="0" smtClean="0"/>
              <a:t>制作图表</a:t>
            </a:r>
          </a:p>
          <a:p>
            <a:pPr>
              <a:lnSpc>
                <a:spcPct val="150000"/>
              </a:lnSpc>
            </a:pPr>
            <a:r>
              <a:rPr lang="zh-CN" altLang="zh-CN" sz="2800" dirty="0" smtClean="0"/>
              <a:t>⑴首先，设置一个下拉组合框，用以选择分析项目，包括销售收入、应收账款机会成本、坏账损失、现金折扣、收账费用。设置完毕后，将不需显示的数据源及链接单元格隐藏起来。</a:t>
            </a:r>
          </a:p>
          <a:p>
            <a:pPr>
              <a:lnSpc>
                <a:spcPct val="150000"/>
              </a:lnSpc>
            </a:pPr>
            <a:endParaRPr lang="zh-CN" altLang="zh-CN" sz="2800" dirty="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1957524"/>
          </a:xfrm>
          <a:prstGeom prst="rect">
            <a:avLst/>
          </a:prstGeom>
        </p:spPr>
        <p:txBody>
          <a:bodyPr wrap="square">
            <a:spAutoFit/>
          </a:bodyPr>
          <a:lstStyle/>
          <a:p>
            <a:pPr>
              <a:lnSpc>
                <a:spcPct val="150000"/>
              </a:lnSpc>
            </a:pPr>
            <a:r>
              <a:rPr lang="zh-CN" altLang="zh-CN" sz="2800" dirty="0" smtClean="0"/>
              <a:t>【例</a:t>
            </a:r>
            <a:r>
              <a:rPr lang="en-US" altLang="zh-CN" sz="2800" dirty="0" smtClean="0"/>
              <a:t>1-5</a:t>
            </a:r>
            <a:r>
              <a:rPr lang="zh-CN" altLang="zh-CN" sz="2800" dirty="0" smtClean="0"/>
              <a:t>】假定各销售员销量如图</a:t>
            </a:r>
            <a:r>
              <a:rPr lang="en-US" altLang="zh-CN" sz="2800" dirty="0" smtClean="0"/>
              <a:t>1-4</a:t>
            </a:r>
            <a:r>
              <a:rPr lang="zh-CN" altLang="zh-CN" sz="2800" dirty="0" smtClean="0"/>
              <a:t>所示。在</a:t>
            </a:r>
            <a:r>
              <a:rPr lang="en-US" altLang="zh-CN" sz="2800" dirty="0" smtClean="0"/>
              <a:t>C2</a:t>
            </a:r>
            <a:r>
              <a:rPr lang="zh-CN" altLang="zh-CN" sz="2800" dirty="0" smtClean="0"/>
              <a:t>单元格定义公式“</a:t>
            </a:r>
            <a:r>
              <a:rPr lang="en-US" altLang="zh-CN" sz="2800" dirty="0" smtClean="0"/>
              <a:t>=REPT("|",B2/10)&amp;" "&amp;B2</a:t>
            </a:r>
            <a:r>
              <a:rPr lang="zh-CN" altLang="zh-CN" sz="2800" dirty="0" smtClean="0"/>
              <a:t>”，然后将该公式向下复制，将“</a:t>
            </a:r>
            <a:r>
              <a:rPr lang="en-US" altLang="zh-CN" sz="2800" dirty="0" smtClean="0"/>
              <a:t>C2</a:t>
            </a:r>
            <a:r>
              <a:rPr lang="zh-CN" altLang="zh-CN" sz="2800" dirty="0" smtClean="0"/>
              <a:t>：</a:t>
            </a:r>
            <a:r>
              <a:rPr lang="en-US" altLang="zh-CN" sz="2800" dirty="0" smtClean="0"/>
              <a:t>C8</a:t>
            </a:r>
            <a:r>
              <a:rPr lang="zh-CN" altLang="zh-CN" sz="2800" dirty="0" smtClean="0"/>
              <a:t>”字体设置为“</a:t>
            </a:r>
            <a:r>
              <a:rPr lang="en-US" altLang="zh-CN" sz="2800" dirty="0" smtClean="0"/>
              <a:t>Playbill</a:t>
            </a:r>
            <a:r>
              <a:rPr lang="zh-CN" altLang="zh-CN" sz="2800" dirty="0" smtClean="0"/>
              <a:t>”，即可显示各销量的条形图。</a:t>
            </a:r>
            <a:endParaRPr lang="zh-CN" altLang="zh-CN" sz="2800" dirty="0"/>
          </a:p>
        </p:txBody>
      </p:sp>
      <p:pic>
        <p:nvPicPr>
          <p:cNvPr id="38914" name="Picture 2"/>
          <p:cNvPicPr>
            <a:picLocks noChangeAspect="1" noChangeArrowheads="1"/>
          </p:cNvPicPr>
          <p:nvPr/>
        </p:nvPicPr>
        <p:blipFill>
          <a:blip r:embed="rId4" cstate="print"/>
          <a:srcRect/>
          <a:stretch>
            <a:fillRect/>
          </a:stretch>
        </p:blipFill>
        <p:spPr bwMode="auto">
          <a:xfrm>
            <a:off x="2825496" y="3300984"/>
            <a:ext cx="4919472" cy="241156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4.3</a:t>
            </a:r>
            <a:r>
              <a:rPr lang="zh-CN" altLang="zh-CN" sz="2800" b="1" dirty="0" smtClean="0"/>
              <a:t>赊销政策分析模型</a:t>
            </a:r>
            <a:endParaRPr lang="zh-CN" altLang="zh-CN" sz="2800" dirty="0"/>
          </a:p>
        </p:txBody>
      </p:sp>
      <p:sp>
        <p:nvSpPr>
          <p:cNvPr id="6" name="矩形 5"/>
          <p:cNvSpPr/>
          <p:nvPr/>
        </p:nvSpPr>
        <p:spPr>
          <a:xfrm>
            <a:off x="993402" y="1212064"/>
            <a:ext cx="10199077" cy="3970318"/>
          </a:xfrm>
          <a:prstGeom prst="rect">
            <a:avLst/>
          </a:prstGeom>
        </p:spPr>
        <p:txBody>
          <a:bodyPr wrap="square">
            <a:spAutoFit/>
          </a:bodyPr>
          <a:lstStyle/>
          <a:p>
            <a:pPr>
              <a:lnSpc>
                <a:spcPct val="150000"/>
              </a:lnSpc>
            </a:pPr>
            <a:r>
              <a:rPr lang="zh-CN" altLang="zh-CN" sz="2800" dirty="0" smtClean="0"/>
              <a:t>⑵其次，生成数据源。在某区域设置数据源内容。</a:t>
            </a:r>
            <a:endParaRPr lang="en-US" altLang="zh-CN" sz="2800" dirty="0" smtClean="0"/>
          </a:p>
          <a:p>
            <a:pPr>
              <a:lnSpc>
                <a:spcPct val="150000"/>
              </a:lnSpc>
            </a:pPr>
            <a:r>
              <a:rPr lang="zh-CN" altLang="en-US" sz="2800" dirty="0" smtClean="0"/>
              <a:t> 公式</a:t>
            </a:r>
            <a:r>
              <a:rPr lang="en-US" altLang="zh-CN" sz="2800" dirty="0" smtClean="0"/>
              <a:t>1</a:t>
            </a:r>
            <a:r>
              <a:rPr lang="zh-CN" altLang="en-US" sz="2800" dirty="0" smtClean="0"/>
              <a:t>：</a:t>
            </a:r>
            <a:r>
              <a:rPr lang="en-US" altLang="zh-CN" sz="2800" dirty="0" smtClean="0"/>
              <a:t>=IF($M$6=1,"</a:t>
            </a:r>
            <a:r>
              <a:rPr lang="zh-CN" altLang="en-US" sz="2800" dirty="0" smtClean="0"/>
              <a:t>销售收入</a:t>
            </a:r>
            <a:r>
              <a:rPr lang="en-US" altLang="zh-CN" sz="2800" dirty="0" smtClean="0"/>
              <a:t>",IF($M$6=2,"</a:t>
            </a:r>
            <a:r>
              <a:rPr lang="zh-CN" altLang="en-US" sz="2800" dirty="0" smtClean="0"/>
              <a:t>应收账款机会成本</a:t>
            </a:r>
            <a:r>
              <a:rPr lang="en-US" altLang="zh-CN" sz="2800" dirty="0" smtClean="0"/>
              <a:t>",IF($M$6=3,"</a:t>
            </a:r>
            <a:r>
              <a:rPr lang="zh-CN" altLang="en-US" sz="2800" dirty="0" smtClean="0"/>
              <a:t>坏账损失</a:t>
            </a:r>
            <a:r>
              <a:rPr lang="en-US" altLang="zh-CN" sz="2800" dirty="0" smtClean="0"/>
              <a:t>",IF($M$6=4,"</a:t>
            </a:r>
            <a:r>
              <a:rPr lang="zh-CN" altLang="en-US" sz="2800" dirty="0" smtClean="0"/>
              <a:t>现金折扣</a:t>
            </a:r>
            <a:r>
              <a:rPr lang="en-US" altLang="zh-CN" sz="2800" dirty="0" smtClean="0"/>
              <a:t>","</a:t>
            </a:r>
            <a:r>
              <a:rPr lang="zh-CN" altLang="en-US" sz="2800" dirty="0" smtClean="0"/>
              <a:t>收账费用</a:t>
            </a:r>
            <a:r>
              <a:rPr lang="en-US" altLang="zh-CN" sz="2800" dirty="0" smtClean="0"/>
              <a:t>"))))</a:t>
            </a:r>
          </a:p>
          <a:p>
            <a:pPr>
              <a:lnSpc>
                <a:spcPct val="150000"/>
              </a:lnSpc>
            </a:pPr>
            <a:r>
              <a:rPr lang="zh-CN" altLang="en-US" sz="2800" dirty="0" smtClean="0"/>
              <a:t>公式</a:t>
            </a:r>
            <a:r>
              <a:rPr lang="en-US" altLang="zh-CN" sz="2800" dirty="0" smtClean="0"/>
              <a:t>2</a:t>
            </a:r>
            <a:r>
              <a:rPr lang="zh-CN" altLang="en-US" sz="2800" dirty="0" smtClean="0"/>
              <a:t>：</a:t>
            </a:r>
            <a:r>
              <a:rPr lang="en-US" altLang="zh-CN" sz="2800" dirty="0" smtClean="0"/>
              <a:t>=IF($M$6=1,C15,IF($M$6=2,C16,IF($M$6=3,C17,IF($M$6=4,C18,C19))))</a:t>
            </a:r>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4.3</a:t>
            </a:r>
            <a:r>
              <a:rPr lang="zh-CN" altLang="zh-CN" sz="2800" b="1" dirty="0" smtClean="0"/>
              <a:t>赊销政策分析模型</a:t>
            </a:r>
            <a:endParaRPr lang="zh-CN" altLang="zh-CN" sz="2800" dirty="0"/>
          </a:p>
        </p:txBody>
      </p:sp>
      <p:sp>
        <p:nvSpPr>
          <p:cNvPr id="6" name="矩形 5"/>
          <p:cNvSpPr/>
          <p:nvPr/>
        </p:nvSpPr>
        <p:spPr>
          <a:xfrm>
            <a:off x="993402" y="1212064"/>
            <a:ext cx="10199077" cy="4542847"/>
          </a:xfrm>
          <a:prstGeom prst="rect">
            <a:avLst/>
          </a:prstGeom>
        </p:spPr>
        <p:txBody>
          <a:bodyPr wrap="square">
            <a:spAutoFit/>
          </a:bodyPr>
          <a:lstStyle/>
          <a:p>
            <a:pPr>
              <a:lnSpc>
                <a:spcPct val="150000"/>
              </a:lnSpc>
            </a:pPr>
            <a:r>
              <a:rPr lang="zh-CN" altLang="en-US" sz="2800" dirty="0" smtClean="0"/>
              <a:t>公式</a:t>
            </a:r>
            <a:r>
              <a:rPr lang="en-US" altLang="zh-CN" sz="2800" dirty="0" smtClean="0"/>
              <a:t>3</a:t>
            </a:r>
            <a:r>
              <a:rPr lang="zh-CN" altLang="en-US" sz="2800" dirty="0" smtClean="0"/>
              <a:t>：</a:t>
            </a:r>
            <a:r>
              <a:rPr lang="en-US" altLang="zh-CN" sz="2800" dirty="0" smtClean="0"/>
              <a:t>=IF($M$6=1,D15,IF($M$6=2,D16,IF($M$6=3,D17,IF($M$6=4,D18,D19))))</a:t>
            </a:r>
          </a:p>
          <a:p>
            <a:pPr>
              <a:lnSpc>
                <a:spcPct val="150000"/>
              </a:lnSpc>
            </a:pPr>
            <a:r>
              <a:rPr lang="en-US" altLang="zh-CN" sz="2800" dirty="0" smtClean="0"/>
              <a:t>    </a:t>
            </a:r>
            <a:r>
              <a:rPr lang="zh-CN" altLang="en-US" sz="2800" dirty="0" smtClean="0"/>
              <a:t>其中，</a:t>
            </a:r>
            <a:r>
              <a:rPr lang="en-US" altLang="zh-CN" sz="2800" dirty="0" smtClean="0"/>
              <a:t>$M$6</a:t>
            </a:r>
            <a:r>
              <a:rPr lang="zh-CN" altLang="en-US" sz="2800" dirty="0" smtClean="0"/>
              <a:t>是下拉框的链接单元格。</a:t>
            </a:r>
          </a:p>
          <a:p>
            <a:pPr>
              <a:lnSpc>
                <a:spcPct val="150000"/>
              </a:lnSpc>
            </a:pPr>
            <a:r>
              <a:rPr lang="zh-CN" altLang="en-US" sz="2800" dirty="0" smtClean="0"/>
              <a:t>    ⑶然后，根据以上数据区域制作条形图，注意系列产生在行，图表标题可以设置为“新旧政策比较分析”。</a:t>
            </a:r>
          </a:p>
          <a:p>
            <a:pPr>
              <a:lnSpc>
                <a:spcPct val="150000"/>
              </a:lnSpc>
            </a:pPr>
            <a:r>
              <a:rPr lang="zh-CN" altLang="en-US" sz="2800" dirty="0" smtClean="0"/>
              <a:t>    </a:t>
            </a:r>
            <a:r>
              <a:rPr lang="en-US" altLang="zh-CN" sz="2800" dirty="0" smtClean="0"/>
              <a:t>5.</a:t>
            </a:r>
            <a:r>
              <a:rPr lang="zh-CN" altLang="en-US" sz="2800" dirty="0" smtClean="0"/>
              <a:t>保护工作表</a:t>
            </a:r>
            <a:endParaRPr lang="zh-CN" altLang="zh-CN" sz="2800" dirty="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4.4</a:t>
            </a:r>
            <a:r>
              <a:rPr lang="zh-CN" altLang="zh-CN" sz="2800" b="1" dirty="0" smtClean="0"/>
              <a:t>经济批量基本模型</a:t>
            </a:r>
            <a:endParaRPr lang="zh-CN" altLang="zh-CN" sz="2800" dirty="0"/>
          </a:p>
        </p:txBody>
      </p:sp>
      <p:sp>
        <p:nvSpPr>
          <p:cNvPr id="6" name="矩形 5"/>
          <p:cNvSpPr/>
          <p:nvPr/>
        </p:nvSpPr>
        <p:spPr>
          <a:xfrm>
            <a:off x="993402" y="1212064"/>
            <a:ext cx="10199077" cy="1169551"/>
          </a:xfrm>
          <a:prstGeom prst="rect">
            <a:avLst/>
          </a:prstGeom>
        </p:spPr>
        <p:txBody>
          <a:bodyPr wrap="square">
            <a:spAutoFit/>
          </a:bodyPr>
          <a:lstStyle/>
          <a:p>
            <a:r>
              <a:rPr lang="en-US" altLang="zh-CN" sz="2800" b="1" dirty="0" smtClean="0"/>
              <a:t>4.4.1</a:t>
            </a:r>
            <a:r>
              <a:rPr lang="zh-CN" altLang="zh-CN" sz="2800" b="1" dirty="0" smtClean="0"/>
              <a:t>模型功能</a:t>
            </a:r>
            <a:endParaRPr lang="zh-CN" altLang="zh-CN" sz="2800" dirty="0" smtClean="0"/>
          </a:p>
          <a:p>
            <a:pPr>
              <a:lnSpc>
                <a:spcPct val="150000"/>
              </a:lnSpc>
            </a:pPr>
            <a:r>
              <a:rPr lang="en-US" altLang="zh-CN" sz="2800" dirty="0" smtClean="0"/>
              <a:t>    </a:t>
            </a:r>
            <a:endParaRPr lang="zh-CN" altLang="zh-CN" sz="2800" dirty="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282626" name="Picture 2"/>
          <p:cNvPicPr>
            <a:picLocks noChangeAspect="1" noChangeArrowheads="1"/>
          </p:cNvPicPr>
          <p:nvPr/>
        </p:nvPicPr>
        <p:blipFill>
          <a:blip r:embed="rId4" cstate="print"/>
          <a:srcRect/>
          <a:stretch>
            <a:fillRect/>
          </a:stretch>
        </p:blipFill>
        <p:spPr bwMode="auto">
          <a:xfrm>
            <a:off x="2468880" y="1682496"/>
            <a:ext cx="5980176" cy="4640847"/>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4.4</a:t>
            </a:r>
            <a:r>
              <a:rPr lang="zh-CN" altLang="zh-CN" sz="2800" b="1" dirty="0" smtClean="0"/>
              <a:t>经济批量基本模型</a:t>
            </a:r>
            <a:endParaRPr lang="zh-CN" altLang="zh-CN" sz="2800" dirty="0"/>
          </a:p>
        </p:txBody>
      </p:sp>
      <p:sp>
        <p:nvSpPr>
          <p:cNvPr id="6" name="矩形 5"/>
          <p:cNvSpPr/>
          <p:nvPr/>
        </p:nvSpPr>
        <p:spPr>
          <a:xfrm>
            <a:off x="993402" y="1212064"/>
            <a:ext cx="10199077" cy="3970318"/>
          </a:xfrm>
          <a:prstGeom prst="rect">
            <a:avLst/>
          </a:prstGeom>
        </p:spPr>
        <p:txBody>
          <a:bodyPr wrap="square">
            <a:spAutoFit/>
          </a:bodyPr>
          <a:lstStyle/>
          <a:p>
            <a:pPr>
              <a:lnSpc>
                <a:spcPct val="150000"/>
              </a:lnSpc>
            </a:pPr>
            <a:r>
              <a:rPr lang="en-US" altLang="zh-CN" sz="2800" b="1" dirty="0" smtClean="0"/>
              <a:t>4.4.2</a:t>
            </a:r>
            <a:r>
              <a:rPr lang="zh-CN" altLang="zh-CN" sz="2800" b="1" dirty="0" smtClean="0"/>
              <a:t>模型设计步骤</a:t>
            </a:r>
            <a:endParaRPr lang="zh-CN" altLang="zh-CN" sz="2800" dirty="0" smtClean="0"/>
          </a:p>
          <a:p>
            <a:pPr>
              <a:lnSpc>
                <a:spcPct val="150000"/>
              </a:lnSpc>
            </a:pPr>
            <a:r>
              <a:rPr lang="en-US" altLang="zh-CN" sz="2800" dirty="0" smtClean="0"/>
              <a:t>1.</a:t>
            </a:r>
            <a:r>
              <a:rPr lang="zh-CN" altLang="zh-CN" sz="2800" dirty="0" smtClean="0"/>
              <a:t>设置数据有效性</a:t>
            </a:r>
            <a:endParaRPr lang="en-US" altLang="zh-CN" sz="2800" dirty="0" smtClean="0"/>
          </a:p>
          <a:p>
            <a:pPr>
              <a:lnSpc>
                <a:spcPct val="150000"/>
              </a:lnSpc>
            </a:pPr>
            <a:r>
              <a:rPr lang="en-US" altLang="zh-CN" sz="2800" dirty="0" smtClean="0"/>
              <a:t>2.</a:t>
            </a:r>
            <a:r>
              <a:rPr lang="zh-CN" altLang="zh-CN" sz="2800" dirty="0" smtClean="0"/>
              <a:t>设置公式</a:t>
            </a:r>
          </a:p>
          <a:p>
            <a:pPr>
              <a:lnSpc>
                <a:spcPct val="150000"/>
              </a:lnSpc>
            </a:pPr>
            <a:r>
              <a:rPr lang="zh-CN" altLang="zh-CN" sz="2800" dirty="0" smtClean="0"/>
              <a:t>⑴年需求量计算公式。单击</a:t>
            </a:r>
            <a:r>
              <a:rPr lang="en-US" altLang="zh-CN" sz="2800" dirty="0" smtClean="0"/>
              <a:t>C3</a:t>
            </a:r>
            <a:r>
              <a:rPr lang="zh-CN" altLang="zh-CN" sz="2800" dirty="0" smtClean="0"/>
              <a:t>单元格，输入公式“</a:t>
            </a:r>
            <a:r>
              <a:rPr lang="en-US" altLang="zh-CN" sz="2800" dirty="0" smtClean="0"/>
              <a:t>=3000+K1*100”，其中K1</a:t>
            </a:r>
            <a:r>
              <a:rPr lang="zh-CN" altLang="zh-CN" sz="2800" dirty="0" smtClean="0"/>
              <a:t>是微调钮的链接单元格，其范围是</a:t>
            </a:r>
            <a:r>
              <a:rPr lang="en-US" altLang="zh-CN" sz="2800" dirty="0" smtClean="0"/>
              <a:t>0-10</a:t>
            </a:r>
            <a:r>
              <a:rPr lang="zh-CN" altLang="zh-CN" sz="2800" dirty="0" smtClean="0"/>
              <a:t>，这样，年需求量的范围便是</a:t>
            </a:r>
            <a:r>
              <a:rPr lang="en-US" altLang="zh-CN" sz="2800" dirty="0" smtClean="0"/>
              <a:t>3000-4000</a:t>
            </a:r>
            <a:r>
              <a:rPr lang="zh-CN" altLang="zh-CN" sz="2800" dirty="0" smtClean="0"/>
              <a:t>了。</a:t>
            </a:r>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4.4</a:t>
            </a:r>
            <a:r>
              <a:rPr lang="zh-CN" altLang="zh-CN" sz="2800" b="1" dirty="0" smtClean="0"/>
              <a:t>经济批量基本模型</a:t>
            </a:r>
            <a:endParaRPr lang="zh-CN" altLang="zh-CN" sz="2800" dirty="0"/>
          </a:p>
        </p:txBody>
      </p:sp>
      <p:sp>
        <p:nvSpPr>
          <p:cNvPr id="6" name="矩形 5"/>
          <p:cNvSpPr/>
          <p:nvPr/>
        </p:nvSpPr>
        <p:spPr>
          <a:xfrm>
            <a:off x="993402" y="1212064"/>
            <a:ext cx="10199077" cy="5909310"/>
          </a:xfrm>
          <a:prstGeom prst="rect">
            <a:avLst/>
          </a:prstGeom>
        </p:spPr>
        <p:txBody>
          <a:bodyPr wrap="square">
            <a:spAutoFit/>
          </a:bodyPr>
          <a:lstStyle/>
          <a:p>
            <a:pPr>
              <a:lnSpc>
                <a:spcPct val="150000"/>
              </a:lnSpc>
            </a:pPr>
            <a:r>
              <a:rPr lang="zh-CN" altLang="zh-CN" sz="2800" dirty="0" smtClean="0"/>
              <a:t>⑵经济批量计算公式。单击</a:t>
            </a:r>
            <a:r>
              <a:rPr lang="en-US" altLang="zh-CN" sz="2800" dirty="0" smtClean="0"/>
              <a:t>C5</a:t>
            </a:r>
            <a:r>
              <a:rPr lang="zh-CN" altLang="zh-CN" sz="2800" dirty="0" smtClean="0"/>
              <a:t>单元格，输入公式“</a:t>
            </a:r>
            <a:r>
              <a:rPr lang="en-US" altLang="zh-CN" sz="2800" dirty="0" smtClean="0"/>
              <a:t>=SQRT(2*$E$3*$C$3/$G$3)</a:t>
            </a:r>
            <a:r>
              <a:rPr lang="zh-CN" altLang="zh-CN" sz="2800" dirty="0" smtClean="0"/>
              <a:t>”。</a:t>
            </a:r>
          </a:p>
          <a:p>
            <a:pPr>
              <a:lnSpc>
                <a:spcPct val="150000"/>
              </a:lnSpc>
            </a:pPr>
            <a:r>
              <a:rPr lang="zh-CN" altLang="zh-CN" sz="2800" dirty="0" smtClean="0"/>
              <a:t>⑶储存成本计算公式。单击</a:t>
            </a:r>
            <a:r>
              <a:rPr lang="en-US" altLang="zh-CN" sz="2800" dirty="0" smtClean="0"/>
              <a:t>E5</a:t>
            </a:r>
            <a:r>
              <a:rPr lang="zh-CN" altLang="zh-CN" sz="2800" dirty="0" smtClean="0"/>
              <a:t>单元格，输入公式“</a:t>
            </a:r>
            <a:r>
              <a:rPr lang="en-US" altLang="zh-CN" sz="2800" dirty="0" smtClean="0"/>
              <a:t>=C5/2*$G$3”。</a:t>
            </a:r>
            <a:endParaRPr lang="zh-CN" altLang="zh-CN" sz="2800" dirty="0" smtClean="0"/>
          </a:p>
          <a:p>
            <a:pPr>
              <a:lnSpc>
                <a:spcPct val="150000"/>
              </a:lnSpc>
            </a:pPr>
            <a:r>
              <a:rPr lang="zh-CN" altLang="zh-CN" sz="2800" dirty="0" smtClean="0"/>
              <a:t>⑷订货成本计算公式。单击</a:t>
            </a:r>
            <a:r>
              <a:rPr lang="en-US" altLang="zh-CN" sz="2800" dirty="0" smtClean="0"/>
              <a:t>C6</a:t>
            </a:r>
            <a:r>
              <a:rPr lang="zh-CN" altLang="zh-CN" sz="2800" dirty="0" smtClean="0"/>
              <a:t>单元格，输入公式“</a:t>
            </a:r>
            <a:r>
              <a:rPr lang="en-US" altLang="zh-CN" sz="2800" dirty="0" smtClean="0"/>
              <a:t>=$C$3/C5*$E$3”。</a:t>
            </a:r>
            <a:endParaRPr lang="zh-CN" altLang="zh-CN" sz="2800" dirty="0" smtClean="0"/>
          </a:p>
          <a:p>
            <a:pPr>
              <a:lnSpc>
                <a:spcPct val="150000"/>
              </a:lnSpc>
            </a:pPr>
            <a:r>
              <a:rPr lang="zh-CN" altLang="zh-CN" sz="2800" dirty="0" smtClean="0"/>
              <a:t>⑸总成本计算公式。单击</a:t>
            </a:r>
            <a:r>
              <a:rPr lang="en-US" altLang="zh-CN" sz="2800" dirty="0" smtClean="0"/>
              <a:t>E6</a:t>
            </a:r>
            <a:r>
              <a:rPr lang="zh-CN" altLang="zh-CN" sz="2800" dirty="0" smtClean="0"/>
              <a:t>单元格，输入公式“</a:t>
            </a:r>
            <a:r>
              <a:rPr lang="en-US" altLang="zh-CN" sz="2800" dirty="0" smtClean="0"/>
              <a:t>=E5+C6”。</a:t>
            </a:r>
            <a:endParaRPr lang="zh-CN" altLang="zh-CN" sz="2800" dirty="0" smtClean="0"/>
          </a:p>
          <a:p>
            <a:pPr>
              <a:lnSpc>
                <a:spcPct val="150000"/>
              </a:lnSpc>
            </a:pPr>
            <a:r>
              <a:rPr lang="zh-CN" altLang="zh-CN" sz="2800" dirty="0" smtClean="0"/>
              <a:t>⑹最佳订货次数计算公式。单击</a:t>
            </a:r>
            <a:r>
              <a:rPr lang="en-US" altLang="zh-CN" sz="2800" dirty="0" smtClean="0"/>
              <a:t>G5</a:t>
            </a:r>
            <a:r>
              <a:rPr lang="zh-CN" altLang="zh-CN" sz="2800" dirty="0" smtClean="0"/>
              <a:t>单元格，输入公式“</a:t>
            </a:r>
            <a:r>
              <a:rPr lang="en-US" altLang="zh-CN" sz="2800" dirty="0" smtClean="0"/>
              <a:t>=C3/C5”。</a:t>
            </a:r>
            <a:endParaRPr lang="zh-CN" altLang="zh-CN" sz="2800" dirty="0" smtClean="0"/>
          </a:p>
          <a:p>
            <a:pPr>
              <a:lnSpc>
                <a:spcPct val="150000"/>
              </a:lnSpc>
            </a:pPr>
            <a:r>
              <a:rPr lang="zh-CN" altLang="zh-CN" sz="2800" dirty="0" smtClean="0"/>
              <a:t>⑺最佳订货周期计算公式，单击</a:t>
            </a:r>
            <a:r>
              <a:rPr lang="en-US" altLang="zh-CN" sz="2800" dirty="0" smtClean="0"/>
              <a:t>G6</a:t>
            </a:r>
            <a:r>
              <a:rPr lang="zh-CN" altLang="zh-CN" sz="2800" dirty="0" smtClean="0"/>
              <a:t>单元格，输入公式“</a:t>
            </a:r>
            <a:r>
              <a:rPr lang="en-US" altLang="zh-CN" sz="2800" dirty="0" smtClean="0"/>
              <a:t>=360/G5”。</a:t>
            </a:r>
            <a:endParaRPr lang="zh-CN" altLang="zh-CN" sz="2800" dirty="0" smtClean="0"/>
          </a:p>
          <a:p>
            <a:pPr>
              <a:lnSpc>
                <a:spcPct val="150000"/>
              </a:lnSpc>
            </a:pPr>
            <a:endParaRPr lang="zh-CN" altLang="zh-CN" sz="2800" dirty="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4.4</a:t>
            </a:r>
            <a:r>
              <a:rPr lang="zh-CN" altLang="zh-CN" sz="2800" b="1" dirty="0" smtClean="0"/>
              <a:t>经济批量基本模型</a:t>
            </a:r>
            <a:endParaRPr lang="zh-CN" altLang="zh-CN" sz="2800" dirty="0"/>
          </a:p>
        </p:txBody>
      </p:sp>
      <p:sp>
        <p:nvSpPr>
          <p:cNvPr id="6" name="矩形 5"/>
          <p:cNvSpPr/>
          <p:nvPr/>
        </p:nvSpPr>
        <p:spPr>
          <a:xfrm>
            <a:off x="993402" y="1212064"/>
            <a:ext cx="10199077" cy="2677656"/>
          </a:xfrm>
          <a:prstGeom prst="rect">
            <a:avLst/>
          </a:prstGeom>
        </p:spPr>
        <p:txBody>
          <a:bodyPr wrap="square">
            <a:spAutoFit/>
          </a:bodyPr>
          <a:lstStyle/>
          <a:p>
            <a:pPr>
              <a:lnSpc>
                <a:spcPct val="150000"/>
              </a:lnSpc>
            </a:pPr>
            <a:r>
              <a:rPr lang="en-US" altLang="zh-CN" sz="2800" dirty="0" smtClean="0"/>
              <a:t>3.</a:t>
            </a:r>
            <a:r>
              <a:rPr lang="zh-CN" altLang="en-US" sz="2800" dirty="0" smtClean="0"/>
              <a:t>制作成本分析图</a:t>
            </a:r>
          </a:p>
          <a:p>
            <a:pPr>
              <a:lnSpc>
                <a:spcPct val="150000"/>
              </a:lnSpc>
            </a:pPr>
            <a:r>
              <a:rPr lang="zh-CN" altLang="en-US" sz="2800" dirty="0" smtClean="0"/>
              <a:t>⑴准备数据</a:t>
            </a:r>
            <a:endParaRPr lang="en-US" altLang="zh-CN" sz="2800" dirty="0" smtClean="0"/>
          </a:p>
          <a:p>
            <a:pPr>
              <a:lnSpc>
                <a:spcPct val="150000"/>
              </a:lnSpc>
            </a:pPr>
            <a:r>
              <a:rPr lang="zh-CN" altLang="zh-CN" sz="2800" dirty="0" smtClean="0"/>
              <a:t>⑵制作图表</a:t>
            </a:r>
          </a:p>
          <a:p>
            <a:pPr>
              <a:lnSpc>
                <a:spcPct val="150000"/>
              </a:lnSpc>
            </a:pPr>
            <a:endParaRPr lang="zh-CN" altLang="en-US"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283650" name="Picture 2"/>
          <p:cNvPicPr>
            <a:picLocks noChangeAspect="1" noChangeArrowheads="1"/>
          </p:cNvPicPr>
          <p:nvPr/>
        </p:nvPicPr>
        <p:blipFill>
          <a:blip r:embed="rId4" cstate="print"/>
          <a:srcRect/>
          <a:stretch>
            <a:fillRect/>
          </a:stretch>
        </p:blipFill>
        <p:spPr bwMode="auto">
          <a:xfrm>
            <a:off x="5266944" y="1298448"/>
            <a:ext cx="3282696" cy="495834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4.5</a:t>
            </a:r>
            <a:r>
              <a:rPr lang="zh-CN" altLang="zh-CN" sz="2800" b="1" dirty="0" smtClean="0"/>
              <a:t>自制外购决策模型</a:t>
            </a:r>
            <a:endParaRPr lang="zh-CN" altLang="zh-CN" sz="2800" dirty="0"/>
          </a:p>
        </p:txBody>
      </p:sp>
      <p:sp>
        <p:nvSpPr>
          <p:cNvPr id="6" name="矩形 5"/>
          <p:cNvSpPr/>
          <p:nvPr/>
        </p:nvSpPr>
        <p:spPr>
          <a:xfrm>
            <a:off x="993402" y="1212064"/>
            <a:ext cx="10199077" cy="1169551"/>
          </a:xfrm>
          <a:prstGeom prst="rect">
            <a:avLst/>
          </a:prstGeom>
        </p:spPr>
        <p:txBody>
          <a:bodyPr wrap="square">
            <a:spAutoFit/>
          </a:bodyPr>
          <a:lstStyle/>
          <a:p>
            <a:r>
              <a:rPr lang="en-US" altLang="zh-CN" sz="2800" b="1" dirty="0" smtClean="0"/>
              <a:t>4.5.1</a:t>
            </a:r>
            <a:r>
              <a:rPr lang="zh-CN" altLang="zh-CN" sz="2800" b="1" dirty="0" smtClean="0"/>
              <a:t>模型功能</a:t>
            </a:r>
            <a:endParaRPr lang="zh-CN" altLang="zh-CN" sz="2800" dirty="0" smtClean="0"/>
          </a:p>
          <a:p>
            <a:pPr>
              <a:lnSpc>
                <a:spcPct val="150000"/>
              </a:lnSpc>
            </a:pPr>
            <a:endParaRPr lang="zh-CN" altLang="en-US"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284674" name="Picture 2"/>
          <p:cNvPicPr>
            <a:picLocks noChangeAspect="1" noChangeArrowheads="1"/>
          </p:cNvPicPr>
          <p:nvPr/>
        </p:nvPicPr>
        <p:blipFill>
          <a:blip r:embed="rId4" cstate="print"/>
          <a:srcRect/>
          <a:stretch>
            <a:fillRect/>
          </a:stretch>
        </p:blipFill>
        <p:spPr bwMode="auto">
          <a:xfrm>
            <a:off x="2121408" y="1847088"/>
            <a:ext cx="6336792" cy="3292036"/>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4.5</a:t>
            </a:r>
            <a:r>
              <a:rPr lang="zh-CN" altLang="zh-CN" sz="2800" b="1" dirty="0" smtClean="0"/>
              <a:t>自制外购决策模型</a:t>
            </a:r>
            <a:endParaRPr lang="zh-CN" altLang="zh-CN" sz="2800" dirty="0"/>
          </a:p>
        </p:txBody>
      </p:sp>
      <p:sp>
        <p:nvSpPr>
          <p:cNvPr id="6" name="矩形 5"/>
          <p:cNvSpPr/>
          <p:nvPr/>
        </p:nvSpPr>
        <p:spPr>
          <a:xfrm>
            <a:off x="993402" y="1212064"/>
            <a:ext cx="10199077" cy="4832092"/>
          </a:xfrm>
          <a:prstGeom prst="rect">
            <a:avLst/>
          </a:prstGeom>
        </p:spPr>
        <p:txBody>
          <a:bodyPr wrap="square">
            <a:spAutoFit/>
          </a:bodyPr>
          <a:lstStyle/>
          <a:p>
            <a:r>
              <a:rPr lang="en-US" altLang="zh-CN" sz="2800" b="1" dirty="0" smtClean="0"/>
              <a:t>4.5.2</a:t>
            </a:r>
            <a:r>
              <a:rPr lang="zh-CN" altLang="zh-CN" sz="2800" b="1" dirty="0" smtClean="0"/>
              <a:t>模型设计步骤</a:t>
            </a:r>
            <a:endParaRPr lang="zh-CN" altLang="zh-CN" sz="2800" dirty="0" smtClean="0"/>
          </a:p>
          <a:p>
            <a:r>
              <a:rPr lang="en-US" altLang="zh-CN" sz="2800" dirty="0" smtClean="0"/>
              <a:t>1. </a:t>
            </a:r>
            <a:r>
              <a:rPr lang="zh-CN" altLang="zh-CN" sz="2800" dirty="0" smtClean="0"/>
              <a:t>设置变动储存成本率滚动条</a:t>
            </a:r>
          </a:p>
          <a:p>
            <a:pPr>
              <a:lnSpc>
                <a:spcPct val="150000"/>
              </a:lnSpc>
            </a:pPr>
            <a:r>
              <a:rPr lang="en-US" altLang="zh-CN" sz="2800" dirty="0" smtClean="0"/>
              <a:t>2. </a:t>
            </a:r>
            <a:r>
              <a:rPr lang="zh-CN" altLang="zh-CN" sz="2800" dirty="0" smtClean="0"/>
              <a:t>设置数据有效性</a:t>
            </a:r>
          </a:p>
          <a:p>
            <a:pPr>
              <a:lnSpc>
                <a:spcPct val="150000"/>
              </a:lnSpc>
            </a:pPr>
            <a:r>
              <a:rPr lang="en-US" altLang="zh-CN" sz="2800" dirty="0" smtClean="0"/>
              <a:t>3. </a:t>
            </a:r>
            <a:r>
              <a:rPr lang="zh-CN" altLang="zh-CN" sz="2800" dirty="0" smtClean="0"/>
              <a:t>设置计算公式</a:t>
            </a:r>
          </a:p>
          <a:p>
            <a:pPr>
              <a:lnSpc>
                <a:spcPct val="150000"/>
              </a:lnSpc>
            </a:pPr>
            <a:r>
              <a:rPr lang="en-US" altLang="zh-CN" sz="2800" dirty="0" smtClean="0"/>
              <a:t>4. </a:t>
            </a:r>
            <a:r>
              <a:rPr lang="zh-CN" altLang="zh-CN" sz="2800" dirty="0" smtClean="0"/>
              <a:t>制作自制外购对比分析图</a:t>
            </a:r>
          </a:p>
          <a:p>
            <a:pPr>
              <a:lnSpc>
                <a:spcPct val="150000"/>
              </a:lnSpc>
            </a:pPr>
            <a:r>
              <a:rPr lang="en-US" altLang="zh-CN" sz="2800" dirty="0" smtClean="0"/>
              <a:t> </a:t>
            </a:r>
            <a:r>
              <a:rPr lang="zh-CN" altLang="zh-CN" sz="2800" dirty="0" smtClean="0"/>
              <a:t>公式</a:t>
            </a:r>
            <a:r>
              <a:rPr lang="en-US" altLang="zh-CN" sz="2800" dirty="0" smtClean="0"/>
              <a:t>1</a:t>
            </a:r>
            <a:r>
              <a:rPr lang="zh-CN" altLang="zh-CN" sz="2800" dirty="0" smtClean="0"/>
              <a:t>：</a:t>
            </a:r>
            <a:r>
              <a:rPr lang="en-US" altLang="zh-CN" sz="2800" dirty="0" smtClean="0"/>
              <a:t>=IF($J$7=1,"</a:t>
            </a:r>
            <a:r>
              <a:rPr lang="zh-CN" altLang="zh-CN" sz="2800" dirty="0" smtClean="0"/>
              <a:t>经济批量</a:t>
            </a:r>
            <a:r>
              <a:rPr lang="en-US" altLang="zh-CN" sz="2800" dirty="0" smtClean="0"/>
              <a:t>",IF($J$7=2,"</a:t>
            </a:r>
            <a:r>
              <a:rPr lang="zh-CN" altLang="zh-CN" sz="2800" dirty="0" smtClean="0"/>
              <a:t>生产准备或订货成本</a:t>
            </a:r>
            <a:r>
              <a:rPr lang="en-US" altLang="zh-CN" sz="2800" dirty="0" smtClean="0"/>
              <a:t>",IF($J$7=3,"</a:t>
            </a:r>
            <a:r>
              <a:rPr lang="zh-CN" altLang="zh-CN" sz="2800" dirty="0" smtClean="0"/>
              <a:t>储存成本</a:t>
            </a:r>
            <a:r>
              <a:rPr lang="en-US" altLang="zh-CN" sz="2800" dirty="0" smtClean="0"/>
              <a:t>",IF($J$7=4,"TC(Q*)",IF($J$7=5,"</a:t>
            </a:r>
            <a:r>
              <a:rPr lang="zh-CN" altLang="zh-CN" sz="2800" dirty="0" smtClean="0"/>
              <a:t>生产成本或购置成本</a:t>
            </a:r>
            <a:r>
              <a:rPr lang="en-US" altLang="zh-CN" sz="2800" dirty="0" smtClean="0"/>
              <a:t>","</a:t>
            </a:r>
            <a:r>
              <a:rPr lang="zh-CN" altLang="zh-CN" sz="2800" dirty="0" smtClean="0"/>
              <a:t>总成本</a:t>
            </a:r>
            <a:r>
              <a:rPr lang="en-US" altLang="zh-CN" sz="2800" dirty="0" smtClean="0"/>
              <a:t>")))))</a:t>
            </a:r>
            <a:endParaRPr lang="zh-CN"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4.5</a:t>
            </a:r>
            <a:r>
              <a:rPr lang="zh-CN" altLang="zh-CN" sz="2800" b="1" dirty="0" smtClean="0"/>
              <a:t>自制外购决策模型</a:t>
            </a:r>
            <a:endParaRPr lang="zh-CN" altLang="zh-CN" sz="2800" dirty="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zh-CN" altLang="zh-CN" sz="2800" dirty="0" smtClean="0"/>
              <a:t>公式</a:t>
            </a:r>
            <a:r>
              <a:rPr lang="en-US" altLang="zh-CN" sz="2800" dirty="0" smtClean="0"/>
              <a:t>2</a:t>
            </a:r>
            <a:r>
              <a:rPr lang="zh-CN" altLang="zh-CN" sz="2800" dirty="0" smtClean="0"/>
              <a:t>：</a:t>
            </a:r>
            <a:r>
              <a:rPr lang="en-US" altLang="zh-CN" sz="2800" dirty="0" smtClean="0"/>
              <a:t>F($J$7=1,D10,IF($J$7=2,D11,IF($J$7=3,D12,IF($J$7=4,D13,IF($J$7=5,D14,D15)</a:t>
            </a:r>
            <a:endParaRPr lang="zh-CN" altLang="zh-CN" sz="2800" dirty="0" smtClean="0"/>
          </a:p>
          <a:p>
            <a:pPr>
              <a:lnSpc>
                <a:spcPct val="150000"/>
              </a:lnSpc>
            </a:pPr>
            <a:r>
              <a:rPr lang="en-US" altLang="zh-CN" sz="2800" dirty="0" smtClean="0"/>
              <a:t>))))</a:t>
            </a:r>
            <a:endParaRPr lang="zh-CN" altLang="zh-CN" sz="2800" dirty="0" smtClean="0"/>
          </a:p>
          <a:p>
            <a:pPr>
              <a:lnSpc>
                <a:spcPct val="150000"/>
              </a:lnSpc>
            </a:pPr>
            <a:r>
              <a:rPr lang="zh-CN" altLang="zh-CN" sz="2800" dirty="0" smtClean="0"/>
              <a:t>公式</a:t>
            </a:r>
            <a:r>
              <a:rPr lang="en-US" altLang="zh-CN" sz="2800" dirty="0" smtClean="0"/>
              <a:t>3</a:t>
            </a:r>
            <a:r>
              <a:rPr lang="zh-CN" altLang="zh-CN" sz="2800" dirty="0" smtClean="0"/>
              <a:t>：</a:t>
            </a:r>
            <a:r>
              <a:rPr lang="en-US" altLang="zh-CN" sz="2800" dirty="0" smtClean="0"/>
              <a:t>=IF($J$7=1,F10,IF($J$7=2,F11,IF($J$7=3,F12,IF($J$7=4,F13,IF($J$7=5,F14,F15)</a:t>
            </a:r>
            <a:endParaRPr lang="zh-CN" altLang="zh-CN" sz="2800" dirty="0" smtClean="0"/>
          </a:p>
          <a:p>
            <a:pPr>
              <a:lnSpc>
                <a:spcPct val="150000"/>
              </a:lnSpc>
            </a:pPr>
            <a:r>
              <a:rPr lang="en-US" altLang="zh-CN" sz="2800" dirty="0" smtClean="0"/>
              <a:t>))))</a:t>
            </a:r>
            <a:endParaRPr lang="zh-CN" altLang="en-US"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4.5</a:t>
            </a:r>
            <a:r>
              <a:rPr lang="zh-CN" altLang="zh-CN" sz="2800" b="1" dirty="0" smtClean="0"/>
              <a:t>自制外购决策模型</a:t>
            </a:r>
            <a:endParaRPr lang="zh-CN" altLang="zh-CN" sz="2800" dirty="0"/>
          </a:p>
        </p:txBody>
      </p:sp>
      <p:sp>
        <p:nvSpPr>
          <p:cNvPr id="6" name="矩形 5"/>
          <p:cNvSpPr/>
          <p:nvPr/>
        </p:nvSpPr>
        <p:spPr>
          <a:xfrm>
            <a:off x="993402" y="1212064"/>
            <a:ext cx="10199077" cy="2031325"/>
          </a:xfrm>
          <a:prstGeom prst="rect">
            <a:avLst/>
          </a:prstGeom>
        </p:spPr>
        <p:txBody>
          <a:bodyPr wrap="square">
            <a:spAutoFit/>
          </a:bodyPr>
          <a:lstStyle/>
          <a:p>
            <a:pPr>
              <a:lnSpc>
                <a:spcPct val="150000"/>
              </a:lnSpc>
            </a:pPr>
            <a:r>
              <a:rPr lang="zh-CN" altLang="zh-CN" sz="2800" dirty="0" smtClean="0"/>
              <a:t>其中，</a:t>
            </a:r>
            <a:r>
              <a:rPr lang="en-US" altLang="zh-CN" sz="2800" dirty="0" smtClean="0"/>
              <a:t>$J$7</a:t>
            </a:r>
            <a:r>
              <a:rPr lang="zh-CN" altLang="zh-CN" sz="2800" dirty="0" smtClean="0"/>
              <a:t>是下拉框的链接单元格。</a:t>
            </a:r>
            <a:endParaRPr lang="en-US" altLang="zh-CN" sz="2800" dirty="0" smtClean="0"/>
          </a:p>
          <a:p>
            <a:pPr>
              <a:lnSpc>
                <a:spcPct val="150000"/>
              </a:lnSpc>
            </a:pPr>
            <a:r>
              <a:rPr lang="en-US" altLang="zh-CN" sz="2800" dirty="0" smtClean="0"/>
              <a:t>5.</a:t>
            </a:r>
            <a:r>
              <a:rPr lang="zh-CN" altLang="zh-CN" sz="2800" dirty="0" smtClean="0"/>
              <a:t>保护工作表</a:t>
            </a:r>
          </a:p>
          <a:p>
            <a:pPr>
              <a:lnSpc>
                <a:spcPct val="150000"/>
              </a:lnSpc>
            </a:pPr>
            <a:endParaRPr lang="zh-CN" altLang="en-US"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en-US" altLang="zh-CN" sz="2800" b="1" dirty="0" smtClean="0"/>
              <a:t>1.4.4</a:t>
            </a:r>
            <a:r>
              <a:rPr lang="zh-CN" altLang="zh-CN" sz="2800" b="1" dirty="0" smtClean="0"/>
              <a:t>逻辑函数</a:t>
            </a:r>
            <a:endParaRPr lang="zh-CN" altLang="zh-CN" sz="2800" dirty="0" smtClean="0"/>
          </a:p>
          <a:p>
            <a:pPr>
              <a:lnSpc>
                <a:spcPct val="150000"/>
              </a:lnSpc>
            </a:pPr>
            <a:r>
              <a:rPr lang="en-US" altLang="zh-CN" sz="2800" dirty="0" smtClean="0"/>
              <a:t>1.IF(logical _ test,[ value _ if_ true],[ value _ if _false])</a:t>
            </a:r>
          </a:p>
          <a:p>
            <a:pPr>
              <a:lnSpc>
                <a:spcPct val="150000"/>
              </a:lnSpc>
            </a:pPr>
            <a:r>
              <a:rPr lang="zh-CN" altLang="zh-CN" sz="2800" dirty="0" smtClean="0"/>
              <a:t>【例</a:t>
            </a:r>
            <a:r>
              <a:rPr lang="en-US" altLang="zh-CN" sz="2800" dirty="0" smtClean="0"/>
              <a:t>1-6</a:t>
            </a:r>
            <a:r>
              <a:rPr lang="zh-CN" altLang="zh-CN" sz="2800" dirty="0" smtClean="0"/>
              <a:t>】成绩单如图</a:t>
            </a:r>
            <a:r>
              <a:rPr lang="en-US" altLang="zh-CN" sz="2800" dirty="0" smtClean="0"/>
              <a:t>1-5</a:t>
            </a:r>
            <a:r>
              <a:rPr lang="zh-CN" altLang="zh-CN" sz="2800" dirty="0" smtClean="0"/>
              <a:t>所示，要求根据成绩填写成绩等级，条件如下：成绩小于</a:t>
            </a:r>
            <a:r>
              <a:rPr lang="en-US" altLang="zh-CN" sz="2800" dirty="0" smtClean="0"/>
              <a:t>60</a:t>
            </a:r>
            <a:r>
              <a:rPr lang="zh-CN" altLang="zh-CN" sz="2800" dirty="0" smtClean="0"/>
              <a:t>为差；介于</a:t>
            </a:r>
            <a:r>
              <a:rPr lang="en-US" altLang="zh-CN" sz="2800" dirty="0" smtClean="0"/>
              <a:t>60</a:t>
            </a:r>
            <a:r>
              <a:rPr lang="zh-CN" altLang="zh-CN" sz="2800" dirty="0" smtClean="0"/>
              <a:t>至</a:t>
            </a:r>
            <a:r>
              <a:rPr lang="en-US" altLang="zh-CN" sz="2800" dirty="0" smtClean="0"/>
              <a:t>80</a:t>
            </a:r>
            <a:r>
              <a:rPr lang="zh-CN" altLang="zh-CN" sz="2800" dirty="0" smtClean="0"/>
              <a:t>（不含</a:t>
            </a:r>
            <a:r>
              <a:rPr lang="en-US" altLang="zh-CN" sz="2800" dirty="0" smtClean="0"/>
              <a:t>80</a:t>
            </a:r>
            <a:r>
              <a:rPr lang="zh-CN" altLang="zh-CN" sz="2800" dirty="0" smtClean="0"/>
              <a:t>）为中；介于</a:t>
            </a:r>
            <a:r>
              <a:rPr lang="en-US" altLang="zh-CN" sz="2800" dirty="0" smtClean="0"/>
              <a:t>80</a:t>
            </a:r>
            <a:r>
              <a:rPr lang="zh-CN" altLang="zh-CN" sz="2800" dirty="0" smtClean="0"/>
              <a:t>至</a:t>
            </a:r>
            <a:r>
              <a:rPr lang="en-US" altLang="zh-CN" sz="2800" dirty="0" smtClean="0"/>
              <a:t>90</a:t>
            </a:r>
            <a:r>
              <a:rPr lang="zh-CN" altLang="zh-CN" sz="2800" dirty="0" smtClean="0"/>
              <a:t>（不含</a:t>
            </a:r>
            <a:r>
              <a:rPr lang="en-US" altLang="zh-CN" sz="2800" dirty="0" smtClean="0"/>
              <a:t>90</a:t>
            </a:r>
            <a:r>
              <a:rPr lang="zh-CN" altLang="zh-CN" sz="2800" dirty="0" smtClean="0"/>
              <a:t>）为良；</a:t>
            </a:r>
            <a:r>
              <a:rPr lang="en-US" altLang="zh-CN" sz="2800" dirty="0" smtClean="0"/>
              <a:t>90</a:t>
            </a:r>
            <a:r>
              <a:rPr lang="zh-CN" altLang="zh-CN" sz="2800" dirty="0" smtClean="0"/>
              <a:t>以上为优。</a:t>
            </a:r>
            <a:endParaRPr lang="en-US" altLang="zh-CN" sz="2800" dirty="0" smtClean="0"/>
          </a:p>
          <a:p>
            <a:pPr>
              <a:lnSpc>
                <a:spcPct val="150000"/>
              </a:lnSpc>
            </a:pPr>
            <a:r>
              <a:rPr lang="en-US" altLang="zh-CN" sz="2800" dirty="0" smtClean="0"/>
              <a:t>         </a:t>
            </a:r>
            <a:r>
              <a:rPr lang="zh-CN" altLang="zh-CN" sz="2800" dirty="0" smtClean="0"/>
              <a:t>在</a:t>
            </a:r>
            <a:r>
              <a:rPr lang="en-US" altLang="zh-CN" sz="2800" dirty="0" smtClean="0"/>
              <a:t>C8</a:t>
            </a:r>
            <a:r>
              <a:rPr lang="zh-CN" altLang="zh-CN" sz="2800" dirty="0" smtClean="0"/>
              <a:t>单元格定义公式“</a:t>
            </a:r>
            <a:r>
              <a:rPr lang="en-US" altLang="zh-CN" sz="2800" dirty="0" smtClean="0"/>
              <a:t>=IF(B8&lt;60,"</a:t>
            </a:r>
            <a:r>
              <a:rPr lang="zh-CN" altLang="zh-CN" sz="2800" dirty="0" smtClean="0"/>
              <a:t>差</a:t>
            </a:r>
            <a:r>
              <a:rPr lang="en-US" altLang="zh-CN" sz="2800" dirty="0" smtClean="0"/>
              <a:t>",IF</a:t>
            </a:r>
          </a:p>
          <a:p>
            <a:pPr>
              <a:lnSpc>
                <a:spcPct val="150000"/>
              </a:lnSpc>
            </a:pPr>
            <a:r>
              <a:rPr lang="en-US" altLang="zh-CN" sz="2800" dirty="0" smtClean="0"/>
              <a:t>(B8&lt;80,“</a:t>
            </a:r>
            <a:r>
              <a:rPr lang="zh-CN" altLang="zh-CN" sz="2800" dirty="0" smtClean="0"/>
              <a:t>中</a:t>
            </a:r>
            <a:r>
              <a:rPr lang="en-US" altLang="zh-CN" sz="2800" dirty="0" smtClean="0"/>
              <a:t>”,IF(B8&lt;90,“</a:t>
            </a:r>
            <a:r>
              <a:rPr lang="zh-CN" altLang="zh-CN" sz="2800" dirty="0" smtClean="0"/>
              <a:t>良</a:t>
            </a:r>
            <a:r>
              <a:rPr lang="en-US" altLang="zh-CN" sz="2800" dirty="0" smtClean="0"/>
              <a:t>”,“</a:t>
            </a:r>
            <a:r>
              <a:rPr lang="zh-CN" altLang="zh-CN" sz="2800" dirty="0" smtClean="0"/>
              <a:t>优</a:t>
            </a:r>
            <a:r>
              <a:rPr lang="en-US" altLang="zh-CN" sz="2800" dirty="0" smtClean="0"/>
              <a:t>”)))</a:t>
            </a:r>
            <a:r>
              <a:rPr lang="zh-CN" altLang="zh-CN" sz="2800" dirty="0" smtClean="0"/>
              <a:t>”；然后，将</a:t>
            </a:r>
            <a:endParaRPr lang="en-US" altLang="zh-CN" sz="2800" dirty="0" smtClean="0"/>
          </a:p>
          <a:p>
            <a:pPr>
              <a:lnSpc>
                <a:spcPct val="150000"/>
              </a:lnSpc>
            </a:pPr>
            <a:r>
              <a:rPr lang="zh-CN" altLang="zh-CN" sz="2800" dirty="0" smtClean="0"/>
              <a:t>公式复制到“</a:t>
            </a:r>
            <a:r>
              <a:rPr lang="en-US" altLang="zh-CN" sz="2800" dirty="0" smtClean="0"/>
              <a:t>C9</a:t>
            </a:r>
            <a:r>
              <a:rPr lang="zh-CN" altLang="zh-CN" sz="2800" dirty="0" smtClean="0"/>
              <a:t>：</a:t>
            </a:r>
            <a:r>
              <a:rPr lang="en-US" altLang="zh-CN" sz="2800" dirty="0" smtClean="0"/>
              <a:t>C17”即可。</a:t>
            </a:r>
            <a:endParaRPr lang="zh-CN" altLang="zh-CN" sz="2800" dirty="0"/>
          </a:p>
        </p:txBody>
      </p:sp>
      <p:pic>
        <p:nvPicPr>
          <p:cNvPr id="39938" name="图片 207"/>
          <p:cNvPicPr>
            <a:picLocks noChangeAspect="1" noChangeArrowheads="1"/>
          </p:cNvPicPr>
          <p:nvPr/>
        </p:nvPicPr>
        <p:blipFill>
          <a:blip r:embed="rId4" cstate="print"/>
          <a:srcRect/>
          <a:stretch>
            <a:fillRect/>
          </a:stretch>
        </p:blipFill>
        <p:spPr bwMode="auto">
          <a:xfrm>
            <a:off x="8430768" y="3785616"/>
            <a:ext cx="2661738" cy="2642616"/>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zh-CN" altLang="en-US" sz="2800" b="1" dirty="0" smtClean="0"/>
              <a:t>第</a:t>
            </a:r>
            <a:r>
              <a:rPr lang="en-US" altLang="zh-CN" sz="2800" b="1" dirty="0" smtClean="0"/>
              <a:t>5</a:t>
            </a:r>
            <a:r>
              <a:rPr lang="zh-CN" altLang="en-US" sz="2800" b="1" dirty="0" smtClean="0"/>
              <a:t>章 财务预测模型</a:t>
            </a:r>
          </a:p>
        </p:txBody>
      </p:sp>
      <p:sp>
        <p:nvSpPr>
          <p:cNvPr id="6" name="矩形 5"/>
          <p:cNvSpPr/>
          <p:nvPr/>
        </p:nvSpPr>
        <p:spPr>
          <a:xfrm>
            <a:off x="993402" y="1212064"/>
            <a:ext cx="10199077" cy="2677656"/>
          </a:xfrm>
          <a:prstGeom prst="rect">
            <a:avLst/>
          </a:prstGeom>
        </p:spPr>
        <p:txBody>
          <a:bodyPr wrap="square">
            <a:spAutoFit/>
          </a:bodyPr>
          <a:lstStyle/>
          <a:p>
            <a:pPr>
              <a:lnSpc>
                <a:spcPct val="150000"/>
              </a:lnSpc>
            </a:pPr>
            <a:r>
              <a:rPr lang="en-US" altLang="zh-CN" sz="2800" dirty="0" smtClean="0"/>
              <a:t>【</a:t>
            </a:r>
            <a:r>
              <a:rPr lang="zh-CN" altLang="en-US" sz="2800" dirty="0" smtClean="0"/>
              <a:t>本章重点</a:t>
            </a:r>
            <a:r>
              <a:rPr lang="en-US" altLang="zh-CN" sz="2800" dirty="0" smtClean="0"/>
              <a:t>】</a:t>
            </a:r>
          </a:p>
          <a:p>
            <a:pPr>
              <a:lnSpc>
                <a:spcPct val="150000"/>
              </a:lnSpc>
              <a:buFont typeface="Arial" pitchFamily="34" charset="0"/>
              <a:buChar char="•"/>
            </a:pPr>
            <a:r>
              <a:rPr lang="zh-CN" altLang="en-US" sz="2800" dirty="0" smtClean="0"/>
              <a:t>预测函数</a:t>
            </a:r>
            <a:r>
              <a:rPr lang="en-US" altLang="zh-CN" sz="2800" dirty="0" smtClean="0"/>
              <a:t>LINEST</a:t>
            </a:r>
          </a:p>
          <a:p>
            <a:pPr>
              <a:lnSpc>
                <a:spcPct val="150000"/>
              </a:lnSpc>
              <a:buFont typeface="Arial" pitchFamily="34" charset="0"/>
              <a:buChar char="•"/>
            </a:pPr>
            <a:r>
              <a:rPr lang="zh-CN" altLang="en-US" sz="2800" dirty="0" smtClean="0"/>
              <a:t>财务预测模型</a:t>
            </a:r>
          </a:p>
          <a:p>
            <a:pPr>
              <a:lnSpc>
                <a:spcPct val="150000"/>
              </a:lnSpc>
            </a:pPr>
            <a:endParaRPr lang="zh-CN" altLang="en-US"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5.1</a:t>
            </a:r>
            <a:r>
              <a:rPr lang="zh-CN" altLang="en-US" sz="2800" b="1" dirty="0" smtClean="0"/>
              <a:t>财务预测概述</a:t>
            </a:r>
          </a:p>
        </p:txBody>
      </p:sp>
      <p:sp>
        <p:nvSpPr>
          <p:cNvPr id="6" name="矩形 5"/>
          <p:cNvSpPr/>
          <p:nvPr/>
        </p:nvSpPr>
        <p:spPr>
          <a:xfrm>
            <a:off x="993402" y="1212064"/>
            <a:ext cx="10199077" cy="3970318"/>
          </a:xfrm>
          <a:prstGeom prst="rect">
            <a:avLst/>
          </a:prstGeom>
        </p:spPr>
        <p:txBody>
          <a:bodyPr wrap="square">
            <a:spAutoFit/>
          </a:bodyPr>
          <a:lstStyle/>
          <a:p>
            <a:pPr>
              <a:lnSpc>
                <a:spcPct val="150000"/>
              </a:lnSpc>
            </a:pPr>
            <a:r>
              <a:rPr lang="en-US" altLang="zh-CN" sz="2800" b="1" dirty="0" smtClean="0"/>
              <a:t>5.1.1</a:t>
            </a:r>
            <a:r>
              <a:rPr lang="zh-CN" altLang="zh-CN" sz="2800" b="1" dirty="0" smtClean="0"/>
              <a:t>财务预测的作用</a:t>
            </a:r>
            <a:endParaRPr lang="en-US" altLang="zh-CN" sz="2800" b="1" dirty="0" smtClean="0"/>
          </a:p>
          <a:p>
            <a:pPr>
              <a:lnSpc>
                <a:spcPct val="150000"/>
              </a:lnSpc>
            </a:pPr>
            <a:r>
              <a:rPr lang="en-US" altLang="zh-CN" sz="2800" b="1" dirty="0" smtClean="0"/>
              <a:t>5.1.2</a:t>
            </a:r>
            <a:r>
              <a:rPr lang="zh-CN" altLang="en-US" sz="2800" b="1" dirty="0" smtClean="0"/>
              <a:t>财务预测的步骤</a:t>
            </a:r>
            <a:endParaRPr lang="en-US" altLang="zh-CN" sz="2800" b="1" dirty="0" smtClean="0"/>
          </a:p>
          <a:p>
            <a:pPr>
              <a:lnSpc>
                <a:spcPct val="150000"/>
              </a:lnSpc>
            </a:pPr>
            <a:r>
              <a:rPr lang="en-US" altLang="zh-CN" sz="2800" dirty="0" smtClean="0"/>
              <a:t>1.</a:t>
            </a:r>
            <a:r>
              <a:rPr lang="zh-CN" altLang="zh-CN" sz="2800" dirty="0" smtClean="0"/>
              <a:t>进行销售预测</a:t>
            </a:r>
          </a:p>
          <a:p>
            <a:pPr>
              <a:lnSpc>
                <a:spcPct val="150000"/>
              </a:lnSpc>
            </a:pPr>
            <a:r>
              <a:rPr lang="en-US" altLang="zh-CN" sz="2800" dirty="0" smtClean="0"/>
              <a:t>2.</a:t>
            </a:r>
            <a:r>
              <a:rPr lang="zh-CN" altLang="zh-CN" sz="2800" dirty="0" smtClean="0"/>
              <a:t>估计资产需求和负债的自发增长额</a:t>
            </a:r>
            <a:endParaRPr lang="en-US" altLang="zh-CN" sz="2800" dirty="0" smtClean="0"/>
          </a:p>
          <a:p>
            <a:pPr>
              <a:lnSpc>
                <a:spcPct val="150000"/>
              </a:lnSpc>
            </a:pPr>
            <a:r>
              <a:rPr lang="en-US" altLang="zh-CN" sz="2800" dirty="0" smtClean="0"/>
              <a:t>3.</a:t>
            </a:r>
            <a:r>
              <a:rPr lang="zh-CN" altLang="zh-CN" sz="2800" dirty="0" smtClean="0"/>
              <a:t>估计内部融资</a:t>
            </a:r>
            <a:endParaRPr lang="en-US" altLang="zh-CN" sz="2800" dirty="0" smtClean="0"/>
          </a:p>
          <a:p>
            <a:pPr>
              <a:lnSpc>
                <a:spcPct val="150000"/>
              </a:lnSpc>
            </a:pPr>
            <a:r>
              <a:rPr lang="en-US" altLang="zh-CN" sz="2800" dirty="0" smtClean="0"/>
              <a:t>4.</a:t>
            </a:r>
            <a:r>
              <a:rPr lang="zh-CN" altLang="en-US" sz="2800" dirty="0" smtClean="0"/>
              <a:t>估计外部融资</a:t>
            </a:r>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5.2</a:t>
            </a:r>
            <a:r>
              <a:rPr lang="zh-CN" altLang="en-US" sz="2800" b="1" dirty="0" smtClean="0"/>
              <a:t>预测函数</a:t>
            </a:r>
            <a:r>
              <a:rPr lang="en-US" altLang="zh-CN" sz="2800" b="1" dirty="0" smtClean="0"/>
              <a:t>LINEST</a:t>
            </a:r>
            <a:endParaRPr lang="zh-CN" altLang="en-US" sz="2800" b="1" dirty="0" smtClean="0"/>
          </a:p>
        </p:txBody>
      </p:sp>
      <p:sp>
        <p:nvSpPr>
          <p:cNvPr id="6" name="矩形 5"/>
          <p:cNvSpPr/>
          <p:nvPr/>
        </p:nvSpPr>
        <p:spPr>
          <a:xfrm>
            <a:off x="993402" y="1212064"/>
            <a:ext cx="10199077" cy="3257174"/>
          </a:xfrm>
          <a:prstGeom prst="rect">
            <a:avLst/>
          </a:prstGeom>
        </p:spPr>
        <p:txBody>
          <a:bodyPr wrap="square">
            <a:spAutoFit/>
          </a:bodyPr>
          <a:lstStyle/>
          <a:p>
            <a:pPr>
              <a:lnSpc>
                <a:spcPct val="150000"/>
              </a:lnSpc>
            </a:pPr>
            <a:r>
              <a:rPr lang="en-US" altLang="zh-CN" sz="2800" b="1" dirty="0" smtClean="0"/>
              <a:t>5.2.1LINEST</a:t>
            </a:r>
            <a:r>
              <a:rPr lang="zh-CN" altLang="zh-CN" sz="2800" b="1" dirty="0" smtClean="0"/>
              <a:t>函数的语法格式</a:t>
            </a:r>
            <a:endParaRPr lang="en-US" altLang="zh-CN" sz="2800" b="1" dirty="0" smtClean="0"/>
          </a:p>
          <a:p>
            <a:pPr>
              <a:lnSpc>
                <a:spcPct val="150000"/>
              </a:lnSpc>
            </a:pPr>
            <a:r>
              <a:rPr lang="en-US" altLang="zh-CN" sz="2800" dirty="0" smtClean="0"/>
              <a:t>LINEST</a:t>
            </a:r>
            <a:r>
              <a:rPr lang="zh-CN" altLang="zh-CN" sz="2800" dirty="0" smtClean="0"/>
              <a:t>（</a:t>
            </a:r>
            <a:r>
              <a:rPr lang="en-US" altLang="zh-CN" sz="2800" dirty="0" err="1" smtClean="0"/>
              <a:t>known_y’s,known_x’s,const,stats</a:t>
            </a:r>
            <a:r>
              <a:rPr lang="zh-CN" altLang="zh-CN" sz="2800" dirty="0" smtClean="0"/>
              <a:t>）</a:t>
            </a:r>
          </a:p>
          <a:p>
            <a:pPr>
              <a:lnSpc>
                <a:spcPct val="150000"/>
              </a:lnSpc>
            </a:pPr>
            <a:r>
              <a:rPr lang="en-US" altLang="zh-CN" sz="2800" b="1" dirty="0" smtClean="0"/>
              <a:t>5.2.2LINEST</a:t>
            </a:r>
            <a:r>
              <a:rPr lang="zh-CN" altLang="zh-CN" sz="2800" b="1" dirty="0" smtClean="0"/>
              <a:t>函数在趋势预测中的应用</a:t>
            </a:r>
            <a:endParaRPr lang="en-US" altLang="zh-CN" sz="2800" dirty="0" smtClean="0"/>
          </a:p>
          <a:p>
            <a:pPr>
              <a:lnSpc>
                <a:spcPct val="150000"/>
              </a:lnSpc>
            </a:pPr>
            <a:r>
              <a:rPr lang="en-US" altLang="zh-CN" sz="2800" dirty="0" smtClean="0"/>
              <a:t>1.</a:t>
            </a:r>
            <a:r>
              <a:rPr lang="zh-CN" altLang="zh-CN" sz="2800" dirty="0" smtClean="0"/>
              <a:t>应用</a:t>
            </a:r>
            <a:r>
              <a:rPr lang="en-US" altLang="zh-CN" sz="2800" dirty="0" smtClean="0"/>
              <a:t>LINEST</a:t>
            </a:r>
            <a:r>
              <a:rPr lang="zh-CN" altLang="zh-CN" sz="2800" dirty="0" smtClean="0"/>
              <a:t>函数求解相关参数</a:t>
            </a:r>
            <a:endParaRPr lang="en-US" altLang="zh-CN" sz="2800" dirty="0" smtClean="0"/>
          </a:p>
          <a:p>
            <a:pPr>
              <a:lnSpc>
                <a:spcPct val="150000"/>
              </a:lnSpc>
            </a:pPr>
            <a:endParaRPr lang="zh-CN" altLang="zh-CN" sz="2800" dirty="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7" name="表格 16"/>
          <p:cNvGraphicFramePr>
            <a:graphicFrameLocks noGrp="1"/>
          </p:cNvGraphicFramePr>
          <p:nvPr/>
        </p:nvGraphicFramePr>
        <p:xfrm>
          <a:off x="2999486" y="3742181"/>
          <a:ext cx="6620002" cy="2926080"/>
        </p:xfrm>
        <a:graphic>
          <a:graphicData uri="http://schemas.openxmlformats.org/drawingml/2006/table">
            <a:tbl>
              <a:tblPr/>
              <a:tblGrid>
                <a:gridCol w="1384011"/>
                <a:gridCol w="2726391"/>
                <a:gridCol w="2509600"/>
              </a:tblGrid>
              <a:tr h="747523">
                <a:tc>
                  <a:txBody>
                    <a:bodyPr/>
                    <a:lstStyle/>
                    <a:p>
                      <a:pPr marL="629285" indent="-400050" algn="just">
                        <a:lnSpc>
                          <a:spcPct val="150000"/>
                        </a:lnSpc>
                        <a:spcAft>
                          <a:spcPts val="0"/>
                        </a:spcAft>
                      </a:pPr>
                      <a:r>
                        <a:rPr lang="en-US" sz="1600" kern="100" dirty="0">
                          <a:latin typeface="Times New Roman"/>
                          <a:ea typeface="宋体"/>
                        </a:rPr>
                        <a:t>                  </a:t>
                      </a:r>
                      <a:r>
                        <a:rPr lang="zh-CN" sz="1600" kern="100" dirty="0">
                          <a:latin typeface="Times New Roman"/>
                          <a:ea typeface="宋体"/>
                        </a:rPr>
                        <a:t>列号</a:t>
                      </a:r>
                    </a:p>
                    <a:p>
                      <a:pPr indent="114300" algn="just">
                        <a:lnSpc>
                          <a:spcPct val="150000"/>
                        </a:lnSpc>
                        <a:spcAft>
                          <a:spcPts val="0"/>
                        </a:spcAft>
                      </a:pPr>
                      <a:r>
                        <a:rPr lang="zh-CN" sz="1600" kern="100" dirty="0">
                          <a:latin typeface="Times New Roman"/>
                          <a:ea typeface="宋体"/>
                        </a:rPr>
                        <a:t>行号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pPr>
                      <a:r>
                        <a:rPr lang="en-US" sz="1600" kern="100">
                          <a:latin typeface="Times New Roman"/>
                          <a:ea typeface="宋体"/>
                        </a:rPr>
                        <a:t>1</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rPr>
                        <a:t>2</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758">
                <a:tc>
                  <a:txBody>
                    <a:bodyPr/>
                    <a:lstStyle/>
                    <a:p>
                      <a:pPr algn="ctr">
                        <a:lnSpc>
                          <a:spcPct val="150000"/>
                        </a:lnSpc>
                        <a:spcAft>
                          <a:spcPts val="0"/>
                        </a:spcAft>
                      </a:pPr>
                      <a:r>
                        <a:rPr lang="en-US" sz="1600" kern="100">
                          <a:latin typeface="Times New Roman"/>
                          <a:ea typeface="宋体"/>
                        </a:rPr>
                        <a:t>1</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kern="100">
                          <a:latin typeface="Times New Roman"/>
                          <a:ea typeface="宋体"/>
                        </a:rPr>
                        <a:t>A</a:t>
                      </a:r>
                      <a:r>
                        <a:rPr lang="zh-CN" sz="1600" kern="100">
                          <a:latin typeface="Times New Roman"/>
                          <a:ea typeface="宋体"/>
                        </a:rPr>
                        <a:t>参数的值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kern="100">
                          <a:latin typeface="Times New Roman"/>
                          <a:ea typeface="宋体"/>
                        </a:rPr>
                        <a:t>B</a:t>
                      </a:r>
                      <a:r>
                        <a:rPr lang="zh-CN" sz="1600" kern="100">
                          <a:latin typeface="Times New Roman"/>
                          <a:ea typeface="宋体"/>
                        </a:rPr>
                        <a:t>参数的值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758">
                <a:tc>
                  <a:txBody>
                    <a:bodyPr/>
                    <a:lstStyle/>
                    <a:p>
                      <a:pPr algn="ctr">
                        <a:lnSpc>
                          <a:spcPct val="150000"/>
                        </a:lnSpc>
                        <a:spcAft>
                          <a:spcPts val="0"/>
                        </a:spcAft>
                      </a:pPr>
                      <a:r>
                        <a:rPr lang="en-US" sz="1600" kern="100">
                          <a:latin typeface="Times New Roman"/>
                          <a:ea typeface="宋体"/>
                        </a:rPr>
                        <a:t>2</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600" kern="100">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600" kern="100">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758">
                <a:tc>
                  <a:txBody>
                    <a:bodyPr/>
                    <a:lstStyle/>
                    <a:p>
                      <a:pPr algn="ctr">
                        <a:lnSpc>
                          <a:spcPct val="150000"/>
                        </a:lnSpc>
                        <a:spcAft>
                          <a:spcPts val="0"/>
                        </a:spcAft>
                      </a:pPr>
                      <a:r>
                        <a:rPr lang="en-US" sz="1600" kern="100">
                          <a:latin typeface="Times New Roman"/>
                          <a:ea typeface="宋体"/>
                        </a:rPr>
                        <a:t>3</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600" kern="100">
                          <a:latin typeface="Times New Roman"/>
                          <a:ea typeface="宋体"/>
                        </a:rPr>
                        <a:t>相关系数的平方值</a:t>
                      </a:r>
                      <a:r>
                        <a:rPr lang="en-US" sz="1600" kern="100">
                          <a:latin typeface="Times New Roman"/>
                          <a:ea typeface="宋体"/>
                        </a:rPr>
                        <a:t>R</a:t>
                      </a:r>
                      <a:r>
                        <a:rPr lang="en-US" sz="1600" kern="100" baseline="30000">
                          <a:latin typeface="Times New Roman"/>
                          <a:ea typeface="宋体"/>
                        </a:rPr>
                        <a:t>2</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600" kern="100">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758">
                <a:tc>
                  <a:txBody>
                    <a:bodyPr/>
                    <a:lstStyle/>
                    <a:p>
                      <a:pPr algn="ctr">
                        <a:lnSpc>
                          <a:spcPct val="150000"/>
                        </a:lnSpc>
                        <a:spcAft>
                          <a:spcPts val="0"/>
                        </a:spcAft>
                      </a:pPr>
                      <a:r>
                        <a:rPr lang="en-US" sz="1600" kern="100">
                          <a:latin typeface="Times New Roman"/>
                          <a:ea typeface="宋体"/>
                        </a:rPr>
                        <a:t>4</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600" kern="100">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600" kern="100">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758">
                <a:tc>
                  <a:txBody>
                    <a:bodyPr/>
                    <a:lstStyle/>
                    <a:p>
                      <a:pPr algn="ctr">
                        <a:lnSpc>
                          <a:spcPct val="150000"/>
                        </a:lnSpc>
                        <a:spcAft>
                          <a:spcPts val="0"/>
                        </a:spcAft>
                      </a:pPr>
                      <a:r>
                        <a:rPr lang="en-US" sz="1600" kern="100">
                          <a:latin typeface="Times New Roman"/>
                          <a:ea typeface="宋体"/>
                        </a:rPr>
                        <a:t>5</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600" kern="100">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600" kern="100" dirty="0">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5.2</a:t>
            </a:r>
            <a:r>
              <a:rPr lang="zh-CN" altLang="en-US" sz="2800" b="1" dirty="0" smtClean="0"/>
              <a:t>预测函数</a:t>
            </a:r>
            <a:r>
              <a:rPr lang="en-US" altLang="zh-CN" sz="2800" b="1" dirty="0" smtClean="0"/>
              <a:t>LINEST</a:t>
            </a:r>
            <a:endParaRPr lang="zh-CN" altLang="en-US"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8" name="表格 17"/>
          <p:cNvGraphicFramePr>
            <a:graphicFrameLocks noGrp="1"/>
          </p:cNvGraphicFramePr>
          <p:nvPr/>
        </p:nvGraphicFramePr>
        <p:xfrm>
          <a:off x="1766442" y="1666492"/>
          <a:ext cx="7487285" cy="2750059"/>
        </p:xfrm>
        <a:graphic>
          <a:graphicData uri="http://schemas.openxmlformats.org/drawingml/2006/table">
            <a:tbl>
              <a:tblPr/>
              <a:tblGrid>
                <a:gridCol w="2382399"/>
                <a:gridCol w="5104886"/>
              </a:tblGrid>
              <a:tr h="392866">
                <a:tc>
                  <a:txBody>
                    <a:bodyPr/>
                    <a:lstStyle/>
                    <a:p>
                      <a:pPr algn="just">
                        <a:lnSpc>
                          <a:spcPct val="150000"/>
                        </a:lnSpc>
                        <a:spcAft>
                          <a:spcPts val="0"/>
                        </a:spcAft>
                      </a:pPr>
                      <a:r>
                        <a:rPr lang="zh-CN" sz="1600" kern="100">
                          <a:latin typeface="Times New Roman"/>
                          <a:ea typeface="宋体"/>
                        </a:rPr>
                        <a:t>返回值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600" kern="100">
                          <a:latin typeface="Times New Roman"/>
                          <a:ea typeface="宋体"/>
                        </a:rPr>
                        <a:t>公式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5731">
                <a:tc>
                  <a:txBody>
                    <a:bodyPr/>
                    <a:lstStyle/>
                    <a:p>
                      <a:pPr algn="just">
                        <a:lnSpc>
                          <a:spcPct val="150000"/>
                        </a:lnSpc>
                        <a:spcAft>
                          <a:spcPts val="0"/>
                        </a:spcAft>
                      </a:pPr>
                      <a:r>
                        <a:rPr lang="en-US" sz="1600" kern="100">
                          <a:latin typeface="Times New Roman"/>
                          <a:ea typeface="宋体"/>
                        </a:rPr>
                        <a:t>A</a:t>
                      </a:r>
                      <a:r>
                        <a:rPr lang="zh-CN" sz="1600" kern="100">
                          <a:latin typeface="Times New Roman"/>
                          <a:ea typeface="宋体"/>
                        </a:rPr>
                        <a:t>参数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kern="100">
                          <a:latin typeface="Times New Roman"/>
                          <a:ea typeface="宋体"/>
                        </a:rPr>
                        <a:t>=INDEX</a:t>
                      </a:r>
                      <a:r>
                        <a:rPr lang="zh-CN" sz="1600" kern="100">
                          <a:latin typeface="Times New Roman"/>
                          <a:ea typeface="宋体"/>
                        </a:rPr>
                        <a:t>（</a:t>
                      </a:r>
                      <a:r>
                        <a:rPr lang="en-US" sz="1600" kern="100">
                          <a:latin typeface="Times New Roman"/>
                          <a:ea typeface="宋体"/>
                        </a:rPr>
                        <a:t>LINEST</a:t>
                      </a:r>
                      <a:r>
                        <a:rPr lang="zh-CN" sz="1600" kern="100">
                          <a:latin typeface="Times New Roman"/>
                          <a:ea typeface="宋体"/>
                        </a:rPr>
                        <a:t>（因变量单元区域，自变量单元区域，</a:t>
                      </a:r>
                      <a:r>
                        <a:rPr lang="en-US" sz="1600" kern="100">
                          <a:latin typeface="Times New Roman"/>
                          <a:ea typeface="宋体"/>
                        </a:rPr>
                        <a:t>TRUE</a:t>
                      </a:r>
                      <a:r>
                        <a:rPr lang="zh-CN" sz="1600" kern="100">
                          <a:latin typeface="Times New Roman"/>
                          <a:ea typeface="宋体"/>
                        </a:rPr>
                        <a:t>，</a:t>
                      </a:r>
                      <a:r>
                        <a:rPr lang="en-US" sz="1600" kern="100">
                          <a:latin typeface="Times New Roman"/>
                          <a:ea typeface="宋体"/>
                        </a:rPr>
                        <a:t>TRUE</a:t>
                      </a:r>
                      <a:r>
                        <a:rPr lang="zh-CN" sz="1600" kern="100">
                          <a:latin typeface="Times New Roman"/>
                          <a:ea typeface="宋体"/>
                        </a:rPr>
                        <a:t>），</a:t>
                      </a:r>
                      <a:r>
                        <a:rPr lang="en-US" sz="1600" kern="100">
                          <a:latin typeface="Times New Roman"/>
                          <a:ea typeface="宋体"/>
                        </a:rPr>
                        <a:t>1</a:t>
                      </a:r>
                      <a:r>
                        <a:rPr lang="zh-CN" sz="1600" kern="100">
                          <a:latin typeface="Times New Roman"/>
                          <a:ea typeface="宋体"/>
                        </a:rPr>
                        <a:t>，</a:t>
                      </a:r>
                      <a:r>
                        <a:rPr lang="en-US" sz="1600" kern="100">
                          <a:latin typeface="Times New Roman"/>
                          <a:ea typeface="宋体"/>
                        </a:rPr>
                        <a:t>1</a:t>
                      </a:r>
                      <a:r>
                        <a:rPr lang="zh-CN" sz="1600" kern="100">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5731">
                <a:tc>
                  <a:txBody>
                    <a:bodyPr/>
                    <a:lstStyle/>
                    <a:p>
                      <a:pPr algn="just">
                        <a:lnSpc>
                          <a:spcPct val="150000"/>
                        </a:lnSpc>
                        <a:spcAft>
                          <a:spcPts val="0"/>
                        </a:spcAft>
                      </a:pPr>
                      <a:r>
                        <a:rPr lang="en-US" sz="1600" kern="100">
                          <a:latin typeface="Times New Roman"/>
                          <a:ea typeface="宋体"/>
                        </a:rPr>
                        <a:t>B</a:t>
                      </a:r>
                      <a:r>
                        <a:rPr lang="zh-CN" sz="1600" kern="100">
                          <a:latin typeface="Times New Roman"/>
                          <a:ea typeface="宋体"/>
                        </a:rPr>
                        <a:t>参数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kern="100">
                          <a:latin typeface="Times New Roman"/>
                          <a:ea typeface="宋体"/>
                        </a:rPr>
                        <a:t>=INDEX</a:t>
                      </a:r>
                      <a:r>
                        <a:rPr lang="zh-CN" sz="1600" kern="100">
                          <a:latin typeface="Times New Roman"/>
                          <a:ea typeface="宋体"/>
                        </a:rPr>
                        <a:t>（</a:t>
                      </a:r>
                      <a:r>
                        <a:rPr lang="en-US" sz="1600" kern="100">
                          <a:latin typeface="Times New Roman"/>
                          <a:ea typeface="宋体"/>
                        </a:rPr>
                        <a:t>LINEST</a:t>
                      </a:r>
                      <a:r>
                        <a:rPr lang="zh-CN" sz="1600" kern="100">
                          <a:latin typeface="Times New Roman"/>
                          <a:ea typeface="宋体"/>
                        </a:rPr>
                        <a:t>（因变量单元区域，自变量单元区域，</a:t>
                      </a:r>
                      <a:r>
                        <a:rPr lang="en-US" sz="1600" kern="100">
                          <a:latin typeface="Times New Roman"/>
                          <a:ea typeface="宋体"/>
                        </a:rPr>
                        <a:t>TRUE</a:t>
                      </a:r>
                      <a:r>
                        <a:rPr lang="zh-CN" sz="1600" kern="100">
                          <a:latin typeface="Times New Roman"/>
                          <a:ea typeface="宋体"/>
                        </a:rPr>
                        <a:t>，</a:t>
                      </a:r>
                      <a:r>
                        <a:rPr lang="en-US" sz="1600" kern="100">
                          <a:latin typeface="Times New Roman"/>
                          <a:ea typeface="宋体"/>
                        </a:rPr>
                        <a:t>TRUE</a:t>
                      </a:r>
                      <a:r>
                        <a:rPr lang="zh-CN" sz="1600" kern="100">
                          <a:latin typeface="Times New Roman"/>
                          <a:ea typeface="宋体"/>
                        </a:rPr>
                        <a:t>），</a:t>
                      </a:r>
                      <a:r>
                        <a:rPr lang="en-US" sz="1600" kern="100">
                          <a:latin typeface="Times New Roman"/>
                          <a:ea typeface="宋体"/>
                        </a:rPr>
                        <a:t>1</a:t>
                      </a:r>
                      <a:r>
                        <a:rPr lang="zh-CN" sz="1600" kern="100">
                          <a:latin typeface="Times New Roman"/>
                          <a:ea typeface="宋体"/>
                        </a:rPr>
                        <a:t>，</a:t>
                      </a:r>
                      <a:r>
                        <a:rPr lang="en-US" sz="1600" kern="100">
                          <a:latin typeface="Times New Roman"/>
                          <a:ea typeface="宋体"/>
                        </a:rPr>
                        <a:t>2</a:t>
                      </a:r>
                      <a:r>
                        <a:rPr lang="zh-CN" sz="1600" kern="100">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5731">
                <a:tc>
                  <a:txBody>
                    <a:bodyPr/>
                    <a:lstStyle/>
                    <a:p>
                      <a:pPr algn="just">
                        <a:lnSpc>
                          <a:spcPct val="150000"/>
                        </a:lnSpc>
                        <a:spcAft>
                          <a:spcPts val="0"/>
                        </a:spcAft>
                      </a:pPr>
                      <a:r>
                        <a:rPr lang="zh-CN" sz="1600" kern="100">
                          <a:latin typeface="Times New Roman"/>
                          <a:ea typeface="宋体"/>
                        </a:rPr>
                        <a:t>相关系数平方值</a:t>
                      </a:r>
                      <a:r>
                        <a:rPr lang="en-US" sz="1600" kern="100">
                          <a:latin typeface="Times New Roman"/>
                          <a:ea typeface="宋体"/>
                        </a:rPr>
                        <a:t>R</a:t>
                      </a:r>
                      <a:r>
                        <a:rPr lang="en-US" sz="1600" kern="100" baseline="30000">
                          <a:latin typeface="Times New Roman"/>
                          <a:ea typeface="宋体"/>
                        </a:rPr>
                        <a:t>2</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kern="100" dirty="0">
                          <a:latin typeface="Times New Roman"/>
                          <a:ea typeface="宋体"/>
                        </a:rPr>
                        <a:t>=INDEX</a:t>
                      </a:r>
                      <a:r>
                        <a:rPr lang="zh-CN" sz="1600" kern="100" dirty="0">
                          <a:latin typeface="Times New Roman"/>
                          <a:ea typeface="宋体"/>
                        </a:rPr>
                        <a:t>（</a:t>
                      </a:r>
                      <a:r>
                        <a:rPr lang="en-US" sz="1600" kern="100" dirty="0">
                          <a:latin typeface="Times New Roman"/>
                          <a:ea typeface="宋体"/>
                        </a:rPr>
                        <a:t>LINEST</a:t>
                      </a:r>
                      <a:r>
                        <a:rPr lang="zh-CN" sz="1600" kern="100" dirty="0">
                          <a:latin typeface="Times New Roman"/>
                          <a:ea typeface="宋体"/>
                        </a:rPr>
                        <a:t>（因变量单元区域，自变量单元区域，</a:t>
                      </a:r>
                      <a:r>
                        <a:rPr lang="en-US" sz="1600" kern="100" dirty="0">
                          <a:latin typeface="Times New Roman"/>
                          <a:ea typeface="宋体"/>
                        </a:rPr>
                        <a:t>TRUE</a:t>
                      </a:r>
                      <a:r>
                        <a:rPr lang="zh-CN" sz="1600" kern="100" dirty="0">
                          <a:latin typeface="Times New Roman"/>
                          <a:ea typeface="宋体"/>
                        </a:rPr>
                        <a:t>，</a:t>
                      </a:r>
                      <a:r>
                        <a:rPr lang="en-US" sz="1600" kern="100" dirty="0">
                          <a:latin typeface="Times New Roman"/>
                          <a:ea typeface="宋体"/>
                        </a:rPr>
                        <a:t>TRUE</a:t>
                      </a:r>
                      <a:r>
                        <a:rPr lang="zh-CN" sz="1600" kern="100" dirty="0">
                          <a:latin typeface="Times New Roman"/>
                          <a:ea typeface="宋体"/>
                        </a:rPr>
                        <a:t>），</a:t>
                      </a:r>
                      <a:r>
                        <a:rPr lang="en-US" sz="1600" kern="100" dirty="0">
                          <a:latin typeface="Times New Roman"/>
                          <a:ea typeface="宋体"/>
                        </a:rPr>
                        <a:t>3</a:t>
                      </a:r>
                      <a:r>
                        <a:rPr lang="zh-CN" sz="1600" kern="100" dirty="0">
                          <a:latin typeface="Times New Roman"/>
                          <a:ea typeface="宋体"/>
                        </a:rPr>
                        <a:t>，</a:t>
                      </a:r>
                      <a:r>
                        <a:rPr lang="en-US" sz="1600" kern="100" dirty="0">
                          <a:latin typeface="Times New Roman"/>
                          <a:ea typeface="宋体"/>
                        </a:rPr>
                        <a:t>1</a:t>
                      </a:r>
                      <a:r>
                        <a:rPr lang="zh-CN" sz="1600" kern="100" dirty="0">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5.2</a:t>
            </a:r>
            <a:r>
              <a:rPr lang="zh-CN" altLang="en-US" sz="2800" b="1" dirty="0" smtClean="0"/>
              <a:t>预测函数</a:t>
            </a:r>
            <a:r>
              <a:rPr lang="en-US" altLang="zh-CN" sz="2800" b="1" dirty="0" smtClean="0"/>
              <a:t>LINEST</a:t>
            </a:r>
            <a:endParaRPr lang="zh-CN" altLang="en-US" sz="2800" b="1" dirty="0" smtClean="0"/>
          </a:p>
        </p:txBody>
      </p:sp>
      <p:sp>
        <p:nvSpPr>
          <p:cNvPr id="6" name="矩形 5"/>
          <p:cNvSpPr/>
          <p:nvPr/>
        </p:nvSpPr>
        <p:spPr>
          <a:xfrm>
            <a:off x="993402" y="1212064"/>
            <a:ext cx="10199077" cy="3539430"/>
          </a:xfrm>
          <a:prstGeom prst="rect">
            <a:avLst/>
          </a:prstGeom>
        </p:spPr>
        <p:txBody>
          <a:bodyPr wrap="square">
            <a:spAutoFit/>
          </a:bodyPr>
          <a:lstStyle/>
          <a:p>
            <a:r>
              <a:rPr lang="en-US" altLang="zh-CN" sz="2800" dirty="0" smtClean="0"/>
              <a:t>2.</a:t>
            </a:r>
            <a:r>
              <a:rPr lang="zh-CN" altLang="zh-CN" sz="2800" dirty="0" smtClean="0"/>
              <a:t>进行趋势预测</a:t>
            </a:r>
          </a:p>
          <a:p>
            <a:pPr>
              <a:lnSpc>
                <a:spcPct val="150000"/>
              </a:lnSpc>
            </a:pPr>
            <a:r>
              <a:rPr lang="en-US" altLang="zh-CN" sz="2800" b="1" dirty="0" smtClean="0"/>
              <a:t>5.2.3LINEST</a:t>
            </a:r>
            <a:r>
              <a:rPr lang="zh-CN" altLang="zh-CN" sz="2800" b="1" dirty="0" smtClean="0"/>
              <a:t>函数在因素预测中的应用</a:t>
            </a:r>
            <a:endParaRPr lang="zh-CN" altLang="zh-CN" sz="2800" dirty="0" smtClean="0"/>
          </a:p>
          <a:p>
            <a:pPr>
              <a:lnSpc>
                <a:spcPct val="150000"/>
              </a:lnSpc>
            </a:pPr>
            <a:r>
              <a:rPr lang="en-US" altLang="zh-CN" sz="2800" dirty="0" smtClean="0"/>
              <a:t>1.</a:t>
            </a:r>
            <a:r>
              <a:rPr lang="zh-CN" altLang="zh-CN" sz="2800" dirty="0" smtClean="0"/>
              <a:t>应用</a:t>
            </a:r>
            <a:r>
              <a:rPr lang="en-US" altLang="zh-CN" sz="2800" dirty="0" smtClean="0"/>
              <a:t>LINEST</a:t>
            </a:r>
            <a:r>
              <a:rPr lang="zh-CN" altLang="zh-CN" sz="2800" dirty="0" smtClean="0"/>
              <a:t>函数求解相关参数</a:t>
            </a:r>
            <a:endParaRPr lang="en-US" altLang="zh-CN" sz="2800" dirty="0" smtClean="0"/>
          </a:p>
          <a:p>
            <a:pPr>
              <a:lnSpc>
                <a:spcPct val="150000"/>
              </a:lnSpc>
            </a:pPr>
            <a:r>
              <a:rPr lang="en-US" altLang="zh-CN" sz="2800" dirty="0" smtClean="0"/>
              <a:t>2.</a:t>
            </a:r>
            <a:r>
              <a:rPr lang="zh-CN" altLang="zh-CN" sz="2800" dirty="0" smtClean="0"/>
              <a:t>进行因素预测</a:t>
            </a:r>
          </a:p>
          <a:p>
            <a:endParaRPr lang="zh-CN" altLang="zh-CN" sz="2800" dirty="0" smtClean="0"/>
          </a:p>
          <a:p>
            <a:pPr>
              <a:lnSpc>
                <a:spcPct val="150000"/>
              </a:lnSpc>
            </a:pPr>
            <a:endParaRPr lang="zh-CN" altLang="zh-CN" sz="2800" dirty="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7" name="表格 16"/>
          <p:cNvGraphicFramePr>
            <a:graphicFrameLocks noGrp="1"/>
          </p:cNvGraphicFramePr>
          <p:nvPr/>
        </p:nvGraphicFramePr>
        <p:xfrm>
          <a:off x="4799266" y="3027806"/>
          <a:ext cx="5643180" cy="2560320"/>
        </p:xfrm>
        <a:graphic>
          <a:graphicData uri="http://schemas.openxmlformats.org/drawingml/2006/table">
            <a:tbl>
              <a:tblPr/>
              <a:tblGrid>
                <a:gridCol w="1578571"/>
                <a:gridCol w="781305"/>
                <a:gridCol w="820826"/>
                <a:gridCol w="820826"/>
                <a:gridCol w="820826"/>
                <a:gridCol w="820826"/>
              </a:tblGrid>
              <a:tr h="707681">
                <a:tc>
                  <a:txBody>
                    <a:bodyPr/>
                    <a:lstStyle/>
                    <a:p>
                      <a:pPr algn="ctr">
                        <a:lnSpc>
                          <a:spcPct val="150000"/>
                        </a:lnSpc>
                        <a:spcAft>
                          <a:spcPts val="0"/>
                        </a:spcAft>
                      </a:pPr>
                      <a:r>
                        <a:rPr lang="en-US" sz="1600" kern="100" dirty="0">
                          <a:latin typeface="Times New Roman"/>
                          <a:ea typeface="宋体"/>
                        </a:rPr>
                        <a:t>  </a:t>
                      </a:r>
                      <a:r>
                        <a:rPr lang="zh-CN" sz="1600" kern="100" dirty="0">
                          <a:latin typeface="Times New Roman"/>
                          <a:ea typeface="宋体"/>
                        </a:rPr>
                        <a:t>列号</a:t>
                      </a:r>
                    </a:p>
                    <a:p>
                      <a:pPr algn="just">
                        <a:lnSpc>
                          <a:spcPct val="150000"/>
                        </a:lnSpc>
                        <a:spcAft>
                          <a:spcPts val="0"/>
                        </a:spcAft>
                      </a:pPr>
                      <a:r>
                        <a:rPr lang="zh-CN" sz="1600" kern="100" dirty="0">
                          <a:latin typeface="Times New Roman"/>
                          <a:ea typeface="宋体"/>
                        </a:rPr>
                        <a:t>行号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pPr>
                      <a:r>
                        <a:rPr lang="en-US" sz="1600" kern="100">
                          <a:latin typeface="Times New Roman"/>
                          <a:ea typeface="宋体"/>
                        </a:rPr>
                        <a:t>1</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latin typeface="Times New Roman"/>
                          <a:ea typeface="宋体"/>
                        </a:rPr>
                        <a:t>2</a:t>
                      </a:r>
                      <a:endParaRPr lang="zh-CN" sz="16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rPr>
                        <a:t>n</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rPr>
                        <a:t>n +1</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840">
                <a:tc>
                  <a:txBody>
                    <a:bodyPr/>
                    <a:lstStyle/>
                    <a:p>
                      <a:pPr algn="ctr">
                        <a:lnSpc>
                          <a:spcPct val="150000"/>
                        </a:lnSpc>
                        <a:spcAft>
                          <a:spcPts val="0"/>
                        </a:spcAft>
                      </a:pPr>
                      <a:r>
                        <a:rPr lang="en-US" sz="1600" kern="100">
                          <a:latin typeface="Times New Roman"/>
                          <a:ea typeface="宋体"/>
                        </a:rPr>
                        <a:t>1</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rPr>
                        <a:t>A</a:t>
                      </a:r>
                      <a:r>
                        <a:rPr lang="en-US" sz="1600" kern="100" baseline="-25000">
                          <a:latin typeface="Times New Roman"/>
                          <a:ea typeface="宋体"/>
                        </a:rPr>
                        <a:t>1</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rPr>
                        <a:t>A</a:t>
                      </a:r>
                      <a:r>
                        <a:rPr lang="en-US" sz="1600" kern="100" baseline="-25000">
                          <a:latin typeface="Times New Roman"/>
                          <a:ea typeface="宋体"/>
                        </a:rPr>
                        <a:t>2</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rPr>
                        <a:t>A</a:t>
                      </a:r>
                      <a:r>
                        <a:rPr lang="en-US" sz="1600" kern="100" baseline="-25000">
                          <a:latin typeface="Times New Roman"/>
                          <a:ea typeface="宋体"/>
                        </a:rPr>
                        <a:t>n</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rPr>
                        <a:t>B</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840">
                <a:tc>
                  <a:txBody>
                    <a:bodyPr/>
                    <a:lstStyle/>
                    <a:p>
                      <a:pPr algn="ctr">
                        <a:lnSpc>
                          <a:spcPct val="150000"/>
                        </a:lnSpc>
                        <a:spcAft>
                          <a:spcPts val="0"/>
                        </a:spcAft>
                      </a:pPr>
                      <a:r>
                        <a:rPr lang="en-US" sz="1600" kern="100">
                          <a:latin typeface="Times New Roman"/>
                          <a:ea typeface="宋体"/>
                        </a:rPr>
                        <a:t>2</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840">
                <a:tc>
                  <a:txBody>
                    <a:bodyPr/>
                    <a:lstStyle/>
                    <a:p>
                      <a:pPr algn="ctr">
                        <a:lnSpc>
                          <a:spcPct val="150000"/>
                        </a:lnSpc>
                        <a:spcAft>
                          <a:spcPts val="0"/>
                        </a:spcAft>
                      </a:pPr>
                      <a:r>
                        <a:rPr lang="en-US" sz="1600" kern="100">
                          <a:latin typeface="Times New Roman"/>
                          <a:ea typeface="宋体"/>
                        </a:rPr>
                        <a:t>3</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rPr>
                        <a:t>R</a:t>
                      </a:r>
                      <a:r>
                        <a:rPr lang="en-US" sz="1600" kern="100" baseline="30000">
                          <a:latin typeface="Times New Roman"/>
                          <a:ea typeface="宋体"/>
                        </a:rPr>
                        <a:t>2</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840">
                <a:tc>
                  <a:txBody>
                    <a:bodyPr/>
                    <a:lstStyle/>
                    <a:p>
                      <a:pPr algn="ctr">
                        <a:lnSpc>
                          <a:spcPct val="150000"/>
                        </a:lnSpc>
                        <a:spcAft>
                          <a:spcPts val="0"/>
                        </a:spcAft>
                      </a:pPr>
                      <a:r>
                        <a:rPr lang="en-US" sz="1600" kern="100">
                          <a:latin typeface="Times New Roman"/>
                          <a:ea typeface="宋体"/>
                        </a:rPr>
                        <a:t>4</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840">
                <a:tc>
                  <a:txBody>
                    <a:bodyPr/>
                    <a:lstStyle/>
                    <a:p>
                      <a:pPr algn="ctr">
                        <a:lnSpc>
                          <a:spcPct val="150000"/>
                        </a:lnSpc>
                        <a:spcAft>
                          <a:spcPts val="0"/>
                        </a:spcAft>
                      </a:pPr>
                      <a:r>
                        <a:rPr lang="en-US" sz="1600" kern="100">
                          <a:latin typeface="Times New Roman"/>
                          <a:ea typeface="宋体"/>
                        </a:rPr>
                        <a:t>5</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6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5.2</a:t>
            </a:r>
            <a:r>
              <a:rPr lang="zh-CN" altLang="en-US" sz="2800" b="1" dirty="0" smtClean="0"/>
              <a:t>预测函数</a:t>
            </a:r>
            <a:r>
              <a:rPr lang="en-US" altLang="zh-CN" sz="2800" b="1" dirty="0" smtClean="0"/>
              <a:t>LINEST</a:t>
            </a:r>
            <a:endParaRPr lang="zh-CN" altLang="en-US"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8" name="表格 17"/>
          <p:cNvGraphicFramePr>
            <a:graphicFrameLocks noGrp="1"/>
          </p:cNvGraphicFramePr>
          <p:nvPr/>
        </p:nvGraphicFramePr>
        <p:xfrm>
          <a:off x="3252342" y="1851659"/>
          <a:ext cx="5946521" cy="4389120"/>
        </p:xfrm>
        <a:graphic>
          <a:graphicData uri="http://schemas.openxmlformats.org/drawingml/2006/table">
            <a:tbl>
              <a:tblPr/>
              <a:tblGrid>
                <a:gridCol w="1762899"/>
                <a:gridCol w="4183622"/>
              </a:tblGrid>
              <a:tr h="282321">
                <a:tc>
                  <a:txBody>
                    <a:bodyPr/>
                    <a:lstStyle/>
                    <a:p>
                      <a:pPr algn="just">
                        <a:lnSpc>
                          <a:spcPct val="150000"/>
                        </a:lnSpc>
                        <a:spcAft>
                          <a:spcPts val="0"/>
                        </a:spcAft>
                      </a:pPr>
                      <a:r>
                        <a:rPr lang="zh-CN" sz="1600" kern="100">
                          <a:latin typeface="Times New Roman"/>
                          <a:ea typeface="宋体"/>
                        </a:rPr>
                        <a:t>返回值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600" kern="100">
                          <a:latin typeface="Times New Roman"/>
                          <a:ea typeface="宋体"/>
                        </a:rPr>
                        <a:t>公式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642">
                <a:tc>
                  <a:txBody>
                    <a:bodyPr/>
                    <a:lstStyle/>
                    <a:p>
                      <a:pPr algn="just">
                        <a:lnSpc>
                          <a:spcPct val="150000"/>
                        </a:lnSpc>
                        <a:spcAft>
                          <a:spcPts val="0"/>
                        </a:spcAft>
                      </a:pPr>
                      <a:r>
                        <a:rPr lang="en-US" sz="1600" kern="100">
                          <a:latin typeface="Times New Roman"/>
                          <a:ea typeface="宋体"/>
                        </a:rPr>
                        <a:t>A</a:t>
                      </a:r>
                      <a:r>
                        <a:rPr lang="en-US" sz="1600" kern="100" baseline="-25000">
                          <a:latin typeface="Times New Roman"/>
                          <a:ea typeface="宋体"/>
                        </a:rPr>
                        <a:t>1</a:t>
                      </a:r>
                      <a:r>
                        <a:rPr lang="zh-CN" sz="1600" kern="100">
                          <a:latin typeface="Times New Roman"/>
                          <a:ea typeface="宋体"/>
                        </a:rPr>
                        <a:t>参数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kern="100">
                          <a:latin typeface="Times New Roman"/>
                          <a:ea typeface="宋体"/>
                        </a:rPr>
                        <a:t>=INDEX</a:t>
                      </a:r>
                      <a:r>
                        <a:rPr lang="zh-CN" sz="1600" kern="100">
                          <a:latin typeface="Times New Roman"/>
                          <a:ea typeface="宋体"/>
                        </a:rPr>
                        <a:t>（</a:t>
                      </a:r>
                      <a:r>
                        <a:rPr lang="en-US" sz="1600" kern="100">
                          <a:latin typeface="Times New Roman"/>
                          <a:ea typeface="宋体"/>
                        </a:rPr>
                        <a:t>LINEST</a:t>
                      </a:r>
                      <a:r>
                        <a:rPr lang="zh-CN" sz="1600" kern="100">
                          <a:latin typeface="Times New Roman"/>
                          <a:ea typeface="宋体"/>
                        </a:rPr>
                        <a:t>（</a:t>
                      </a:r>
                      <a:r>
                        <a:rPr lang="en-US" sz="1600" kern="100">
                          <a:latin typeface="Times New Roman"/>
                          <a:ea typeface="宋体"/>
                        </a:rPr>
                        <a:t>Y</a:t>
                      </a:r>
                      <a:r>
                        <a:rPr lang="zh-CN" sz="1600" kern="100">
                          <a:latin typeface="Times New Roman"/>
                          <a:ea typeface="宋体"/>
                        </a:rPr>
                        <a:t>值区域，</a:t>
                      </a:r>
                      <a:r>
                        <a:rPr lang="en-US" sz="1600" kern="100">
                          <a:latin typeface="Times New Roman"/>
                          <a:ea typeface="宋体"/>
                        </a:rPr>
                        <a:t>X</a:t>
                      </a:r>
                      <a:r>
                        <a:rPr lang="en-US" sz="1600" kern="100" baseline="-25000">
                          <a:latin typeface="Times New Roman"/>
                          <a:ea typeface="宋体"/>
                        </a:rPr>
                        <a:t>1</a:t>
                      </a:r>
                      <a:r>
                        <a:rPr lang="zh-CN" sz="1600" kern="100">
                          <a:latin typeface="Times New Roman"/>
                          <a:ea typeface="宋体"/>
                        </a:rPr>
                        <a:t>、</a:t>
                      </a:r>
                      <a:r>
                        <a:rPr lang="en-US" sz="1600" kern="100">
                          <a:latin typeface="Times New Roman"/>
                          <a:ea typeface="宋体"/>
                        </a:rPr>
                        <a:t>X</a:t>
                      </a:r>
                      <a:r>
                        <a:rPr lang="en-US" sz="1600" kern="100" baseline="-25000">
                          <a:latin typeface="Times New Roman"/>
                          <a:ea typeface="宋体"/>
                        </a:rPr>
                        <a:t>2</a:t>
                      </a:r>
                      <a:r>
                        <a:rPr lang="zh-CN" sz="1600" kern="100">
                          <a:latin typeface="Times New Roman"/>
                          <a:ea typeface="宋体"/>
                        </a:rPr>
                        <a:t>……</a:t>
                      </a:r>
                      <a:r>
                        <a:rPr lang="en-US" sz="1600" kern="100">
                          <a:latin typeface="Times New Roman"/>
                          <a:ea typeface="宋体"/>
                        </a:rPr>
                        <a:t>X</a:t>
                      </a:r>
                      <a:r>
                        <a:rPr lang="en-US" sz="1600" kern="100" baseline="-25000">
                          <a:latin typeface="Times New Roman"/>
                          <a:ea typeface="宋体"/>
                        </a:rPr>
                        <a:t>n</a:t>
                      </a:r>
                      <a:r>
                        <a:rPr lang="zh-CN" sz="1600" kern="100">
                          <a:latin typeface="Times New Roman"/>
                          <a:ea typeface="宋体"/>
                        </a:rPr>
                        <a:t>值区域，</a:t>
                      </a:r>
                      <a:r>
                        <a:rPr lang="en-US" sz="1600" kern="100">
                          <a:latin typeface="Times New Roman"/>
                          <a:ea typeface="宋体"/>
                        </a:rPr>
                        <a:t>TRUE</a:t>
                      </a:r>
                      <a:r>
                        <a:rPr lang="zh-CN" sz="1600" kern="100">
                          <a:latin typeface="Times New Roman"/>
                          <a:ea typeface="宋体"/>
                        </a:rPr>
                        <a:t>，</a:t>
                      </a:r>
                      <a:r>
                        <a:rPr lang="en-US" sz="1600" kern="100">
                          <a:latin typeface="Times New Roman"/>
                          <a:ea typeface="宋体"/>
                        </a:rPr>
                        <a:t>TRUE</a:t>
                      </a:r>
                      <a:r>
                        <a:rPr lang="zh-CN" sz="1600" kern="100">
                          <a:latin typeface="Times New Roman"/>
                          <a:ea typeface="宋体"/>
                        </a:rPr>
                        <a:t>），</a:t>
                      </a:r>
                      <a:r>
                        <a:rPr lang="en-US" sz="1600" kern="100">
                          <a:latin typeface="Times New Roman"/>
                          <a:ea typeface="宋体"/>
                        </a:rPr>
                        <a:t>1</a:t>
                      </a:r>
                      <a:r>
                        <a:rPr lang="zh-CN" sz="1600" kern="100">
                          <a:latin typeface="Times New Roman"/>
                          <a:ea typeface="宋体"/>
                        </a:rPr>
                        <a:t>，</a:t>
                      </a:r>
                      <a:r>
                        <a:rPr lang="en-US" sz="1600" kern="100">
                          <a:latin typeface="Times New Roman"/>
                          <a:ea typeface="宋体"/>
                        </a:rPr>
                        <a:t>1</a:t>
                      </a:r>
                      <a:r>
                        <a:rPr lang="zh-CN" sz="1600" kern="100">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642">
                <a:tc>
                  <a:txBody>
                    <a:bodyPr/>
                    <a:lstStyle/>
                    <a:p>
                      <a:pPr algn="just">
                        <a:lnSpc>
                          <a:spcPct val="150000"/>
                        </a:lnSpc>
                        <a:spcAft>
                          <a:spcPts val="0"/>
                        </a:spcAft>
                      </a:pPr>
                      <a:r>
                        <a:rPr lang="en-US" sz="1600" kern="100">
                          <a:latin typeface="Times New Roman"/>
                          <a:ea typeface="宋体"/>
                        </a:rPr>
                        <a:t>A</a:t>
                      </a:r>
                      <a:r>
                        <a:rPr lang="en-US" sz="1600" kern="100" baseline="-25000">
                          <a:latin typeface="Times New Roman"/>
                          <a:ea typeface="宋体"/>
                        </a:rPr>
                        <a:t>2</a:t>
                      </a:r>
                      <a:r>
                        <a:rPr lang="zh-CN" sz="1600" kern="100">
                          <a:latin typeface="Times New Roman"/>
                          <a:ea typeface="宋体"/>
                        </a:rPr>
                        <a:t>参数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kern="100">
                          <a:latin typeface="Times New Roman"/>
                          <a:ea typeface="宋体"/>
                        </a:rPr>
                        <a:t>=INDEX</a:t>
                      </a:r>
                      <a:r>
                        <a:rPr lang="zh-CN" sz="1600" kern="100">
                          <a:latin typeface="Times New Roman"/>
                          <a:ea typeface="宋体"/>
                        </a:rPr>
                        <a:t>（</a:t>
                      </a:r>
                      <a:r>
                        <a:rPr lang="en-US" sz="1600" kern="100">
                          <a:latin typeface="Times New Roman"/>
                          <a:ea typeface="宋体"/>
                        </a:rPr>
                        <a:t>LINEST</a:t>
                      </a:r>
                      <a:r>
                        <a:rPr lang="zh-CN" sz="1600" kern="100">
                          <a:latin typeface="Times New Roman"/>
                          <a:ea typeface="宋体"/>
                        </a:rPr>
                        <a:t>（</a:t>
                      </a:r>
                      <a:r>
                        <a:rPr lang="en-US" sz="1600" kern="100">
                          <a:latin typeface="Times New Roman"/>
                          <a:ea typeface="宋体"/>
                        </a:rPr>
                        <a:t>Y</a:t>
                      </a:r>
                      <a:r>
                        <a:rPr lang="zh-CN" sz="1600" kern="100">
                          <a:latin typeface="Times New Roman"/>
                          <a:ea typeface="宋体"/>
                        </a:rPr>
                        <a:t>值区域，</a:t>
                      </a:r>
                      <a:r>
                        <a:rPr lang="en-US" sz="1600" kern="100">
                          <a:latin typeface="Times New Roman"/>
                          <a:ea typeface="宋体"/>
                        </a:rPr>
                        <a:t>X</a:t>
                      </a:r>
                      <a:r>
                        <a:rPr lang="en-US" sz="1600" kern="100" baseline="-25000">
                          <a:latin typeface="Times New Roman"/>
                          <a:ea typeface="宋体"/>
                        </a:rPr>
                        <a:t>1</a:t>
                      </a:r>
                      <a:r>
                        <a:rPr lang="zh-CN" sz="1600" kern="100">
                          <a:latin typeface="Times New Roman"/>
                          <a:ea typeface="宋体"/>
                        </a:rPr>
                        <a:t>、</a:t>
                      </a:r>
                      <a:r>
                        <a:rPr lang="en-US" sz="1600" kern="100">
                          <a:latin typeface="Times New Roman"/>
                          <a:ea typeface="宋体"/>
                        </a:rPr>
                        <a:t>X</a:t>
                      </a:r>
                      <a:r>
                        <a:rPr lang="en-US" sz="1600" kern="100" baseline="-25000">
                          <a:latin typeface="Times New Roman"/>
                          <a:ea typeface="宋体"/>
                        </a:rPr>
                        <a:t>2</a:t>
                      </a:r>
                      <a:r>
                        <a:rPr lang="zh-CN" sz="1600" kern="100">
                          <a:latin typeface="Times New Roman"/>
                          <a:ea typeface="宋体"/>
                        </a:rPr>
                        <a:t>……</a:t>
                      </a:r>
                      <a:r>
                        <a:rPr lang="en-US" sz="1600" kern="100">
                          <a:latin typeface="Times New Roman"/>
                          <a:ea typeface="宋体"/>
                        </a:rPr>
                        <a:t>X</a:t>
                      </a:r>
                      <a:r>
                        <a:rPr lang="en-US" sz="1600" kern="100" baseline="-25000">
                          <a:latin typeface="Times New Roman"/>
                          <a:ea typeface="宋体"/>
                        </a:rPr>
                        <a:t>n</a:t>
                      </a:r>
                      <a:r>
                        <a:rPr lang="zh-CN" sz="1600" kern="100">
                          <a:latin typeface="Times New Roman"/>
                          <a:ea typeface="宋体"/>
                        </a:rPr>
                        <a:t>值区域，</a:t>
                      </a:r>
                      <a:r>
                        <a:rPr lang="en-US" sz="1600" kern="100">
                          <a:latin typeface="Times New Roman"/>
                          <a:ea typeface="宋体"/>
                        </a:rPr>
                        <a:t>TRUE</a:t>
                      </a:r>
                      <a:r>
                        <a:rPr lang="zh-CN" sz="1600" kern="100">
                          <a:latin typeface="Times New Roman"/>
                          <a:ea typeface="宋体"/>
                        </a:rPr>
                        <a:t>，</a:t>
                      </a:r>
                      <a:r>
                        <a:rPr lang="en-US" sz="1600" kern="100">
                          <a:latin typeface="Times New Roman"/>
                          <a:ea typeface="宋体"/>
                        </a:rPr>
                        <a:t>TRUE</a:t>
                      </a:r>
                      <a:r>
                        <a:rPr lang="zh-CN" sz="1600" kern="100">
                          <a:latin typeface="Times New Roman"/>
                          <a:ea typeface="宋体"/>
                        </a:rPr>
                        <a:t>），</a:t>
                      </a:r>
                      <a:r>
                        <a:rPr lang="en-US" sz="1600" kern="100">
                          <a:latin typeface="Times New Roman"/>
                          <a:ea typeface="宋体"/>
                        </a:rPr>
                        <a:t>1</a:t>
                      </a:r>
                      <a:r>
                        <a:rPr lang="zh-CN" sz="1600" kern="100">
                          <a:latin typeface="Times New Roman"/>
                          <a:ea typeface="宋体"/>
                        </a:rPr>
                        <a:t>，</a:t>
                      </a:r>
                      <a:r>
                        <a:rPr lang="en-US" sz="1600" kern="100">
                          <a:latin typeface="Times New Roman"/>
                          <a:ea typeface="宋体"/>
                        </a:rPr>
                        <a:t>2</a:t>
                      </a:r>
                      <a:r>
                        <a:rPr lang="zh-CN" sz="1600" kern="100">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321">
                <a:tc>
                  <a:txBody>
                    <a:bodyPr/>
                    <a:lstStyle/>
                    <a:p>
                      <a:pPr algn="just">
                        <a:lnSpc>
                          <a:spcPct val="150000"/>
                        </a:lnSpc>
                        <a:spcAft>
                          <a:spcPts val="0"/>
                        </a:spcAft>
                      </a:pPr>
                      <a:r>
                        <a:rPr lang="zh-CN" sz="1600" kern="100">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600" kern="100">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642">
                <a:tc>
                  <a:txBody>
                    <a:bodyPr/>
                    <a:lstStyle/>
                    <a:p>
                      <a:pPr algn="just">
                        <a:lnSpc>
                          <a:spcPct val="150000"/>
                        </a:lnSpc>
                        <a:spcAft>
                          <a:spcPts val="0"/>
                        </a:spcAft>
                      </a:pPr>
                      <a:r>
                        <a:rPr lang="en-US" sz="1600" kern="100">
                          <a:latin typeface="Times New Roman"/>
                          <a:ea typeface="宋体"/>
                        </a:rPr>
                        <a:t>A</a:t>
                      </a:r>
                      <a:r>
                        <a:rPr lang="en-US" sz="1600" kern="100" baseline="-25000">
                          <a:latin typeface="Times New Roman"/>
                          <a:ea typeface="宋体"/>
                        </a:rPr>
                        <a:t>n</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kern="100">
                          <a:latin typeface="Times New Roman"/>
                          <a:ea typeface="宋体"/>
                        </a:rPr>
                        <a:t>=INDEX</a:t>
                      </a:r>
                      <a:r>
                        <a:rPr lang="zh-CN" sz="1600" kern="100">
                          <a:latin typeface="Times New Roman"/>
                          <a:ea typeface="宋体"/>
                        </a:rPr>
                        <a:t>（</a:t>
                      </a:r>
                      <a:r>
                        <a:rPr lang="en-US" sz="1600" kern="100">
                          <a:latin typeface="Times New Roman"/>
                          <a:ea typeface="宋体"/>
                        </a:rPr>
                        <a:t>LINEST</a:t>
                      </a:r>
                      <a:r>
                        <a:rPr lang="zh-CN" sz="1600" kern="100">
                          <a:latin typeface="Times New Roman"/>
                          <a:ea typeface="宋体"/>
                        </a:rPr>
                        <a:t>（</a:t>
                      </a:r>
                      <a:r>
                        <a:rPr lang="en-US" sz="1600" kern="100">
                          <a:latin typeface="Times New Roman"/>
                          <a:ea typeface="宋体"/>
                        </a:rPr>
                        <a:t>Y</a:t>
                      </a:r>
                      <a:r>
                        <a:rPr lang="zh-CN" sz="1600" kern="100">
                          <a:latin typeface="Times New Roman"/>
                          <a:ea typeface="宋体"/>
                        </a:rPr>
                        <a:t>值区域，</a:t>
                      </a:r>
                      <a:r>
                        <a:rPr lang="en-US" sz="1600" kern="100">
                          <a:latin typeface="Times New Roman"/>
                          <a:ea typeface="宋体"/>
                        </a:rPr>
                        <a:t>X</a:t>
                      </a:r>
                      <a:r>
                        <a:rPr lang="en-US" sz="1600" kern="100" baseline="-25000">
                          <a:latin typeface="Times New Roman"/>
                          <a:ea typeface="宋体"/>
                        </a:rPr>
                        <a:t>1</a:t>
                      </a:r>
                      <a:r>
                        <a:rPr lang="zh-CN" sz="1600" kern="100">
                          <a:latin typeface="Times New Roman"/>
                          <a:ea typeface="宋体"/>
                        </a:rPr>
                        <a:t>、</a:t>
                      </a:r>
                      <a:r>
                        <a:rPr lang="en-US" sz="1600" kern="100">
                          <a:latin typeface="Times New Roman"/>
                          <a:ea typeface="宋体"/>
                        </a:rPr>
                        <a:t>X</a:t>
                      </a:r>
                      <a:r>
                        <a:rPr lang="en-US" sz="1600" kern="100" baseline="-25000">
                          <a:latin typeface="Times New Roman"/>
                          <a:ea typeface="宋体"/>
                        </a:rPr>
                        <a:t>2</a:t>
                      </a:r>
                      <a:r>
                        <a:rPr lang="zh-CN" sz="1600" kern="100">
                          <a:latin typeface="Times New Roman"/>
                          <a:ea typeface="宋体"/>
                        </a:rPr>
                        <a:t>……</a:t>
                      </a:r>
                      <a:r>
                        <a:rPr lang="en-US" sz="1600" kern="100">
                          <a:latin typeface="Times New Roman"/>
                          <a:ea typeface="宋体"/>
                        </a:rPr>
                        <a:t>X</a:t>
                      </a:r>
                      <a:r>
                        <a:rPr lang="en-US" sz="1600" kern="100" baseline="-25000">
                          <a:latin typeface="Times New Roman"/>
                          <a:ea typeface="宋体"/>
                        </a:rPr>
                        <a:t>n</a:t>
                      </a:r>
                      <a:r>
                        <a:rPr lang="zh-CN" sz="1600" kern="100">
                          <a:latin typeface="Times New Roman"/>
                          <a:ea typeface="宋体"/>
                        </a:rPr>
                        <a:t>值区域，</a:t>
                      </a:r>
                      <a:r>
                        <a:rPr lang="en-US" sz="1600" kern="100">
                          <a:latin typeface="Times New Roman"/>
                          <a:ea typeface="宋体"/>
                        </a:rPr>
                        <a:t>TRUE</a:t>
                      </a:r>
                      <a:r>
                        <a:rPr lang="zh-CN" sz="1600" kern="100">
                          <a:latin typeface="Times New Roman"/>
                          <a:ea typeface="宋体"/>
                        </a:rPr>
                        <a:t>，</a:t>
                      </a:r>
                      <a:r>
                        <a:rPr lang="en-US" sz="1600" kern="100">
                          <a:latin typeface="Times New Roman"/>
                          <a:ea typeface="宋体"/>
                        </a:rPr>
                        <a:t>TRUE</a:t>
                      </a:r>
                      <a:r>
                        <a:rPr lang="zh-CN" sz="1600" kern="100">
                          <a:latin typeface="Times New Roman"/>
                          <a:ea typeface="宋体"/>
                        </a:rPr>
                        <a:t>），</a:t>
                      </a:r>
                      <a:r>
                        <a:rPr lang="en-US" sz="1600" kern="100">
                          <a:latin typeface="Times New Roman"/>
                          <a:ea typeface="宋体"/>
                        </a:rPr>
                        <a:t>1</a:t>
                      </a:r>
                      <a:r>
                        <a:rPr lang="zh-CN" sz="1600" kern="100">
                          <a:latin typeface="Times New Roman"/>
                          <a:ea typeface="宋体"/>
                        </a:rPr>
                        <a:t>，</a:t>
                      </a:r>
                      <a:r>
                        <a:rPr lang="en-US" sz="1600" kern="100">
                          <a:latin typeface="Times New Roman"/>
                          <a:ea typeface="宋体"/>
                        </a:rPr>
                        <a:t>n</a:t>
                      </a:r>
                      <a:r>
                        <a:rPr lang="zh-CN" sz="1600" kern="100">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642">
                <a:tc>
                  <a:txBody>
                    <a:bodyPr/>
                    <a:lstStyle/>
                    <a:p>
                      <a:pPr algn="just">
                        <a:lnSpc>
                          <a:spcPct val="150000"/>
                        </a:lnSpc>
                        <a:spcAft>
                          <a:spcPts val="0"/>
                        </a:spcAft>
                      </a:pPr>
                      <a:r>
                        <a:rPr lang="en-US" sz="1600" kern="100">
                          <a:latin typeface="Times New Roman"/>
                          <a:ea typeface="宋体"/>
                        </a:rPr>
                        <a:t>B</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kern="100">
                          <a:latin typeface="Times New Roman"/>
                          <a:ea typeface="宋体"/>
                        </a:rPr>
                        <a:t>=INDEX</a:t>
                      </a:r>
                      <a:r>
                        <a:rPr lang="zh-CN" sz="1600" kern="100">
                          <a:latin typeface="Times New Roman"/>
                          <a:ea typeface="宋体"/>
                        </a:rPr>
                        <a:t>（</a:t>
                      </a:r>
                      <a:r>
                        <a:rPr lang="en-US" sz="1600" kern="100">
                          <a:latin typeface="Times New Roman"/>
                          <a:ea typeface="宋体"/>
                        </a:rPr>
                        <a:t>LINEST</a:t>
                      </a:r>
                      <a:r>
                        <a:rPr lang="zh-CN" sz="1600" kern="100">
                          <a:latin typeface="Times New Roman"/>
                          <a:ea typeface="宋体"/>
                        </a:rPr>
                        <a:t>（</a:t>
                      </a:r>
                      <a:r>
                        <a:rPr lang="en-US" sz="1600" kern="100">
                          <a:latin typeface="Times New Roman"/>
                          <a:ea typeface="宋体"/>
                        </a:rPr>
                        <a:t>Y</a:t>
                      </a:r>
                      <a:r>
                        <a:rPr lang="zh-CN" sz="1600" kern="100">
                          <a:latin typeface="Times New Roman"/>
                          <a:ea typeface="宋体"/>
                        </a:rPr>
                        <a:t>值区域，</a:t>
                      </a:r>
                      <a:r>
                        <a:rPr lang="en-US" sz="1600" kern="100">
                          <a:latin typeface="Times New Roman"/>
                          <a:ea typeface="宋体"/>
                        </a:rPr>
                        <a:t>X</a:t>
                      </a:r>
                      <a:r>
                        <a:rPr lang="en-US" sz="1600" kern="100" baseline="-25000">
                          <a:latin typeface="Times New Roman"/>
                          <a:ea typeface="宋体"/>
                        </a:rPr>
                        <a:t>1</a:t>
                      </a:r>
                      <a:r>
                        <a:rPr lang="zh-CN" sz="1600" kern="100">
                          <a:latin typeface="Times New Roman"/>
                          <a:ea typeface="宋体"/>
                        </a:rPr>
                        <a:t>、</a:t>
                      </a:r>
                      <a:r>
                        <a:rPr lang="en-US" sz="1600" kern="100">
                          <a:latin typeface="Times New Roman"/>
                          <a:ea typeface="宋体"/>
                        </a:rPr>
                        <a:t>X</a:t>
                      </a:r>
                      <a:r>
                        <a:rPr lang="en-US" sz="1600" kern="100" baseline="-25000">
                          <a:latin typeface="Times New Roman"/>
                          <a:ea typeface="宋体"/>
                        </a:rPr>
                        <a:t>2</a:t>
                      </a:r>
                      <a:r>
                        <a:rPr lang="zh-CN" sz="1600" kern="100">
                          <a:latin typeface="Times New Roman"/>
                          <a:ea typeface="宋体"/>
                        </a:rPr>
                        <a:t>……</a:t>
                      </a:r>
                      <a:r>
                        <a:rPr lang="en-US" sz="1600" kern="100">
                          <a:latin typeface="Times New Roman"/>
                          <a:ea typeface="宋体"/>
                        </a:rPr>
                        <a:t>X</a:t>
                      </a:r>
                      <a:r>
                        <a:rPr lang="en-US" sz="1600" kern="100" baseline="-25000">
                          <a:latin typeface="Times New Roman"/>
                          <a:ea typeface="宋体"/>
                        </a:rPr>
                        <a:t>n</a:t>
                      </a:r>
                      <a:r>
                        <a:rPr lang="zh-CN" sz="1600" kern="100">
                          <a:latin typeface="Times New Roman"/>
                          <a:ea typeface="宋体"/>
                        </a:rPr>
                        <a:t>值区域，</a:t>
                      </a:r>
                      <a:r>
                        <a:rPr lang="en-US" sz="1600" kern="100">
                          <a:latin typeface="Times New Roman"/>
                          <a:ea typeface="宋体"/>
                        </a:rPr>
                        <a:t>TRUE</a:t>
                      </a:r>
                      <a:r>
                        <a:rPr lang="zh-CN" sz="1600" kern="100">
                          <a:latin typeface="Times New Roman"/>
                          <a:ea typeface="宋体"/>
                        </a:rPr>
                        <a:t>，</a:t>
                      </a:r>
                      <a:r>
                        <a:rPr lang="en-US" sz="1600" kern="100">
                          <a:latin typeface="Times New Roman"/>
                          <a:ea typeface="宋体"/>
                        </a:rPr>
                        <a:t>TRUE</a:t>
                      </a:r>
                      <a:r>
                        <a:rPr lang="zh-CN" sz="1600" kern="100">
                          <a:latin typeface="Times New Roman"/>
                          <a:ea typeface="宋体"/>
                        </a:rPr>
                        <a:t>），</a:t>
                      </a:r>
                      <a:r>
                        <a:rPr lang="en-US" sz="1600" kern="100">
                          <a:latin typeface="Times New Roman"/>
                          <a:ea typeface="宋体"/>
                        </a:rPr>
                        <a:t>1</a:t>
                      </a:r>
                      <a:r>
                        <a:rPr lang="zh-CN" sz="1600" kern="100">
                          <a:latin typeface="Times New Roman"/>
                          <a:ea typeface="宋体"/>
                        </a:rPr>
                        <a:t>，</a:t>
                      </a:r>
                      <a:r>
                        <a:rPr lang="en-US" sz="1600" kern="100">
                          <a:latin typeface="Times New Roman"/>
                          <a:ea typeface="宋体"/>
                        </a:rPr>
                        <a:t>n+1</a:t>
                      </a:r>
                      <a:r>
                        <a:rPr lang="zh-CN" sz="1600" kern="100">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642">
                <a:tc>
                  <a:txBody>
                    <a:bodyPr/>
                    <a:lstStyle/>
                    <a:p>
                      <a:pPr algn="just">
                        <a:lnSpc>
                          <a:spcPct val="150000"/>
                        </a:lnSpc>
                        <a:spcAft>
                          <a:spcPts val="0"/>
                        </a:spcAft>
                      </a:pPr>
                      <a:r>
                        <a:rPr lang="zh-CN" sz="1600" kern="100">
                          <a:latin typeface="Times New Roman"/>
                          <a:ea typeface="宋体"/>
                        </a:rPr>
                        <a:t>相关系数平方值</a:t>
                      </a:r>
                      <a:r>
                        <a:rPr lang="en-US" sz="1600" kern="100">
                          <a:latin typeface="Times New Roman"/>
                          <a:ea typeface="宋体"/>
                        </a:rPr>
                        <a:t>R</a:t>
                      </a:r>
                      <a:r>
                        <a:rPr lang="en-US" sz="1600" kern="100" baseline="30000">
                          <a:latin typeface="Times New Roman"/>
                          <a:ea typeface="宋体"/>
                        </a:rPr>
                        <a:t>2</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kern="100" dirty="0">
                          <a:latin typeface="Times New Roman"/>
                          <a:ea typeface="宋体"/>
                        </a:rPr>
                        <a:t>=INDEX</a:t>
                      </a:r>
                      <a:r>
                        <a:rPr lang="zh-CN" sz="1600" kern="100" dirty="0">
                          <a:latin typeface="Times New Roman"/>
                          <a:ea typeface="宋体"/>
                        </a:rPr>
                        <a:t>（</a:t>
                      </a:r>
                      <a:r>
                        <a:rPr lang="en-US" sz="1600" kern="100" dirty="0">
                          <a:latin typeface="Times New Roman"/>
                          <a:ea typeface="宋体"/>
                        </a:rPr>
                        <a:t>LINEST</a:t>
                      </a:r>
                      <a:r>
                        <a:rPr lang="zh-CN" sz="1600" kern="100" dirty="0">
                          <a:latin typeface="Times New Roman"/>
                          <a:ea typeface="宋体"/>
                        </a:rPr>
                        <a:t>（</a:t>
                      </a:r>
                      <a:r>
                        <a:rPr lang="en-US" sz="1600" kern="100" dirty="0">
                          <a:latin typeface="Times New Roman"/>
                          <a:ea typeface="宋体"/>
                        </a:rPr>
                        <a:t>Y</a:t>
                      </a:r>
                      <a:r>
                        <a:rPr lang="zh-CN" sz="1600" kern="100" dirty="0">
                          <a:latin typeface="Times New Roman"/>
                          <a:ea typeface="宋体"/>
                        </a:rPr>
                        <a:t>值区域，</a:t>
                      </a:r>
                      <a:r>
                        <a:rPr lang="en-US" sz="1600" kern="100" dirty="0">
                          <a:latin typeface="Times New Roman"/>
                          <a:ea typeface="宋体"/>
                        </a:rPr>
                        <a:t>X</a:t>
                      </a:r>
                      <a:r>
                        <a:rPr lang="en-US" sz="1600" kern="100" baseline="-25000" dirty="0">
                          <a:latin typeface="Times New Roman"/>
                          <a:ea typeface="宋体"/>
                        </a:rPr>
                        <a:t>1</a:t>
                      </a:r>
                      <a:r>
                        <a:rPr lang="zh-CN" sz="1600" kern="100" dirty="0">
                          <a:latin typeface="Times New Roman"/>
                          <a:ea typeface="宋体"/>
                        </a:rPr>
                        <a:t>、</a:t>
                      </a:r>
                      <a:r>
                        <a:rPr lang="en-US" sz="1600" kern="100" dirty="0">
                          <a:latin typeface="Times New Roman"/>
                          <a:ea typeface="宋体"/>
                        </a:rPr>
                        <a:t>X</a:t>
                      </a:r>
                      <a:r>
                        <a:rPr lang="en-US" sz="1600" kern="100" baseline="-25000" dirty="0">
                          <a:latin typeface="Times New Roman"/>
                          <a:ea typeface="宋体"/>
                        </a:rPr>
                        <a:t>2</a:t>
                      </a:r>
                      <a:r>
                        <a:rPr lang="zh-CN" sz="1600" kern="100" dirty="0">
                          <a:latin typeface="Times New Roman"/>
                          <a:ea typeface="宋体"/>
                        </a:rPr>
                        <a:t>……</a:t>
                      </a:r>
                      <a:r>
                        <a:rPr lang="en-US" sz="1600" kern="100" dirty="0" err="1">
                          <a:latin typeface="Times New Roman"/>
                          <a:ea typeface="宋体"/>
                        </a:rPr>
                        <a:t>X</a:t>
                      </a:r>
                      <a:r>
                        <a:rPr lang="en-US" sz="1600" kern="100" baseline="-25000" dirty="0" err="1">
                          <a:latin typeface="Times New Roman"/>
                          <a:ea typeface="宋体"/>
                        </a:rPr>
                        <a:t>n</a:t>
                      </a:r>
                      <a:r>
                        <a:rPr lang="zh-CN" sz="1600" kern="100" dirty="0">
                          <a:latin typeface="Times New Roman"/>
                          <a:ea typeface="宋体"/>
                        </a:rPr>
                        <a:t>值区域，</a:t>
                      </a:r>
                      <a:r>
                        <a:rPr lang="en-US" sz="1600" kern="100" dirty="0">
                          <a:latin typeface="Times New Roman"/>
                          <a:ea typeface="宋体"/>
                        </a:rPr>
                        <a:t>TRUE</a:t>
                      </a:r>
                      <a:r>
                        <a:rPr lang="zh-CN" sz="1600" kern="100" dirty="0">
                          <a:latin typeface="Times New Roman"/>
                          <a:ea typeface="宋体"/>
                        </a:rPr>
                        <a:t>，</a:t>
                      </a:r>
                      <a:r>
                        <a:rPr lang="en-US" sz="1600" kern="100" dirty="0">
                          <a:latin typeface="Times New Roman"/>
                          <a:ea typeface="宋体"/>
                        </a:rPr>
                        <a:t>TRUE</a:t>
                      </a:r>
                      <a:r>
                        <a:rPr lang="zh-CN" sz="1600" kern="100" dirty="0">
                          <a:latin typeface="Times New Roman"/>
                          <a:ea typeface="宋体"/>
                        </a:rPr>
                        <a:t>），</a:t>
                      </a:r>
                      <a:r>
                        <a:rPr lang="en-US" sz="1600" kern="100" dirty="0">
                          <a:latin typeface="Times New Roman"/>
                          <a:ea typeface="宋体"/>
                        </a:rPr>
                        <a:t>3</a:t>
                      </a:r>
                      <a:r>
                        <a:rPr lang="zh-CN" sz="1600" kern="100" dirty="0">
                          <a:latin typeface="Times New Roman"/>
                          <a:ea typeface="宋体"/>
                        </a:rPr>
                        <a:t>，</a:t>
                      </a:r>
                      <a:r>
                        <a:rPr lang="en-US" sz="1600" kern="100" dirty="0">
                          <a:latin typeface="Times New Roman"/>
                          <a:ea typeface="宋体"/>
                        </a:rPr>
                        <a:t>1</a:t>
                      </a:r>
                      <a:r>
                        <a:rPr lang="zh-CN" sz="1600" kern="100" dirty="0">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5.3</a:t>
            </a:r>
            <a:r>
              <a:rPr lang="zh-CN" altLang="en-US" sz="2800" b="1" dirty="0" smtClean="0"/>
              <a:t>销售趋势预测模型</a:t>
            </a:r>
          </a:p>
        </p:txBody>
      </p:sp>
      <p:sp>
        <p:nvSpPr>
          <p:cNvPr id="6" name="矩形 5"/>
          <p:cNvSpPr/>
          <p:nvPr/>
        </p:nvSpPr>
        <p:spPr>
          <a:xfrm>
            <a:off x="993402" y="1212064"/>
            <a:ext cx="10199077" cy="2031325"/>
          </a:xfrm>
          <a:prstGeom prst="rect">
            <a:avLst/>
          </a:prstGeom>
        </p:spPr>
        <p:txBody>
          <a:bodyPr wrap="square">
            <a:spAutoFit/>
          </a:bodyPr>
          <a:lstStyle/>
          <a:p>
            <a:r>
              <a:rPr lang="en-US" altLang="zh-CN" sz="2800" dirty="0" smtClean="0"/>
              <a:t>5.3.1</a:t>
            </a:r>
            <a:r>
              <a:rPr lang="zh-CN" altLang="zh-CN" sz="2800" b="1" dirty="0" smtClean="0"/>
              <a:t>模型</a:t>
            </a:r>
            <a:r>
              <a:rPr lang="zh-CN" altLang="zh-CN" sz="2800" b="1" dirty="0" smtClean="0"/>
              <a:t>功能</a:t>
            </a:r>
            <a:endParaRPr lang="en-US" altLang="zh-CN" sz="2800" b="1" dirty="0" smtClean="0"/>
          </a:p>
          <a:p>
            <a:endParaRPr lang="en-US" altLang="zh-CN" sz="2800" dirty="0" smtClean="0"/>
          </a:p>
          <a:p>
            <a:endParaRPr lang="zh-CN" altLang="zh-CN" sz="2800" dirty="0" smtClean="0"/>
          </a:p>
          <a:p>
            <a:pPr>
              <a:lnSpc>
                <a:spcPct val="150000"/>
              </a:lnSpc>
            </a:pPr>
            <a:endParaRPr lang="zh-CN" altLang="zh-CN" sz="2800" dirty="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297985" name="Picture 1"/>
          <p:cNvPicPr>
            <a:picLocks noChangeAspect="1" noChangeArrowheads="1"/>
          </p:cNvPicPr>
          <p:nvPr/>
        </p:nvPicPr>
        <p:blipFill>
          <a:blip r:embed="rId4" cstate="print"/>
          <a:srcRect/>
          <a:stretch>
            <a:fillRect/>
          </a:stretch>
        </p:blipFill>
        <p:spPr bwMode="auto">
          <a:xfrm>
            <a:off x="3611880" y="1636776"/>
            <a:ext cx="4946904" cy="423672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5.3</a:t>
            </a:r>
            <a:r>
              <a:rPr lang="zh-CN" altLang="en-US" sz="2800" b="1" dirty="0" smtClean="0"/>
              <a:t>销售趋势预测模型</a:t>
            </a:r>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en-US" altLang="zh-CN" sz="2800" b="1" dirty="0" smtClean="0"/>
              <a:t>5.3.2</a:t>
            </a:r>
            <a:r>
              <a:rPr lang="zh-CN" altLang="zh-CN" sz="2800" b="1" dirty="0" smtClean="0"/>
              <a:t>模型设计步骤</a:t>
            </a:r>
            <a:endParaRPr lang="zh-CN" altLang="zh-CN" sz="2800" dirty="0" smtClean="0"/>
          </a:p>
          <a:p>
            <a:pPr>
              <a:lnSpc>
                <a:spcPct val="150000"/>
              </a:lnSpc>
            </a:pPr>
            <a:r>
              <a:rPr lang="en-US" altLang="zh-CN" sz="2800" dirty="0" smtClean="0"/>
              <a:t>1.</a:t>
            </a:r>
            <a:r>
              <a:rPr lang="zh-CN" altLang="zh-CN" sz="2800" dirty="0" smtClean="0"/>
              <a:t>设置</a:t>
            </a:r>
            <a:r>
              <a:rPr lang="zh-CN" altLang="zh-CN" sz="2800" dirty="0" smtClean="0"/>
              <a:t>预测</a:t>
            </a:r>
            <a:r>
              <a:rPr lang="zh-CN" altLang="zh-CN" sz="2800" dirty="0" smtClean="0"/>
              <a:t>年份</a:t>
            </a:r>
            <a:endParaRPr lang="en-US" altLang="zh-CN" sz="2800" dirty="0" smtClean="0"/>
          </a:p>
          <a:p>
            <a:pPr>
              <a:lnSpc>
                <a:spcPct val="150000"/>
              </a:lnSpc>
            </a:pPr>
            <a:r>
              <a:rPr lang="en-US" altLang="zh-CN" sz="2800" dirty="0" smtClean="0"/>
              <a:t>2.</a:t>
            </a:r>
            <a:r>
              <a:rPr lang="zh-CN" altLang="zh-CN" sz="2800" dirty="0" smtClean="0"/>
              <a:t>建立时间</a:t>
            </a:r>
            <a:r>
              <a:rPr lang="zh-CN" altLang="zh-CN" sz="2800" dirty="0" smtClean="0"/>
              <a:t>序列</a:t>
            </a:r>
          </a:p>
          <a:p>
            <a:pPr>
              <a:lnSpc>
                <a:spcPct val="150000"/>
              </a:lnSpc>
            </a:pPr>
            <a:r>
              <a:rPr lang="en-US" altLang="zh-CN" sz="2800" b="1" dirty="0" smtClean="0"/>
              <a:t>3.</a:t>
            </a:r>
            <a:r>
              <a:rPr lang="zh-CN" altLang="zh-CN" sz="2800" dirty="0" smtClean="0"/>
              <a:t>为</a:t>
            </a:r>
            <a:r>
              <a:rPr lang="zh-CN" altLang="zh-CN" sz="2800" dirty="0" smtClean="0"/>
              <a:t>历史数据区域定义名字</a:t>
            </a:r>
          </a:p>
          <a:p>
            <a:pPr>
              <a:lnSpc>
                <a:spcPct val="150000"/>
              </a:lnSpc>
            </a:pPr>
            <a:r>
              <a:rPr lang="en-US" altLang="zh-CN" sz="2800" b="1" dirty="0" smtClean="0"/>
              <a:t>4.</a:t>
            </a:r>
            <a:r>
              <a:rPr lang="zh-CN" altLang="zh-CN" sz="2800" dirty="0" smtClean="0"/>
              <a:t>求解预测</a:t>
            </a:r>
            <a:r>
              <a:rPr lang="zh-CN" altLang="zh-CN" sz="2800" dirty="0" smtClean="0"/>
              <a:t>方程</a:t>
            </a:r>
            <a:endParaRPr lang="en-US" altLang="zh-CN" sz="2800" dirty="0" smtClean="0"/>
          </a:p>
          <a:p>
            <a:pPr>
              <a:lnSpc>
                <a:spcPct val="150000"/>
              </a:lnSpc>
            </a:pPr>
            <a:r>
              <a:rPr lang="zh-CN" altLang="zh-CN" sz="2800" dirty="0" smtClean="0"/>
              <a:t>⑴求解</a:t>
            </a:r>
            <a:r>
              <a:rPr lang="zh-CN" altLang="zh-CN" sz="2800" dirty="0" smtClean="0"/>
              <a:t>系数</a:t>
            </a:r>
            <a:r>
              <a:rPr lang="en-US" altLang="zh-CN" sz="2800" dirty="0" smtClean="0"/>
              <a:t>A</a:t>
            </a:r>
            <a:r>
              <a:rPr lang="en-US" altLang="zh-CN" sz="2800" dirty="0" smtClean="0"/>
              <a:t>=INDEX(LINEST(LSSJ,LSNF,TRUE,TRUE),1,1)</a:t>
            </a:r>
            <a:endParaRPr lang="zh-CN" altLang="zh-CN" sz="2800" dirty="0" smtClean="0"/>
          </a:p>
          <a:p>
            <a:pPr>
              <a:lnSpc>
                <a:spcPct val="150000"/>
              </a:lnSpc>
            </a:pPr>
            <a:r>
              <a:rPr lang="zh-CN" altLang="zh-CN" sz="2800" dirty="0" smtClean="0"/>
              <a:t>⑵求解</a:t>
            </a:r>
            <a:r>
              <a:rPr lang="zh-CN" altLang="zh-CN" sz="2800" dirty="0" smtClean="0"/>
              <a:t>常数</a:t>
            </a:r>
            <a:r>
              <a:rPr lang="en-US" altLang="zh-CN" sz="2800" dirty="0" smtClean="0"/>
              <a:t>B</a:t>
            </a:r>
            <a:r>
              <a:rPr lang="en-US" altLang="zh-CN" sz="2800" dirty="0" smtClean="0"/>
              <a:t>=INDEX(LINEST(LSSJ,LSNF,TRUE,TRUE),1,2)</a:t>
            </a:r>
            <a:r>
              <a:rPr lang="zh-CN" altLang="zh-CN" sz="2800" dirty="0" smtClean="0"/>
              <a:t>”</a:t>
            </a:r>
          </a:p>
          <a:p>
            <a:pPr>
              <a:lnSpc>
                <a:spcPct val="150000"/>
              </a:lnSpc>
            </a:pPr>
            <a:r>
              <a:rPr lang="zh-CN" altLang="zh-CN" sz="2800" dirty="0" smtClean="0"/>
              <a:t>⑶求解</a:t>
            </a:r>
            <a:r>
              <a:rPr lang="en-US" altLang="zh-CN" sz="2800" dirty="0" smtClean="0"/>
              <a:t>R</a:t>
            </a:r>
            <a:r>
              <a:rPr lang="en-US" altLang="zh-CN" sz="2800" baseline="30000" dirty="0" smtClean="0"/>
              <a:t>2</a:t>
            </a:r>
            <a:r>
              <a:rPr lang="en-US" altLang="zh-CN" sz="2800" dirty="0" smtClean="0"/>
              <a:t>=INDEX(LINEST(LSSJ,LSNF,TRUE,TRUE),3,1</a:t>
            </a:r>
            <a:r>
              <a:rPr lang="en-US" altLang="zh-CN" sz="2800" dirty="0" smtClean="0"/>
              <a:t>)</a:t>
            </a:r>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5.3</a:t>
            </a:r>
            <a:r>
              <a:rPr lang="zh-CN" altLang="en-US" sz="2800" b="1" dirty="0" smtClean="0"/>
              <a:t>销售趋势预测模型</a:t>
            </a:r>
          </a:p>
        </p:txBody>
      </p:sp>
      <p:sp>
        <p:nvSpPr>
          <p:cNvPr id="6" name="矩形 5"/>
          <p:cNvSpPr/>
          <p:nvPr/>
        </p:nvSpPr>
        <p:spPr>
          <a:xfrm>
            <a:off x="993402" y="1212064"/>
            <a:ext cx="10199077" cy="2677656"/>
          </a:xfrm>
          <a:prstGeom prst="rect">
            <a:avLst/>
          </a:prstGeom>
        </p:spPr>
        <p:txBody>
          <a:bodyPr wrap="square">
            <a:spAutoFit/>
          </a:bodyPr>
          <a:lstStyle/>
          <a:p>
            <a:pPr>
              <a:lnSpc>
                <a:spcPct val="150000"/>
              </a:lnSpc>
            </a:pPr>
            <a:r>
              <a:rPr lang="en-US" altLang="zh-CN" sz="2800" dirty="0" smtClean="0"/>
              <a:t>(4)</a:t>
            </a:r>
            <a:r>
              <a:rPr lang="zh-CN" altLang="zh-CN" sz="2800" dirty="0" smtClean="0"/>
              <a:t>定义</a:t>
            </a:r>
            <a:r>
              <a:rPr lang="zh-CN" altLang="zh-CN" sz="2800" dirty="0" smtClean="0"/>
              <a:t>预测收入</a:t>
            </a:r>
            <a:r>
              <a:rPr lang="zh-CN" altLang="zh-CN" sz="2800" dirty="0" smtClean="0"/>
              <a:t>公式</a:t>
            </a:r>
            <a:r>
              <a:rPr lang="en-US" altLang="zh-CN" sz="2800" dirty="0" smtClean="0"/>
              <a:t>=</a:t>
            </a:r>
            <a:r>
              <a:rPr lang="en-US" altLang="zh-CN" sz="2800" dirty="0" smtClean="0"/>
              <a:t>C6*C8+E6</a:t>
            </a:r>
          </a:p>
          <a:p>
            <a:pPr>
              <a:lnSpc>
                <a:spcPct val="150000"/>
              </a:lnSpc>
            </a:pPr>
            <a:r>
              <a:rPr lang="en-US" altLang="zh-CN" sz="2800" dirty="0" smtClean="0"/>
              <a:t>6.</a:t>
            </a:r>
            <a:r>
              <a:rPr lang="zh-CN" altLang="zh-CN" sz="2800" dirty="0" smtClean="0"/>
              <a:t>制作</a:t>
            </a:r>
            <a:r>
              <a:rPr lang="zh-CN" altLang="zh-CN" sz="2800" dirty="0" smtClean="0"/>
              <a:t>图表</a:t>
            </a:r>
          </a:p>
          <a:p>
            <a:pPr>
              <a:lnSpc>
                <a:spcPct val="150000"/>
              </a:lnSpc>
            </a:pPr>
            <a:r>
              <a:rPr lang="zh-CN" altLang="zh-CN" sz="2800" dirty="0" smtClean="0"/>
              <a:t>⑴生成</a:t>
            </a:r>
            <a:r>
              <a:rPr lang="zh-CN" altLang="zh-CN" sz="2800" dirty="0" smtClean="0"/>
              <a:t>数据区域</a:t>
            </a:r>
          </a:p>
          <a:p>
            <a:pPr>
              <a:lnSpc>
                <a:spcPct val="150000"/>
              </a:lnSpc>
            </a:pPr>
            <a:endParaRPr lang="zh-CN" altLang="zh-CN" sz="2800" dirty="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19170" name="Picture 2"/>
          <p:cNvPicPr>
            <a:picLocks noChangeAspect="1" noChangeArrowheads="1"/>
          </p:cNvPicPr>
          <p:nvPr/>
        </p:nvPicPr>
        <p:blipFill>
          <a:blip r:embed="rId4" cstate="print"/>
          <a:srcRect/>
          <a:stretch>
            <a:fillRect/>
          </a:stretch>
        </p:blipFill>
        <p:spPr bwMode="auto">
          <a:xfrm>
            <a:off x="2295144" y="3547872"/>
            <a:ext cx="7975943" cy="80467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5.3</a:t>
            </a:r>
            <a:r>
              <a:rPr lang="zh-CN" altLang="en-US" sz="2800" b="1" dirty="0" smtClean="0"/>
              <a:t>销售趋势预测模型</a:t>
            </a:r>
          </a:p>
        </p:txBody>
      </p:sp>
      <p:sp>
        <p:nvSpPr>
          <p:cNvPr id="6" name="矩形 5"/>
          <p:cNvSpPr/>
          <p:nvPr/>
        </p:nvSpPr>
        <p:spPr>
          <a:xfrm>
            <a:off x="993402" y="1212064"/>
            <a:ext cx="10199077" cy="2610843"/>
          </a:xfrm>
          <a:prstGeom prst="rect">
            <a:avLst/>
          </a:prstGeom>
        </p:spPr>
        <p:txBody>
          <a:bodyPr wrap="square">
            <a:spAutoFit/>
          </a:bodyPr>
          <a:lstStyle/>
          <a:p>
            <a:pPr>
              <a:lnSpc>
                <a:spcPct val="150000"/>
              </a:lnSpc>
            </a:pPr>
            <a:r>
              <a:rPr lang="zh-CN" altLang="zh-CN" sz="2800" dirty="0" smtClean="0"/>
              <a:t>⑵制作折线图</a:t>
            </a:r>
            <a:endParaRPr lang="en-US" altLang="zh-CN" sz="2800" dirty="0" smtClean="0"/>
          </a:p>
          <a:p>
            <a:pPr>
              <a:lnSpc>
                <a:spcPct val="150000"/>
              </a:lnSpc>
            </a:pPr>
            <a:r>
              <a:rPr lang="en-US" altLang="zh-CN" sz="2800" dirty="0" smtClean="0"/>
              <a:t>2.</a:t>
            </a:r>
            <a:r>
              <a:rPr lang="zh-CN" altLang="zh-CN" sz="2800" dirty="0" smtClean="0"/>
              <a:t>设置</a:t>
            </a:r>
            <a:r>
              <a:rPr lang="zh-CN" altLang="zh-CN" sz="2800" dirty="0" smtClean="0"/>
              <a:t>数据</a:t>
            </a:r>
            <a:r>
              <a:rPr lang="zh-CN" altLang="zh-CN" sz="2800" dirty="0" smtClean="0"/>
              <a:t>有效性</a:t>
            </a:r>
            <a:endParaRPr lang="en-US" altLang="zh-CN" sz="2800" dirty="0" smtClean="0"/>
          </a:p>
          <a:p>
            <a:pPr>
              <a:lnSpc>
                <a:spcPct val="150000"/>
              </a:lnSpc>
            </a:pPr>
            <a:r>
              <a:rPr lang="en-US" altLang="zh-CN" sz="2800" dirty="0" smtClean="0"/>
              <a:t>3.</a:t>
            </a:r>
            <a:r>
              <a:rPr lang="zh-CN" altLang="zh-CN" sz="2800" dirty="0" smtClean="0"/>
              <a:t>保护</a:t>
            </a:r>
            <a:r>
              <a:rPr lang="zh-CN" altLang="zh-CN" sz="2800" dirty="0" smtClean="0"/>
              <a:t>工作表</a:t>
            </a:r>
          </a:p>
          <a:p>
            <a:pPr>
              <a:lnSpc>
                <a:spcPct val="150000"/>
              </a:lnSpc>
            </a:pPr>
            <a:endParaRPr lang="zh-CN" altLang="zh-CN" sz="2800" dirty="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4832092"/>
          </a:xfrm>
          <a:prstGeom prst="rect">
            <a:avLst/>
          </a:prstGeom>
        </p:spPr>
        <p:txBody>
          <a:bodyPr wrap="square">
            <a:spAutoFit/>
          </a:bodyPr>
          <a:lstStyle/>
          <a:p>
            <a:pPr>
              <a:lnSpc>
                <a:spcPct val="150000"/>
              </a:lnSpc>
            </a:pPr>
            <a:r>
              <a:rPr lang="en-US" altLang="zh-CN" sz="2800" b="1" dirty="0" smtClean="0"/>
              <a:t>1.4.5</a:t>
            </a:r>
            <a:r>
              <a:rPr lang="zh-CN" altLang="zh-CN" sz="2800" b="1" dirty="0" smtClean="0"/>
              <a:t>查找与引用函数</a:t>
            </a:r>
            <a:endParaRPr lang="zh-CN" altLang="zh-CN" sz="2800" dirty="0" smtClean="0"/>
          </a:p>
          <a:p>
            <a:pPr>
              <a:lnSpc>
                <a:spcPct val="150000"/>
              </a:lnSpc>
            </a:pPr>
            <a:r>
              <a:rPr lang="en-US" altLang="zh-CN" sz="2800" dirty="0" smtClean="0"/>
              <a:t>1.LOOKUP</a:t>
            </a:r>
            <a:endParaRPr lang="zh-CN" altLang="zh-CN" sz="2800" dirty="0" smtClean="0"/>
          </a:p>
          <a:p>
            <a:r>
              <a:rPr lang="zh-CN" altLang="en-US" sz="2800" dirty="0" smtClean="0"/>
              <a:t>（</a:t>
            </a:r>
            <a:r>
              <a:rPr lang="en-US" altLang="zh-CN" sz="2800" dirty="0" smtClean="0"/>
              <a:t>1</a:t>
            </a:r>
            <a:r>
              <a:rPr lang="zh-CN" altLang="en-US" sz="2800" dirty="0" smtClean="0"/>
              <a:t>）</a:t>
            </a:r>
            <a:r>
              <a:rPr lang="zh-CN" altLang="zh-CN" sz="2800" dirty="0" smtClean="0"/>
              <a:t>向量形式</a:t>
            </a:r>
            <a:endParaRPr lang="en-US" altLang="zh-CN" sz="2800" dirty="0" smtClean="0"/>
          </a:p>
          <a:p>
            <a:r>
              <a:rPr lang="en-US" altLang="zh-CN" sz="2800" dirty="0" smtClean="0"/>
              <a:t>         LOOKUP</a:t>
            </a:r>
            <a:r>
              <a:rPr lang="zh-CN" altLang="zh-CN" sz="2800" dirty="0" smtClean="0"/>
              <a:t>（</a:t>
            </a:r>
            <a:r>
              <a:rPr lang="en-US" altLang="zh-CN" sz="2800" dirty="0" err="1" smtClean="0"/>
              <a:t>lookup_value,lookup_vector,result_vector</a:t>
            </a:r>
            <a:r>
              <a:rPr lang="zh-CN" altLang="zh-CN" sz="2800" dirty="0" smtClean="0"/>
              <a:t>）</a:t>
            </a:r>
            <a:endParaRPr lang="en-US" altLang="zh-CN" sz="2800" dirty="0" smtClean="0"/>
          </a:p>
          <a:p>
            <a:r>
              <a:rPr lang="en-US" altLang="zh-CN" sz="2800" dirty="0" smtClean="0"/>
              <a:t>         </a:t>
            </a:r>
            <a:r>
              <a:rPr lang="zh-CN" altLang="zh-CN" sz="2800" dirty="0" smtClean="0"/>
              <a:t>用于在单行区域或单列区域中查找值，然后返回第二个单行区域或单列区域中相同位置的值。</a:t>
            </a:r>
          </a:p>
          <a:p>
            <a:r>
              <a:rPr lang="zh-CN" altLang="en-US" sz="2800" dirty="0" smtClean="0"/>
              <a:t>（</a:t>
            </a:r>
            <a:r>
              <a:rPr lang="en-US" altLang="zh-CN" sz="2800" dirty="0" smtClean="0"/>
              <a:t>2</a:t>
            </a:r>
            <a:r>
              <a:rPr lang="zh-CN" altLang="en-US" sz="2800" dirty="0" smtClean="0"/>
              <a:t>）</a:t>
            </a:r>
            <a:r>
              <a:rPr lang="zh-CN" altLang="zh-CN" sz="2800" dirty="0" smtClean="0"/>
              <a:t>数组形式</a:t>
            </a:r>
            <a:endParaRPr lang="en-US" altLang="zh-CN" sz="2800" dirty="0" smtClean="0"/>
          </a:p>
          <a:p>
            <a:r>
              <a:rPr lang="en-US" altLang="zh-CN" sz="2800" dirty="0" smtClean="0"/>
              <a:t>        LOOKUP</a:t>
            </a:r>
            <a:r>
              <a:rPr lang="zh-CN" altLang="zh-CN" sz="2800" dirty="0" smtClean="0"/>
              <a:t>（</a:t>
            </a:r>
            <a:r>
              <a:rPr lang="en-US" altLang="zh-CN" sz="2800" dirty="0" err="1" smtClean="0"/>
              <a:t>lookup_value,array</a:t>
            </a:r>
            <a:r>
              <a:rPr lang="zh-CN" altLang="zh-CN" sz="2800" dirty="0" smtClean="0"/>
              <a:t>）</a:t>
            </a:r>
            <a:endParaRPr lang="en-US" altLang="zh-CN" sz="2800" dirty="0" smtClean="0"/>
          </a:p>
          <a:p>
            <a:r>
              <a:rPr lang="en-US" altLang="zh-CN" sz="2800" dirty="0" smtClean="0"/>
              <a:t>        </a:t>
            </a:r>
            <a:r>
              <a:rPr lang="zh-CN" altLang="zh-CN" sz="2800" dirty="0" smtClean="0"/>
              <a:t>用于在数组的第一行或第一列中查找指定的值，并返回数组最后一行或最后一列内同一位置的值。</a:t>
            </a: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5.4</a:t>
            </a:r>
            <a:r>
              <a:rPr lang="zh-CN" altLang="zh-CN" sz="2800" b="1" dirty="0" smtClean="0"/>
              <a:t>销售因素预测模型</a:t>
            </a:r>
            <a:endParaRPr lang="zh-CN" altLang="en-US" sz="2800" b="1" dirty="0" smtClean="0"/>
          </a:p>
        </p:txBody>
      </p:sp>
      <p:sp>
        <p:nvSpPr>
          <p:cNvPr id="6" name="矩形 5"/>
          <p:cNvSpPr/>
          <p:nvPr/>
        </p:nvSpPr>
        <p:spPr>
          <a:xfrm>
            <a:off x="993402" y="1212064"/>
            <a:ext cx="10199077" cy="664862"/>
          </a:xfrm>
          <a:prstGeom prst="rect">
            <a:avLst/>
          </a:prstGeom>
        </p:spPr>
        <p:txBody>
          <a:bodyPr wrap="square">
            <a:spAutoFit/>
          </a:bodyPr>
          <a:lstStyle/>
          <a:p>
            <a:pPr>
              <a:lnSpc>
                <a:spcPct val="150000"/>
              </a:lnSpc>
            </a:pPr>
            <a:r>
              <a:rPr lang="en-US" altLang="zh-CN" sz="2800" dirty="0" smtClean="0"/>
              <a:t>5.4.1</a:t>
            </a:r>
            <a:r>
              <a:rPr lang="zh-CN" altLang="zh-CN" sz="2800" b="1" dirty="0" smtClean="0"/>
              <a:t>模型</a:t>
            </a:r>
            <a:r>
              <a:rPr lang="zh-CN" altLang="zh-CN" sz="2800" b="1" dirty="0" smtClean="0"/>
              <a:t>功能</a:t>
            </a:r>
            <a:endParaRPr lang="en-US"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20194" name="Picture 2"/>
          <p:cNvPicPr>
            <a:picLocks noChangeAspect="1" noChangeArrowheads="1"/>
          </p:cNvPicPr>
          <p:nvPr/>
        </p:nvPicPr>
        <p:blipFill>
          <a:blip r:embed="rId4" cstate="print"/>
          <a:srcRect/>
          <a:stretch>
            <a:fillRect/>
          </a:stretch>
        </p:blipFill>
        <p:spPr bwMode="auto">
          <a:xfrm>
            <a:off x="2734056" y="1901952"/>
            <a:ext cx="5797296" cy="441056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5.4</a:t>
            </a:r>
            <a:r>
              <a:rPr lang="zh-CN" altLang="zh-CN" sz="2800" b="1" dirty="0" smtClean="0"/>
              <a:t>销售因素预测模型</a:t>
            </a:r>
            <a:endParaRPr lang="zh-CN" altLang="en-US" sz="2800" b="1" dirty="0" smtClean="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en-US" altLang="zh-CN" sz="2800" dirty="0" smtClean="0"/>
              <a:t>5.4.2</a:t>
            </a:r>
            <a:r>
              <a:rPr lang="zh-CN" altLang="zh-CN" sz="2800" b="1" dirty="0" smtClean="0"/>
              <a:t>模型设计</a:t>
            </a:r>
            <a:r>
              <a:rPr lang="zh-CN" altLang="zh-CN" sz="2800" b="1" dirty="0" smtClean="0"/>
              <a:t>步骤</a:t>
            </a:r>
            <a:endParaRPr lang="en-US" altLang="zh-CN" sz="2800" b="1" dirty="0" smtClean="0"/>
          </a:p>
          <a:p>
            <a:pPr>
              <a:lnSpc>
                <a:spcPct val="150000"/>
              </a:lnSpc>
            </a:pPr>
            <a:r>
              <a:rPr lang="en-US" altLang="zh-CN" sz="2800" b="1" dirty="0" smtClean="0"/>
              <a:t>1.</a:t>
            </a:r>
            <a:r>
              <a:rPr lang="zh-CN" altLang="zh-CN" sz="2800" dirty="0" smtClean="0"/>
              <a:t>设置</a:t>
            </a:r>
            <a:r>
              <a:rPr lang="zh-CN" altLang="zh-CN" sz="2800" dirty="0" smtClean="0"/>
              <a:t>预测</a:t>
            </a:r>
            <a:r>
              <a:rPr lang="zh-CN" altLang="zh-CN" sz="2800" dirty="0" smtClean="0"/>
              <a:t>年</a:t>
            </a:r>
            <a:endParaRPr lang="en-US" altLang="zh-CN" sz="2800" dirty="0" smtClean="0"/>
          </a:p>
          <a:p>
            <a:pPr>
              <a:lnSpc>
                <a:spcPct val="150000"/>
              </a:lnSpc>
            </a:pPr>
            <a:r>
              <a:rPr lang="en-US" altLang="zh-CN" sz="2800" dirty="0" smtClean="0"/>
              <a:t>2.</a:t>
            </a:r>
            <a:r>
              <a:rPr lang="zh-CN" altLang="zh-CN" sz="2800" dirty="0" smtClean="0"/>
              <a:t>建立时间</a:t>
            </a:r>
            <a:r>
              <a:rPr lang="zh-CN" altLang="zh-CN" sz="2800" dirty="0" smtClean="0"/>
              <a:t>序列</a:t>
            </a:r>
            <a:endParaRPr lang="en-US" altLang="zh-CN" sz="2800" dirty="0" smtClean="0"/>
          </a:p>
          <a:p>
            <a:pPr>
              <a:lnSpc>
                <a:spcPct val="150000"/>
              </a:lnSpc>
            </a:pPr>
            <a:r>
              <a:rPr lang="en-US" altLang="zh-CN" sz="2800" dirty="0" smtClean="0"/>
              <a:t>3.</a:t>
            </a:r>
            <a:r>
              <a:rPr lang="zh-CN" altLang="zh-CN" sz="2800" dirty="0" smtClean="0"/>
              <a:t>为历史数据区域定义</a:t>
            </a:r>
            <a:r>
              <a:rPr lang="zh-CN" altLang="zh-CN" sz="2800" dirty="0" smtClean="0"/>
              <a:t>名字</a:t>
            </a:r>
            <a:endParaRPr lang="en-US" altLang="zh-CN" sz="2800" dirty="0" smtClean="0"/>
          </a:p>
          <a:p>
            <a:pPr>
              <a:lnSpc>
                <a:spcPct val="150000"/>
              </a:lnSpc>
            </a:pPr>
            <a:r>
              <a:rPr lang="en-US" altLang="zh-CN" sz="2800" dirty="0" smtClean="0"/>
              <a:t>4.</a:t>
            </a:r>
            <a:r>
              <a:rPr lang="zh-CN" altLang="zh-CN" sz="2800" dirty="0" smtClean="0"/>
              <a:t>求解预测</a:t>
            </a:r>
            <a:r>
              <a:rPr lang="zh-CN" altLang="zh-CN" sz="2800" dirty="0" smtClean="0"/>
              <a:t>方程</a:t>
            </a:r>
            <a:endParaRPr lang="en-US" altLang="zh-CN" sz="2800" dirty="0" smtClean="0"/>
          </a:p>
          <a:p>
            <a:pPr>
              <a:lnSpc>
                <a:spcPct val="150000"/>
              </a:lnSpc>
            </a:pPr>
            <a:r>
              <a:rPr lang="en-US" altLang="zh-CN" sz="2800" dirty="0" smtClean="0"/>
              <a:t>(1)</a:t>
            </a:r>
            <a:r>
              <a:rPr lang="zh-CN" altLang="zh-CN" sz="2800" dirty="0" smtClean="0"/>
              <a:t>求解</a:t>
            </a:r>
            <a:r>
              <a:rPr lang="zh-CN" altLang="zh-CN" sz="2800" dirty="0" smtClean="0"/>
              <a:t>系数</a:t>
            </a:r>
            <a:r>
              <a:rPr lang="en-US" altLang="zh-CN" sz="2800" dirty="0" smtClean="0"/>
              <a:t>A</a:t>
            </a:r>
            <a:r>
              <a:rPr lang="en-US" altLang="zh-CN" sz="2800" baseline="-25000" dirty="0" smtClean="0"/>
              <a:t>1=</a:t>
            </a:r>
            <a:r>
              <a:rPr lang="en-US" altLang="zh-CN" sz="2800" dirty="0" smtClean="0"/>
              <a:t>=INDEX(LINEST(XSE,GGFSJ,TRUE,TRUE),1,1</a:t>
            </a:r>
            <a:r>
              <a:rPr lang="en-US" altLang="zh-CN" sz="2800" dirty="0" smtClean="0"/>
              <a:t>)</a:t>
            </a:r>
          </a:p>
          <a:p>
            <a:pPr>
              <a:lnSpc>
                <a:spcPct val="150000"/>
              </a:lnSpc>
            </a:pPr>
            <a:r>
              <a:rPr lang="en-US" altLang="zh-CN" sz="2800" dirty="0" smtClean="0"/>
              <a:t>(2)</a:t>
            </a:r>
            <a:r>
              <a:rPr lang="zh-CN" altLang="zh-CN" sz="2800" dirty="0" smtClean="0"/>
              <a:t>求解系数</a:t>
            </a:r>
            <a:r>
              <a:rPr lang="en-US" altLang="zh-CN" sz="2800" dirty="0" smtClean="0"/>
              <a:t>A</a:t>
            </a:r>
            <a:r>
              <a:rPr lang="en-US" altLang="zh-CN" sz="2800" baseline="-25000" dirty="0" smtClean="0"/>
              <a:t>2</a:t>
            </a:r>
            <a:r>
              <a:rPr lang="en-US" altLang="zh-CN" sz="2800" dirty="0" smtClean="0"/>
              <a:t>=</a:t>
            </a:r>
            <a:r>
              <a:rPr lang="en-US" altLang="zh-CN" sz="2800" dirty="0" smtClean="0"/>
              <a:t> INDEX(LINEST(XSE,GGFSJ,TRUE,TRUE),</a:t>
            </a:r>
            <a:r>
              <a:rPr lang="en-US" altLang="zh-CN" sz="2800" dirty="0" smtClean="0"/>
              <a:t>1,2)</a:t>
            </a:r>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5.4</a:t>
            </a:r>
            <a:r>
              <a:rPr lang="zh-CN" altLang="zh-CN" sz="2800" b="1" dirty="0" smtClean="0"/>
              <a:t>销售因素预测模型</a:t>
            </a:r>
            <a:endParaRPr lang="zh-CN" altLang="en-US" sz="2800" b="1" dirty="0" smtClean="0"/>
          </a:p>
        </p:txBody>
      </p:sp>
      <p:sp>
        <p:nvSpPr>
          <p:cNvPr id="6" name="矩形 5"/>
          <p:cNvSpPr/>
          <p:nvPr/>
        </p:nvSpPr>
        <p:spPr>
          <a:xfrm>
            <a:off x="993402" y="1212064"/>
            <a:ext cx="10199077" cy="3970318"/>
          </a:xfrm>
          <a:prstGeom prst="rect">
            <a:avLst/>
          </a:prstGeom>
        </p:spPr>
        <p:txBody>
          <a:bodyPr wrap="square">
            <a:spAutoFit/>
          </a:bodyPr>
          <a:lstStyle/>
          <a:p>
            <a:pPr>
              <a:lnSpc>
                <a:spcPct val="150000"/>
              </a:lnSpc>
            </a:pPr>
            <a:r>
              <a:rPr lang="en-US" altLang="zh-CN" sz="2800" dirty="0" smtClean="0"/>
              <a:t>(3)</a:t>
            </a:r>
            <a:r>
              <a:rPr lang="zh-CN" altLang="zh-CN" sz="2800" dirty="0" smtClean="0"/>
              <a:t>求解常数</a:t>
            </a:r>
            <a:r>
              <a:rPr lang="en-US" altLang="zh-CN" sz="2800" dirty="0" smtClean="0"/>
              <a:t>B </a:t>
            </a:r>
            <a:r>
              <a:rPr lang="en-US" altLang="zh-CN" sz="2800" dirty="0" smtClean="0"/>
              <a:t>=</a:t>
            </a:r>
            <a:r>
              <a:rPr lang="en-US" altLang="zh-CN" sz="2800" dirty="0" smtClean="0"/>
              <a:t>INDEX(LINEST(XSE,GGFSJ,TRUE,TRUE),</a:t>
            </a:r>
            <a:r>
              <a:rPr lang="en-US" altLang="zh-CN" sz="2800" dirty="0" smtClean="0"/>
              <a:t>1,3)</a:t>
            </a:r>
          </a:p>
          <a:p>
            <a:pPr>
              <a:lnSpc>
                <a:spcPct val="150000"/>
              </a:lnSpc>
            </a:pPr>
            <a:r>
              <a:rPr lang="en-US" altLang="zh-CN" sz="2800" dirty="0" smtClean="0"/>
              <a:t>(4)</a:t>
            </a:r>
            <a:r>
              <a:rPr lang="zh-CN" altLang="zh-CN" sz="2800" dirty="0" smtClean="0"/>
              <a:t>求解</a:t>
            </a:r>
            <a:r>
              <a:rPr lang="en-US" altLang="zh-CN" sz="2800" dirty="0" smtClean="0"/>
              <a:t>R</a:t>
            </a:r>
            <a:r>
              <a:rPr lang="en-US" altLang="zh-CN" sz="2800" baseline="30000" dirty="0" smtClean="0"/>
              <a:t>2 </a:t>
            </a:r>
            <a:r>
              <a:rPr lang="en-US" altLang="zh-CN" sz="2800" dirty="0" smtClean="0"/>
              <a:t>= </a:t>
            </a:r>
            <a:r>
              <a:rPr lang="en-US" altLang="zh-CN" sz="2800" dirty="0" smtClean="0"/>
              <a:t>INDEX(LINEST(XSE,GGFSJ,TRUE,TRUE</a:t>
            </a:r>
            <a:r>
              <a:rPr lang="en-US" altLang="zh-CN" sz="2800" dirty="0" smtClean="0"/>
              <a:t>),3,1)</a:t>
            </a:r>
          </a:p>
          <a:p>
            <a:pPr>
              <a:lnSpc>
                <a:spcPct val="150000"/>
              </a:lnSpc>
            </a:pPr>
            <a:r>
              <a:rPr lang="en-US" altLang="zh-CN" sz="2800" dirty="0" smtClean="0"/>
              <a:t>5.</a:t>
            </a:r>
            <a:r>
              <a:rPr lang="zh-CN" altLang="zh-CN" sz="2800" dirty="0" smtClean="0"/>
              <a:t>定义</a:t>
            </a:r>
            <a:r>
              <a:rPr lang="zh-CN" altLang="zh-CN" sz="2800" dirty="0" smtClean="0"/>
              <a:t>预测收入</a:t>
            </a:r>
            <a:r>
              <a:rPr lang="zh-CN" altLang="zh-CN" sz="2800" dirty="0" smtClean="0"/>
              <a:t>公式</a:t>
            </a:r>
            <a:r>
              <a:rPr lang="en-US" altLang="zh-CN" sz="2800" dirty="0" smtClean="0"/>
              <a:t> </a:t>
            </a:r>
            <a:r>
              <a:rPr lang="en-US" altLang="zh-CN" sz="2800" dirty="0" smtClean="0"/>
              <a:t>=</a:t>
            </a:r>
            <a:r>
              <a:rPr lang="en-US" altLang="zh-CN" sz="2800" dirty="0" smtClean="0"/>
              <a:t>C8*G11+E8*E11+G8</a:t>
            </a:r>
          </a:p>
          <a:p>
            <a:pPr>
              <a:lnSpc>
                <a:spcPct val="150000"/>
              </a:lnSpc>
            </a:pPr>
            <a:r>
              <a:rPr lang="en-US" altLang="zh-CN" sz="2800" dirty="0" smtClean="0"/>
              <a:t>6.</a:t>
            </a:r>
            <a:r>
              <a:rPr lang="zh-CN" altLang="zh-CN" sz="2800" dirty="0" smtClean="0"/>
              <a:t>制作</a:t>
            </a:r>
            <a:r>
              <a:rPr lang="zh-CN" altLang="zh-CN" sz="2800" dirty="0" smtClean="0"/>
              <a:t>图表</a:t>
            </a:r>
            <a:endParaRPr lang="en-US" altLang="zh-CN" sz="2800" dirty="0" smtClean="0"/>
          </a:p>
          <a:p>
            <a:pPr>
              <a:lnSpc>
                <a:spcPct val="150000"/>
              </a:lnSpc>
            </a:pPr>
            <a:r>
              <a:rPr lang="zh-CN" altLang="zh-CN" sz="2800" dirty="0" smtClean="0"/>
              <a:t>⑴生成</a:t>
            </a:r>
            <a:r>
              <a:rPr lang="zh-CN" altLang="zh-CN" sz="2800" dirty="0" smtClean="0"/>
              <a:t>数据区域</a:t>
            </a:r>
          </a:p>
          <a:p>
            <a:pPr>
              <a:lnSpc>
                <a:spcPct val="150000"/>
              </a:lnSpc>
            </a:pPr>
            <a:endParaRPr lang="en-US"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21218" name="Picture 2"/>
          <p:cNvPicPr>
            <a:picLocks noChangeAspect="1" noChangeArrowheads="1"/>
          </p:cNvPicPr>
          <p:nvPr/>
        </p:nvPicPr>
        <p:blipFill>
          <a:blip r:embed="rId4" cstate="print"/>
          <a:srcRect/>
          <a:stretch>
            <a:fillRect/>
          </a:stretch>
        </p:blipFill>
        <p:spPr bwMode="auto">
          <a:xfrm>
            <a:off x="1682496" y="4681728"/>
            <a:ext cx="9401886" cy="74066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5.4</a:t>
            </a:r>
            <a:r>
              <a:rPr lang="zh-CN" altLang="zh-CN" sz="2800" b="1" dirty="0" smtClean="0"/>
              <a:t>销售因素预测模型</a:t>
            </a:r>
            <a:endParaRPr lang="zh-CN" altLang="en-US" sz="2800" b="1" dirty="0" smtClean="0"/>
          </a:p>
        </p:txBody>
      </p:sp>
      <p:sp>
        <p:nvSpPr>
          <p:cNvPr id="6" name="矩形 5"/>
          <p:cNvSpPr/>
          <p:nvPr/>
        </p:nvSpPr>
        <p:spPr>
          <a:xfrm>
            <a:off x="993402" y="1212064"/>
            <a:ext cx="10199077" cy="2462213"/>
          </a:xfrm>
          <a:prstGeom prst="rect">
            <a:avLst/>
          </a:prstGeom>
        </p:spPr>
        <p:txBody>
          <a:bodyPr wrap="square">
            <a:spAutoFit/>
          </a:bodyPr>
          <a:lstStyle/>
          <a:p>
            <a:r>
              <a:rPr lang="en-US" altLang="zh-CN" sz="2800" dirty="0" smtClean="0"/>
              <a:t>(2)</a:t>
            </a:r>
            <a:r>
              <a:rPr lang="zh-CN" altLang="zh-CN" sz="2800" dirty="0" smtClean="0"/>
              <a:t>根据</a:t>
            </a:r>
            <a:r>
              <a:rPr lang="zh-CN" altLang="zh-CN" sz="2800" dirty="0" smtClean="0"/>
              <a:t>数据区域制作折线图</a:t>
            </a:r>
          </a:p>
          <a:p>
            <a:pPr>
              <a:lnSpc>
                <a:spcPct val="150000"/>
              </a:lnSpc>
            </a:pPr>
            <a:r>
              <a:rPr lang="en-US" altLang="zh-CN" sz="2800" dirty="0" smtClean="0"/>
              <a:t>7.</a:t>
            </a:r>
            <a:r>
              <a:rPr lang="zh-CN" altLang="en-US" sz="2800" dirty="0" smtClean="0"/>
              <a:t>设置数据有效性</a:t>
            </a:r>
            <a:endParaRPr lang="en-US" altLang="zh-CN" sz="2800" dirty="0" smtClean="0"/>
          </a:p>
          <a:p>
            <a:pPr>
              <a:lnSpc>
                <a:spcPct val="150000"/>
              </a:lnSpc>
            </a:pPr>
            <a:r>
              <a:rPr lang="en-US" altLang="zh-CN" sz="2800" dirty="0" smtClean="0"/>
              <a:t>8.</a:t>
            </a:r>
            <a:r>
              <a:rPr lang="zh-CN" altLang="en-US" sz="2800" dirty="0" smtClean="0"/>
              <a:t>保护工作表</a:t>
            </a:r>
            <a:endParaRPr lang="zh-CN" altLang="zh-CN" sz="2800" dirty="0" smtClean="0"/>
          </a:p>
          <a:p>
            <a:pPr>
              <a:lnSpc>
                <a:spcPct val="150000"/>
              </a:lnSpc>
            </a:pPr>
            <a:endParaRPr lang="en-US"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5.5</a:t>
            </a:r>
            <a:r>
              <a:rPr lang="zh-CN" altLang="en-US" sz="2800" b="1" dirty="0" smtClean="0"/>
              <a:t>财务</a:t>
            </a:r>
            <a:r>
              <a:rPr lang="zh-CN" altLang="zh-CN" sz="2800" b="1" dirty="0" smtClean="0"/>
              <a:t>预测模型</a:t>
            </a:r>
            <a:endParaRPr lang="zh-CN" altLang="en-US" sz="2800" b="1" dirty="0" smtClean="0"/>
          </a:p>
        </p:txBody>
      </p:sp>
      <p:sp>
        <p:nvSpPr>
          <p:cNvPr id="6" name="矩形 5"/>
          <p:cNvSpPr/>
          <p:nvPr/>
        </p:nvSpPr>
        <p:spPr>
          <a:xfrm>
            <a:off x="993402" y="1212064"/>
            <a:ext cx="10199077" cy="523220"/>
          </a:xfrm>
          <a:prstGeom prst="rect">
            <a:avLst/>
          </a:prstGeom>
        </p:spPr>
        <p:txBody>
          <a:bodyPr wrap="square">
            <a:spAutoFit/>
          </a:bodyPr>
          <a:lstStyle/>
          <a:p>
            <a:r>
              <a:rPr lang="en-US" altLang="zh-CN" sz="2800" dirty="0" smtClean="0"/>
              <a:t>5.5.1</a:t>
            </a:r>
            <a:r>
              <a:rPr lang="zh-CN" altLang="zh-CN" sz="2800" b="1" dirty="0" smtClean="0"/>
              <a:t>模型</a:t>
            </a:r>
            <a:r>
              <a:rPr lang="zh-CN" altLang="zh-CN" sz="2800" b="1" dirty="0" smtClean="0"/>
              <a:t>功能</a:t>
            </a:r>
            <a:endParaRPr lang="zh-CN"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22242" name="Picture 2"/>
          <p:cNvPicPr>
            <a:picLocks noChangeAspect="1" noChangeArrowheads="1"/>
          </p:cNvPicPr>
          <p:nvPr/>
        </p:nvPicPr>
        <p:blipFill>
          <a:blip r:embed="rId4" cstate="print"/>
          <a:srcRect/>
          <a:stretch>
            <a:fillRect/>
          </a:stretch>
        </p:blipFill>
        <p:spPr bwMode="auto">
          <a:xfrm>
            <a:off x="3858768" y="1115568"/>
            <a:ext cx="5420200" cy="5294376"/>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5.5</a:t>
            </a:r>
            <a:r>
              <a:rPr lang="zh-CN" altLang="en-US" sz="2800" b="1" dirty="0" smtClean="0"/>
              <a:t>财务</a:t>
            </a:r>
            <a:r>
              <a:rPr lang="zh-CN" altLang="zh-CN" sz="2800" b="1" dirty="0" smtClean="0"/>
              <a:t>预测模型</a:t>
            </a:r>
            <a:endParaRPr lang="zh-CN" altLang="en-US" sz="2800" b="1" dirty="0" smtClean="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en-US" altLang="zh-CN" sz="2800" b="1" dirty="0" smtClean="0"/>
              <a:t>5.5.2</a:t>
            </a:r>
            <a:r>
              <a:rPr lang="zh-CN" altLang="en-US" sz="2800" b="1" dirty="0" smtClean="0"/>
              <a:t>模型设计步骤</a:t>
            </a:r>
            <a:endParaRPr lang="en-US" altLang="zh-CN" sz="2800" b="1" dirty="0" smtClean="0"/>
          </a:p>
          <a:p>
            <a:pPr>
              <a:lnSpc>
                <a:spcPct val="150000"/>
              </a:lnSpc>
            </a:pPr>
            <a:r>
              <a:rPr lang="en-US" altLang="zh-CN" sz="2800" dirty="0" smtClean="0"/>
              <a:t>1.</a:t>
            </a:r>
            <a:r>
              <a:rPr lang="zh-CN" altLang="zh-CN" sz="2800" dirty="0" smtClean="0"/>
              <a:t>设置</a:t>
            </a:r>
            <a:r>
              <a:rPr lang="zh-CN" altLang="zh-CN" sz="2800" dirty="0" smtClean="0"/>
              <a:t>滚动条</a:t>
            </a:r>
            <a:endParaRPr lang="en-US" altLang="zh-CN" sz="2800" dirty="0" smtClean="0"/>
          </a:p>
          <a:p>
            <a:pPr>
              <a:lnSpc>
                <a:spcPct val="150000"/>
              </a:lnSpc>
            </a:pPr>
            <a:r>
              <a:rPr lang="zh-CN" altLang="zh-CN" sz="2800" dirty="0" smtClean="0"/>
              <a:t>⑴销售</a:t>
            </a:r>
            <a:r>
              <a:rPr lang="zh-CN" altLang="zh-CN" sz="2800" dirty="0" smtClean="0"/>
              <a:t>净利率滚动条</a:t>
            </a:r>
          </a:p>
          <a:p>
            <a:pPr>
              <a:lnSpc>
                <a:spcPct val="150000"/>
              </a:lnSpc>
            </a:pPr>
            <a:r>
              <a:rPr lang="en-US" altLang="zh-CN" sz="2800" dirty="0" smtClean="0"/>
              <a:t>(2)</a:t>
            </a:r>
            <a:r>
              <a:rPr lang="zh-CN" altLang="zh-CN" sz="2800" dirty="0" smtClean="0"/>
              <a:t>股利支付率</a:t>
            </a:r>
            <a:r>
              <a:rPr lang="zh-CN" altLang="zh-CN" sz="2800" dirty="0" smtClean="0"/>
              <a:t>滚动条</a:t>
            </a:r>
            <a:endParaRPr lang="en-US" altLang="zh-CN" sz="2800" dirty="0" smtClean="0"/>
          </a:p>
          <a:p>
            <a:pPr>
              <a:lnSpc>
                <a:spcPct val="150000"/>
              </a:lnSpc>
            </a:pPr>
            <a:r>
              <a:rPr lang="en-US" altLang="zh-CN" sz="2800" dirty="0" smtClean="0"/>
              <a:t>2.</a:t>
            </a:r>
            <a:r>
              <a:rPr lang="zh-CN" altLang="zh-CN" sz="2800" dirty="0" smtClean="0"/>
              <a:t>设置</a:t>
            </a:r>
            <a:r>
              <a:rPr lang="zh-CN" altLang="zh-CN" sz="2800" dirty="0" smtClean="0"/>
              <a:t>公式</a:t>
            </a:r>
            <a:endParaRPr lang="en-US" altLang="zh-CN" sz="2800" dirty="0" smtClean="0"/>
          </a:p>
          <a:p>
            <a:pPr>
              <a:lnSpc>
                <a:spcPct val="150000"/>
              </a:lnSpc>
            </a:pPr>
            <a:r>
              <a:rPr lang="en-US" altLang="zh-CN" sz="2800" dirty="0" smtClean="0"/>
              <a:t>(1)</a:t>
            </a:r>
            <a:r>
              <a:rPr lang="zh-CN" altLang="zh-CN" sz="2800" dirty="0" smtClean="0"/>
              <a:t>历史年份</a:t>
            </a:r>
            <a:r>
              <a:rPr lang="zh-CN" altLang="zh-CN" sz="2800" dirty="0" smtClean="0"/>
              <a:t>公式</a:t>
            </a:r>
            <a:endParaRPr lang="en-US" altLang="zh-CN" sz="2800" dirty="0" smtClean="0"/>
          </a:p>
          <a:p>
            <a:pPr>
              <a:lnSpc>
                <a:spcPct val="150000"/>
              </a:lnSpc>
            </a:pPr>
            <a:r>
              <a:rPr lang="en-US" altLang="zh-CN" sz="2800" dirty="0" smtClean="0"/>
              <a:t>(2)</a:t>
            </a:r>
            <a:r>
              <a:rPr lang="zh-CN" altLang="en-US" sz="2800" dirty="0" smtClean="0"/>
              <a:t>销售收入公式</a:t>
            </a:r>
            <a:endParaRPr lang="zh-CN"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5.5</a:t>
            </a:r>
            <a:r>
              <a:rPr lang="zh-CN" altLang="en-US" sz="2800" b="1" dirty="0" smtClean="0"/>
              <a:t>财务</a:t>
            </a:r>
            <a:r>
              <a:rPr lang="zh-CN" altLang="zh-CN" sz="2800" b="1" dirty="0" smtClean="0"/>
              <a:t>预测模型</a:t>
            </a:r>
            <a:endParaRPr lang="zh-CN" altLang="en-US" sz="2800" b="1" dirty="0" smtClean="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en-US" altLang="zh-CN" sz="2800" b="1" dirty="0" smtClean="0"/>
              <a:t>5.5.2</a:t>
            </a:r>
            <a:r>
              <a:rPr lang="zh-CN" altLang="en-US" sz="2800" b="1" dirty="0" smtClean="0"/>
              <a:t>模型设计步骤</a:t>
            </a:r>
            <a:endParaRPr lang="en-US" altLang="zh-CN" sz="2800" b="1" dirty="0" smtClean="0"/>
          </a:p>
          <a:p>
            <a:pPr>
              <a:lnSpc>
                <a:spcPct val="150000"/>
              </a:lnSpc>
            </a:pPr>
            <a:r>
              <a:rPr lang="en-US" altLang="zh-CN" sz="2800" dirty="0" smtClean="0"/>
              <a:t>1.</a:t>
            </a:r>
            <a:r>
              <a:rPr lang="zh-CN" altLang="zh-CN" sz="2800" dirty="0" smtClean="0"/>
              <a:t>设置</a:t>
            </a:r>
            <a:r>
              <a:rPr lang="zh-CN" altLang="zh-CN" sz="2800" dirty="0" smtClean="0"/>
              <a:t>滚动条</a:t>
            </a:r>
            <a:endParaRPr lang="en-US" altLang="zh-CN" sz="2800" dirty="0" smtClean="0"/>
          </a:p>
          <a:p>
            <a:pPr>
              <a:lnSpc>
                <a:spcPct val="150000"/>
              </a:lnSpc>
            </a:pPr>
            <a:r>
              <a:rPr lang="zh-CN" altLang="zh-CN" sz="2800" dirty="0" smtClean="0"/>
              <a:t>⑴销售</a:t>
            </a:r>
            <a:r>
              <a:rPr lang="zh-CN" altLang="zh-CN" sz="2800" dirty="0" smtClean="0"/>
              <a:t>净利率滚动条</a:t>
            </a:r>
          </a:p>
          <a:p>
            <a:pPr>
              <a:lnSpc>
                <a:spcPct val="150000"/>
              </a:lnSpc>
            </a:pPr>
            <a:r>
              <a:rPr lang="en-US" altLang="zh-CN" sz="2800" dirty="0" smtClean="0"/>
              <a:t>(2)</a:t>
            </a:r>
            <a:r>
              <a:rPr lang="zh-CN" altLang="zh-CN" sz="2800" dirty="0" smtClean="0"/>
              <a:t>股利支付率</a:t>
            </a:r>
            <a:r>
              <a:rPr lang="zh-CN" altLang="zh-CN" sz="2800" dirty="0" smtClean="0"/>
              <a:t>滚动条</a:t>
            </a:r>
            <a:endParaRPr lang="en-US" altLang="zh-CN" sz="2800" dirty="0" smtClean="0"/>
          </a:p>
          <a:p>
            <a:pPr>
              <a:lnSpc>
                <a:spcPct val="150000"/>
              </a:lnSpc>
            </a:pPr>
            <a:r>
              <a:rPr lang="en-US" altLang="zh-CN" sz="2800" dirty="0" smtClean="0"/>
              <a:t>2.</a:t>
            </a:r>
            <a:r>
              <a:rPr lang="zh-CN" altLang="zh-CN" sz="2800" dirty="0" smtClean="0"/>
              <a:t>设置</a:t>
            </a:r>
            <a:r>
              <a:rPr lang="zh-CN" altLang="zh-CN" sz="2800" dirty="0" smtClean="0"/>
              <a:t>公式</a:t>
            </a:r>
            <a:endParaRPr lang="en-US" altLang="zh-CN" sz="2800" dirty="0" smtClean="0"/>
          </a:p>
          <a:p>
            <a:pPr>
              <a:lnSpc>
                <a:spcPct val="150000"/>
              </a:lnSpc>
            </a:pPr>
            <a:r>
              <a:rPr lang="en-US" altLang="zh-CN" sz="2800" dirty="0" smtClean="0"/>
              <a:t>(1)</a:t>
            </a:r>
            <a:r>
              <a:rPr lang="zh-CN" altLang="zh-CN" sz="2800" dirty="0" smtClean="0"/>
              <a:t>历史年份</a:t>
            </a:r>
            <a:r>
              <a:rPr lang="zh-CN" altLang="zh-CN" sz="2800" dirty="0" smtClean="0"/>
              <a:t>公式</a:t>
            </a:r>
            <a:r>
              <a:rPr lang="zh-CN" altLang="en-US" sz="2800" dirty="0" smtClean="0"/>
              <a:t>（数据来源于销售因素预测模型）</a:t>
            </a:r>
            <a:endParaRPr lang="en-US" altLang="zh-CN" sz="2800" dirty="0" smtClean="0"/>
          </a:p>
          <a:p>
            <a:pPr>
              <a:lnSpc>
                <a:spcPct val="150000"/>
              </a:lnSpc>
            </a:pPr>
            <a:r>
              <a:rPr lang="en-US" altLang="zh-CN" sz="2800" dirty="0" smtClean="0"/>
              <a:t>(2)</a:t>
            </a:r>
            <a:r>
              <a:rPr lang="zh-CN" altLang="en-US" sz="2800" dirty="0" smtClean="0"/>
              <a:t>销售收入公式（数据来源于销售因素预测模型）</a:t>
            </a:r>
            <a:endParaRPr lang="zh-CN"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5.5</a:t>
            </a:r>
            <a:r>
              <a:rPr lang="zh-CN" altLang="en-US" sz="2800" b="1" dirty="0" smtClean="0"/>
              <a:t>财务</a:t>
            </a:r>
            <a:r>
              <a:rPr lang="zh-CN" altLang="zh-CN" sz="2800" b="1" dirty="0" smtClean="0"/>
              <a:t>预测模型</a:t>
            </a:r>
            <a:endParaRPr lang="zh-CN" altLang="en-US" sz="2800" b="1" dirty="0" smtClean="0"/>
          </a:p>
        </p:txBody>
      </p:sp>
      <p:sp>
        <p:nvSpPr>
          <p:cNvPr id="6" name="矩形 5"/>
          <p:cNvSpPr/>
          <p:nvPr/>
        </p:nvSpPr>
        <p:spPr>
          <a:xfrm>
            <a:off x="993402" y="1212064"/>
            <a:ext cx="10199077" cy="3970318"/>
          </a:xfrm>
          <a:prstGeom prst="rect">
            <a:avLst/>
          </a:prstGeom>
        </p:spPr>
        <p:txBody>
          <a:bodyPr wrap="square">
            <a:spAutoFit/>
          </a:bodyPr>
          <a:lstStyle/>
          <a:p>
            <a:pPr>
              <a:lnSpc>
                <a:spcPct val="150000"/>
              </a:lnSpc>
            </a:pPr>
            <a:r>
              <a:rPr lang="en-US" altLang="zh-CN" sz="2800" dirty="0" smtClean="0"/>
              <a:t>(3)</a:t>
            </a:r>
            <a:r>
              <a:rPr lang="zh-CN" altLang="en-US" sz="2800" dirty="0" smtClean="0"/>
              <a:t>预测收入公式（数据来源于销售因素预测模型）</a:t>
            </a:r>
            <a:endParaRPr lang="en-US" altLang="zh-CN" sz="2800" dirty="0" smtClean="0"/>
          </a:p>
          <a:p>
            <a:pPr>
              <a:lnSpc>
                <a:spcPct val="150000"/>
              </a:lnSpc>
            </a:pPr>
            <a:r>
              <a:rPr lang="en-US" altLang="zh-CN" sz="2800" dirty="0" smtClean="0"/>
              <a:t>(4)</a:t>
            </a:r>
            <a:r>
              <a:rPr lang="zh-CN" altLang="zh-CN" sz="2800" dirty="0" smtClean="0"/>
              <a:t>预测方程参数</a:t>
            </a:r>
            <a:r>
              <a:rPr lang="zh-CN" altLang="zh-CN" sz="2800" dirty="0" smtClean="0"/>
              <a:t>公式</a:t>
            </a:r>
            <a:endParaRPr lang="en-US" altLang="zh-CN" sz="2800" dirty="0" smtClean="0"/>
          </a:p>
          <a:p>
            <a:pPr>
              <a:lnSpc>
                <a:spcPct val="150000"/>
              </a:lnSpc>
            </a:pPr>
            <a:r>
              <a:rPr lang="en-US" altLang="zh-CN" sz="2800" dirty="0" smtClean="0"/>
              <a:t>        </a:t>
            </a:r>
            <a:r>
              <a:rPr lang="zh-CN" altLang="zh-CN" sz="2800" dirty="0" smtClean="0"/>
              <a:t>流动资产</a:t>
            </a:r>
            <a:r>
              <a:rPr lang="zh-CN" altLang="zh-CN" sz="2800" dirty="0" smtClean="0"/>
              <a:t>数据所在区域“</a:t>
            </a:r>
            <a:r>
              <a:rPr lang="en-US" altLang="zh-CN" sz="2800" dirty="0" smtClean="0"/>
              <a:t>C4:G4”命名为“LDZC</a:t>
            </a:r>
            <a:r>
              <a:rPr lang="zh-CN" altLang="zh-CN" sz="2800" dirty="0" smtClean="0"/>
              <a:t>”；将固定资产数据所在区域“</a:t>
            </a:r>
            <a:r>
              <a:rPr lang="en-US" altLang="zh-CN" sz="2800" dirty="0" smtClean="0"/>
              <a:t>C5:G5”命名为“GDZC</a:t>
            </a:r>
            <a:r>
              <a:rPr lang="zh-CN" altLang="zh-CN" sz="2800" dirty="0" smtClean="0"/>
              <a:t>”；将流动负债数据所在区域“</a:t>
            </a:r>
            <a:r>
              <a:rPr lang="en-US" altLang="zh-CN" sz="2800" dirty="0" smtClean="0"/>
              <a:t>C6:G6”命名为“LDFZ</a:t>
            </a:r>
            <a:r>
              <a:rPr lang="zh-CN" altLang="zh-CN" sz="2800" dirty="0" smtClean="0"/>
              <a:t>”；将销售收入数据所在区域“</a:t>
            </a:r>
            <a:r>
              <a:rPr lang="en-US" altLang="zh-CN" sz="2800" dirty="0" smtClean="0"/>
              <a:t>C7:G7”命名为“XSSR</a:t>
            </a:r>
            <a:r>
              <a:rPr lang="zh-CN" altLang="zh-CN" sz="2800" dirty="0" smtClean="0"/>
              <a:t>”</a:t>
            </a:r>
            <a:r>
              <a:rPr lang="zh-CN" altLang="zh-CN" sz="2800" dirty="0" smtClean="0"/>
              <a:t>。</a:t>
            </a:r>
            <a:r>
              <a:rPr lang="zh-CN" altLang="en-US" sz="2800" dirty="0" smtClean="0"/>
              <a:t>然后求解方程参数：</a:t>
            </a:r>
            <a:endParaRPr lang="zh-CN"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5.5</a:t>
            </a:r>
            <a:r>
              <a:rPr lang="zh-CN" altLang="en-US" sz="2800" b="1" dirty="0" smtClean="0"/>
              <a:t>财务</a:t>
            </a:r>
            <a:r>
              <a:rPr lang="zh-CN" altLang="zh-CN" sz="2800" b="1" dirty="0" smtClean="0"/>
              <a:t>预测模型</a:t>
            </a:r>
            <a:endParaRPr lang="zh-CN" altLang="en-US" sz="2800" b="1" dirty="0" smtClean="0"/>
          </a:p>
        </p:txBody>
      </p:sp>
      <p:sp>
        <p:nvSpPr>
          <p:cNvPr id="6" name="矩形 5"/>
          <p:cNvSpPr/>
          <p:nvPr/>
        </p:nvSpPr>
        <p:spPr>
          <a:xfrm>
            <a:off x="993402" y="1212064"/>
            <a:ext cx="10199077" cy="5842497"/>
          </a:xfrm>
          <a:prstGeom prst="rect">
            <a:avLst/>
          </a:prstGeom>
        </p:spPr>
        <p:txBody>
          <a:bodyPr wrap="square">
            <a:spAutoFit/>
          </a:bodyPr>
          <a:lstStyle/>
          <a:p>
            <a:pPr>
              <a:lnSpc>
                <a:spcPct val="150000"/>
              </a:lnSpc>
            </a:pPr>
            <a:r>
              <a:rPr lang="zh-CN" altLang="zh-CN" sz="2800" dirty="0" smtClean="0"/>
              <a:t>流动资产预测方程</a:t>
            </a:r>
            <a:r>
              <a:rPr lang="zh-CN" altLang="zh-CN" sz="2800" dirty="0" smtClean="0"/>
              <a:t>参数</a:t>
            </a:r>
            <a:r>
              <a:rPr lang="zh-CN" altLang="en-US" sz="2800" dirty="0" smtClean="0"/>
              <a:t>：</a:t>
            </a:r>
            <a:endParaRPr lang="en-US" altLang="zh-CN" sz="2800" dirty="0" smtClean="0"/>
          </a:p>
          <a:p>
            <a:pPr>
              <a:lnSpc>
                <a:spcPct val="150000"/>
              </a:lnSpc>
            </a:pPr>
            <a:r>
              <a:rPr lang="en-US" altLang="zh-CN" sz="2800" dirty="0" smtClean="0"/>
              <a:t>A</a:t>
            </a:r>
            <a:r>
              <a:rPr lang="en-US" altLang="zh-CN" sz="2800" baseline="-25000" dirty="0" smtClean="0"/>
              <a:t>1</a:t>
            </a:r>
            <a:r>
              <a:rPr lang="en-US" altLang="zh-CN" sz="2800" dirty="0" smtClean="0"/>
              <a:t>=INDEX(LINEST(LDZC,XSSR,TRUE,TRUE</a:t>
            </a:r>
            <a:r>
              <a:rPr lang="en-US" altLang="zh-CN" sz="2800" dirty="0" smtClean="0"/>
              <a:t>),1,1)</a:t>
            </a:r>
            <a:endParaRPr lang="zh-CN" altLang="zh-CN" sz="2800" dirty="0" smtClean="0"/>
          </a:p>
          <a:p>
            <a:pPr>
              <a:lnSpc>
                <a:spcPct val="150000"/>
              </a:lnSpc>
            </a:pPr>
            <a:r>
              <a:rPr lang="en-US" altLang="zh-CN" sz="2800" dirty="0" smtClean="0"/>
              <a:t>B</a:t>
            </a:r>
            <a:r>
              <a:rPr lang="en-US" altLang="zh-CN" sz="2800" baseline="-25000" dirty="0" smtClean="0"/>
              <a:t>1</a:t>
            </a:r>
            <a:r>
              <a:rPr lang="en-US" altLang="zh-CN" sz="2800" dirty="0" smtClean="0"/>
              <a:t>=INDEX(LINEST(LDZC,XSSR,TRUE,TRUE</a:t>
            </a:r>
            <a:r>
              <a:rPr lang="en-US" altLang="zh-CN" sz="2800" dirty="0" smtClean="0"/>
              <a:t>),1,2</a:t>
            </a:r>
            <a:r>
              <a:rPr lang="en-US" altLang="zh-CN" sz="2800" dirty="0" smtClean="0"/>
              <a:t>)</a:t>
            </a:r>
          </a:p>
          <a:p>
            <a:pPr>
              <a:lnSpc>
                <a:spcPct val="150000"/>
              </a:lnSpc>
            </a:pPr>
            <a:r>
              <a:rPr lang="en-US" altLang="zh-CN" sz="2800" dirty="0" smtClean="0"/>
              <a:t>R</a:t>
            </a:r>
            <a:r>
              <a:rPr lang="en-US" altLang="zh-CN" sz="2800" baseline="-25000" dirty="0" smtClean="0"/>
              <a:t>1</a:t>
            </a:r>
            <a:r>
              <a:rPr lang="en-US" altLang="zh-CN" sz="2800" baseline="30000" dirty="0" smtClean="0"/>
              <a:t>2</a:t>
            </a:r>
            <a:r>
              <a:rPr lang="en-US" altLang="zh-CN" sz="2800" dirty="0" smtClean="0"/>
              <a:t>=INDEX(LINEST(LDZC,XSSR,TRUE,TRUE</a:t>
            </a:r>
            <a:r>
              <a:rPr lang="en-US" altLang="zh-CN" sz="2800" dirty="0" smtClean="0"/>
              <a:t>),3,1)</a:t>
            </a:r>
            <a:endParaRPr lang="zh-CN" altLang="zh-CN" sz="2800" dirty="0" smtClean="0"/>
          </a:p>
          <a:p>
            <a:pPr>
              <a:lnSpc>
                <a:spcPct val="150000"/>
              </a:lnSpc>
            </a:pPr>
            <a:r>
              <a:rPr lang="zh-CN" altLang="en-US" sz="2800" dirty="0" smtClean="0"/>
              <a:t>固定</a:t>
            </a:r>
            <a:r>
              <a:rPr lang="zh-CN" altLang="zh-CN" sz="2800" dirty="0" smtClean="0"/>
              <a:t>资产</a:t>
            </a:r>
            <a:r>
              <a:rPr lang="zh-CN" altLang="zh-CN" sz="2800" dirty="0" smtClean="0"/>
              <a:t>预测方程参数</a:t>
            </a:r>
            <a:r>
              <a:rPr lang="zh-CN" altLang="en-US" sz="2800" dirty="0" smtClean="0"/>
              <a:t>：</a:t>
            </a:r>
            <a:endParaRPr lang="en-US" altLang="zh-CN" sz="2800" dirty="0" smtClean="0"/>
          </a:p>
          <a:p>
            <a:pPr>
              <a:lnSpc>
                <a:spcPct val="150000"/>
              </a:lnSpc>
            </a:pPr>
            <a:r>
              <a:rPr lang="en-US" altLang="zh-CN" sz="2800" dirty="0" smtClean="0"/>
              <a:t>A</a:t>
            </a:r>
            <a:r>
              <a:rPr lang="en-US" altLang="zh-CN" sz="2800" baseline="-25000" dirty="0" smtClean="0"/>
              <a:t>1</a:t>
            </a:r>
            <a:r>
              <a:rPr lang="en-US" altLang="zh-CN" sz="2800" dirty="0" smtClean="0"/>
              <a:t>=INDEX(LINEST(GDZC,XSSR,TRUE,TRUE</a:t>
            </a:r>
            <a:r>
              <a:rPr lang="en-US" altLang="zh-CN" sz="2800" dirty="0" smtClean="0"/>
              <a:t>),1,1)</a:t>
            </a:r>
            <a:endParaRPr lang="zh-CN" altLang="zh-CN" sz="2800" dirty="0" smtClean="0"/>
          </a:p>
          <a:p>
            <a:pPr>
              <a:lnSpc>
                <a:spcPct val="150000"/>
              </a:lnSpc>
            </a:pPr>
            <a:r>
              <a:rPr lang="en-US" altLang="zh-CN" sz="2800" dirty="0" smtClean="0"/>
              <a:t>B</a:t>
            </a:r>
            <a:r>
              <a:rPr lang="en-US" altLang="zh-CN" sz="2800" baseline="-25000" dirty="0" smtClean="0"/>
              <a:t>1</a:t>
            </a:r>
            <a:r>
              <a:rPr lang="en-US" altLang="zh-CN" sz="2800" dirty="0" smtClean="0"/>
              <a:t>=INDEX(LINEST(GDZC,XSSR,TRUE,TRUE</a:t>
            </a:r>
            <a:r>
              <a:rPr lang="en-US" altLang="zh-CN" sz="2800" dirty="0" smtClean="0"/>
              <a:t>),1,2)</a:t>
            </a:r>
          </a:p>
          <a:p>
            <a:pPr>
              <a:lnSpc>
                <a:spcPct val="150000"/>
              </a:lnSpc>
            </a:pPr>
            <a:r>
              <a:rPr lang="en-US" altLang="zh-CN" sz="2800" dirty="0" smtClean="0"/>
              <a:t>R</a:t>
            </a:r>
            <a:r>
              <a:rPr lang="en-US" altLang="zh-CN" sz="2800" baseline="-25000" dirty="0" smtClean="0"/>
              <a:t>1</a:t>
            </a:r>
            <a:r>
              <a:rPr lang="en-US" altLang="zh-CN" sz="2800" baseline="30000" dirty="0" smtClean="0"/>
              <a:t>2</a:t>
            </a:r>
            <a:r>
              <a:rPr lang="en-US" altLang="zh-CN" sz="2800" dirty="0" smtClean="0"/>
              <a:t>=INDEX(LINEST(GDZC,XSSR,TRUE,TRUE</a:t>
            </a:r>
            <a:r>
              <a:rPr lang="en-US" altLang="zh-CN" sz="2800" dirty="0" smtClean="0"/>
              <a:t>),3,1)</a:t>
            </a:r>
            <a:endParaRPr lang="zh-CN" altLang="zh-CN" sz="2800" dirty="0" smtClean="0"/>
          </a:p>
          <a:p>
            <a:pPr>
              <a:lnSpc>
                <a:spcPct val="150000"/>
              </a:lnSpc>
            </a:pPr>
            <a:endParaRPr lang="zh-CN" altLang="zh-CN" sz="2800" dirty="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5.5</a:t>
            </a:r>
            <a:r>
              <a:rPr lang="zh-CN" altLang="en-US" sz="2800" b="1" dirty="0" smtClean="0"/>
              <a:t>财务</a:t>
            </a:r>
            <a:r>
              <a:rPr lang="zh-CN" altLang="zh-CN" sz="2800" b="1" dirty="0" smtClean="0"/>
              <a:t>预测模型</a:t>
            </a:r>
            <a:endParaRPr lang="zh-CN" altLang="en-US" sz="2800" b="1" dirty="0" smtClean="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zh-CN" altLang="zh-CN" sz="2800" dirty="0" smtClean="0"/>
              <a:t>流动</a:t>
            </a:r>
            <a:r>
              <a:rPr lang="zh-CN" altLang="en-US" sz="2800" dirty="0" smtClean="0"/>
              <a:t>负债</a:t>
            </a:r>
            <a:r>
              <a:rPr lang="zh-CN" altLang="zh-CN" sz="2800" dirty="0" smtClean="0"/>
              <a:t>预测</a:t>
            </a:r>
            <a:r>
              <a:rPr lang="zh-CN" altLang="zh-CN" sz="2800" dirty="0" smtClean="0"/>
              <a:t>方程</a:t>
            </a:r>
            <a:r>
              <a:rPr lang="zh-CN" altLang="zh-CN" sz="2800" dirty="0" smtClean="0"/>
              <a:t>参数</a:t>
            </a:r>
            <a:r>
              <a:rPr lang="zh-CN" altLang="en-US" sz="2800" dirty="0" smtClean="0"/>
              <a:t>：</a:t>
            </a:r>
            <a:endParaRPr lang="en-US" altLang="zh-CN" sz="2800" dirty="0" smtClean="0"/>
          </a:p>
          <a:p>
            <a:pPr>
              <a:lnSpc>
                <a:spcPct val="150000"/>
              </a:lnSpc>
            </a:pPr>
            <a:r>
              <a:rPr lang="en-US" altLang="zh-CN" sz="2800" dirty="0" smtClean="0"/>
              <a:t>A</a:t>
            </a:r>
            <a:r>
              <a:rPr lang="en-US" altLang="zh-CN" sz="2800" baseline="-25000" dirty="0" smtClean="0"/>
              <a:t>1</a:t>
            </a:r>
            <a:r>
              <a:rPr lang="en-US" altLang="zh-CN" sz="2800" dirty="0" smtClean="0"/>
              <a:t>=INDEX(LINEST(LDFZ,XSSR,TRUE,TRUE</a:t>
            </a:r>
            <a:r>
              <a:rPr lang="en-US" altLang="zh-CN" sz="2800" dirty="0" smtClean="0"/>
              <a:t>),1,1)</a:t>
            </a:r>
            <a:endParaRPr lang="zh-CN" altLang="zh-CN" sz="2800" dirty="0" smtClean="0"/>
          </a:p>
          <a:p>
            <a:pPr>
              <a:lnSpc>
                <a:spcPct val="150000"/>
              </a:lnSpc>
            </a:pPr>
            <a:r>
              <a:rPr lang="en-US" altLang="zh-CN" sz="2800" dirty="0" smtClean="0"/>
              <a:t>B</a:t>
            </a:r>
            <a:r>
              <a:rPr lang="en-US" altLang="zh-CN" sz="2800" baseline="-25000" dirty="0" smtClean="0"/>
              <a:t>1</a:t>
            </a:r>
            <a:r>
              <a:rPr lang="en-US" altLang="zh-CN" sz="2800" dirty="0" smtClean="0"/>
              <a:t>=INDEX(LINEST(LDFZ,XSSR,TRUE,TRUE</a:t>
            </a:r>
            <a:r>
              <a:rPr lang="en-US" altLang="zh-CN" sz="2800" dirty="0" smtClean="0"/>
              <a:t>),1,2</a:t>
            </a:r>
            <a:r>
              <a:rPr lang="en-US" altLang="zh-CN" sz="2800" dirty="0" smtClean="0"/>
              <a:t>)</a:t>
            </a:r>
          </a:p>
          <a:p>
            <a:pPr>
              <a:lnSpc>
                <a:spcPct val="150000"/>
              </a:lnSpc>
            </a:pPr>
            <a:r>
              <a:rPr lang="en-US" altLang="zh-CN" sz="2800" dirty="0" smtClean="0"/>
              <a:t>R</a:t>
            </a:r>
            <a:r>
              <a:rPr lang="en-US" altLang="zh-CN" sz="2800" baseline="-25000" dirty="0" smtClean="0"/>
              <a:t>1</a:t>
            </a:r>
            <a:r>
              <a:rPr lang="en-US" altLang="zh-CN" sz="2800" baseline="30000" dirty="0" smtClean="0"/>
              <a:t>2</a:t>
            </a:r>
            <a:r>
              <a:rPr lang="en-US" altLang="zh-CN" sz="2800" dirty="0" smtClean="0"/>
              <a:t>=INDEX(LINEST(LDFZ,XSSR,TRUE,TRUE</a:t>
            </a:r>
            <a:r>
              <a:rPr lang="en-US" altLang="zh-CN" sz="2800" dirty="0" smtClean="0"/>
              <a:t>),3,1)</a:t>
            </a:r>
            <a:endParaRPr lang="zh-CN" altLang="zh-CN" sz="2800" dirty="0" smtClean="0"/>
          </a:p>
          <a:p>
            <a:pPr>
              <a:lnSpc>
                <a:spcPct val="150000"/>
              </a:lnSpc>
            </a:pPr>
            <a:r>
              <a:rPr lang="zh-CN" altLang="en-US" sz="2800" dirty="0" smtClean="0"/>
              <a:t>财务预测公式：</a:t>
            </a:r>
            <a:endParaRPr lang="en-US" altLang="zh-CN" sz="2800" dirty="0" smtClean="0"/>
          </a:p>
          <a:p>
            <a:pPr>
              <a:lnSpc>
                <a:spcPct val="150000"/>
              </a:lnSpc>
            </a:pPr>
            <a:r>
              <a:rPr lang="zh-CN" altLang="zh-CN" sz="2800" dirty="0" smtClean="0"/>
              <a:t>资产需求计算</a:t>
            </a:r>
            <a:r>
              <a:rPr lang="zh-CN" altLang="zh-CN" sz="2800" dirty="0" smtClean="0"/>
              <a:t>公式</a:t>
            </a:r>
            <a:r>
              <a:rPr lang="en-US" altLang="zh-CN" sz="2800" dirty="0" smtClean="0"/>
              <a:t>=E19+E20</a:t>
            </a:r>
          </a:p>
          <a:p>
            <a:pPr>
              <a:lnSpc>
                <a:spcPct val="150000"/>
              </a:lnSpc>
            </a:pPr>
            <a:r>
              <a:rPr lang="zh-CN" altLang="zh-CN" sz="2800" dirty="0" smtClean="0"/>
              <a:t>流动资产</a:t>
            </a:r>
            <a:r>
              <a:rPr lang="en-US" altLang="zh-CN" sz="2800" dirty="0" smtClean="0"/>
              <a:t>=</a:t>
            </a:r>
            <a:r>
              <a:rPr lang="en-US" altLang="zh-CN" sz="2800" dirty="0" smtClean="0"/>
              <a:t>E16*C10+E10</a:t>
            </a:r>
            <a:endParaRPr lang="zh-CN" altLang="zh-CN" sz="2800" dirty="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3970318"/>
          </a:xfrm>
          <a:prstGeom prst="rect">
            <a:avLst/>
          </a:prstGeom>
        </p:spPr>
        <p:txBody>
          <a:bodyPr wrap="square">
            <a:spAutoFit/>
          </a:bodyPr>
          <a:lstStyle/>
          <a:p>
            <a:pPr>
              <a:lnSpc>
                <a:spcPct val="150000"/>
              </a:lnSpc>
            </a:pPr>
            <a:r>
              <a:rPr lang="en-US" altLang="zh-CN" sz="2800" dirty="0" smtClean="0"/>
              <a:t>         【</a:t>
            </a:r>
            <a:r>
              <a:rPr lang="zh-CN" altLang="en-US" sz="2800" dirty="0" smtClean="0"/>
              <a:t>提示</a:t>
            </a:r>
            <a:r>
              <a:rPr lang="en-US" altLang="zh-CN" sz="2800" dirty="0" smtClean="0"/>
              <a:t>】</a:t>
            </a:r>
            <a:r>
              <a:rPr lang="zh-CN" altLang="zh-CN" sz="2800" dirty="0" smtClean="0"/>
              <a:t>查找列或行必须升序排序，否则可能出现错误。</a:t>
            </a:r>
            <a:endParaRPr lang="en-US" altLang="zh-CN" sz="2800" dirty="0" smtClean="0"/>
          </a:p>
          <a:p>
            <a:pPr>
              <a:lnSpc>
                <a:spcPct val="150000"/>
              </a:lnSpc>
            </a:pPr>
            <a:r>
              <a:rPr lang="en-US" altLang="zh-CN" sz="2800" dirty="0" smtClean="0"/>
              <a:t>         </a:t>
            </a:r>
            <a:r>
              <a:rPr lang="zh-CN" altLang="zh-CN" sz="2800" dirty="0" smtClean="0"/>
              <a:t>【例</a:t>
            </a:r>
            <a:r>
              <a:rPr lang="en-US" altLang="zh-CN" sz="2800" dirty="0" smtClean="0"/>
              <a:t>1-8</a:t>
            </a:r>
            <a:r>
              <a:rPr lang="zh-CN" altLang="zh-CN" sz="2800" dirty="0" smtClean="0"/>
              <a:t>】成绩单如图</a:t>
            </a:r>
            <a:r>
              <a:rPr lang="en-US" altLang="zh-CN" sz="2800" dirty="0" smtClean="0"/>
              <a:t>1-7</a:t>
            </a:r>
            <a:r>
              <a:rPr lang="zh-CN" altLang="zh-CN" sz="2800" dirty="0" smtClean="0"/>
              <a:t>所示，根据输入的姓名查找对应的成绩。</a:t>
            </a:r>
            <a:endParaRPr lang="en-US" altLang="zh-CN" sz="2800" dirty="0" smtClean="0"/>
          </a:p>
          <a:p>
            <a:pPr>
              <a:lnSpc>
                <a:spcPct val="150000"/>
              </a:lnSpc>
            </a:pPr>
            <a:r>
              <a:rPr lang="en-US" altLang="zh-CN" sz="2800" dirty="0" smtClean="0"/>
              <a:t>        </a:t>
            </a:r>
            <a:r>
              <a:rPr lang="zh-CN" altLang="zh-CN" sz="2800" dirty="0" smtClean="0"/>
              <a:t>假定在</a:t>
            </a:r>
            <a:r>
              <a:rPr lang="en-US" altLang="zh-CN" sz="2800" dirty="0" smtClean="0"/>
              <a:t>B8</a:t>
            </a:r>
            <a:r>
              <a:rPr lang="zh-CN" altLang="zh-CN" sz="2800" dirty="0" smtClean="0"/>
              <a:t>单元格输入姓名，公式“</a:t>
            </a:r>
            <a:r>
              <a:rPr lang="en-US" altLang="zh-CN" sz="2800" dirty="0" smtClean="0"/>
              <a:t>=LOOKUP(B8,A2:A7,B2:B7)</a:t>
            </a:r>
            <a:r>
              <a:rPr lang="zh-CN" altLang="zh-CN" sz="2800" dirty="0" smtClean="0"/>
              <a:t>”将返回错误值。此时用公式“</a:t>
            </a:r>
            <a:r>
              <a:rPr lang="en-US" altLang="zh-CN" sz="2800" dirty="0" smtClean="0"/>
              <a:t>=LOOKUP(1,0/( A2:A7=B8), B2:B7)</a:t>
            </a:r>
            <a:r>
              <a:rPr lang="zh-CN" altLang="zh-CN" sz="2800" dirty="0" smtClean="0"/>
              <a:t>”可正确地查找到对应成绩。</a:t>
            </a:r>
          </a:p>
        </p:txBody>
      </p:sp>
      <p:pic>
        <p:nvPicPr>
          <p:cNvPr id="40962" name="Picture 2"/>
          <p:cNvPicPr>
            <a:picLocks noChangeAspect="1" noChangeArrowheads="1"/>
          </p:cNvPicPr>
          <p:nvPr/>
        </p:nvPicPr>
        <p:blipFill>
          <a:blip r:embed="rId4" cstate="print"/>
          <a:srcRect/>
          <a:stretch>
            <a:fillRect/>
          </a:stretch>
        </p:blipFill>
        <p:spPr bwMode="auto">
          <a:xfrm>
            <a:off x="5586984" y="4453128"/>
            <a:ext cx="1993392" cy="197232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5.5</a:t>
            </a:r>
            <a:r>
              <a:rPr lang="zh-CN" altLang="en-US" sz="2800" b="1" dirty="0" smtClean="0"/>
              <a:t>财务</a:t>
            </a:r>
            <a:r>
              <a:rPr lang="zh-CN" altLang="zh-CN" sz="2800" b="1" dirty="0" smtClean="0"/>
              <a:t>预测模型</a:t>
            </a:r>
            <a:endParaRPr lang="zh-CN" altLang="en-US" sz="2800" b="1" dirty="0" smtClean="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zh-CN" altLang="en-US" sz="2800" dirty="0" smtClean="0"/>
              <a:t>固定资产</a:t>
            </a:r>
            <a:r>
              <a:rPr lang="en-US" altLang="zh-CN" sz="2800" dirty="0" smtClean="0"/>
              <a:t>=E16*C12+E12</a:t>
            </a:r>
          </a:p>
          <a:p>
            <a:pPr>
              <a:lnSpc>
                <a:spcPct val="150000"/>
              </a:lnSpc>
            </a:pPr>
            <a:r>
              <a:rPr lang="zh-CN" altLang="en-US" sz="2800" dirty="0" smtClean="0"/>
              <a:t>负债</a:t>
            </a:r>
            <a:r>
              <a:rPr lang="en-US" altLang="zh-CN" sz="2800" dirty="0" smtClean="0"/>
              <a:t>=E23+G24</a:t>
            </a:r>
          </a:p>
          <a:p>
            <a:pPr>
              <a:lnSpc>
                <a:spcPct val="150000"/>
              </a:lnSpc>
            </a:pPr>
            <a:r>
              <a:rPr lang="zh-CN" altLang="en-US" sz="2800" dirty="0" smtClean="0"/>
              <a:t>流动负债</a:t>
            </a:r>
            <a:r>
              <a:rPr lang="en-US" altLang="zh-CN" sz="2800" dirty="0" smtClean="0"/>
              <a:t>=E16*C14+E14</a:t>
            </a:r>
          </a:p>
          <a:p>
            <a:pPr>
              <a:lnSpc>
                <a:spcPct val="150000"/>
              </a:lnSpc>
            </a:pPr>
            <a:r>
              <a:rPr lang="zh-CN" altLang="en-US" sz="2800" dirty="0" smtClean="0"/>
              <a:t>保留盈余</a:t>
            </a:r>
            <a:r>
              <a:rPr lang="en-US" altLang="zh-CN" sz="2800" dirty="0" smtClean="0"/>
              <a:t>=</a:t>
            </a:r>
            <a:r>
              <a:rPr lang="en-US" altLang="zh-CN" sz="2800" dirty="0" smtClean="0"/>
              <a:t>E16*E26*(1-E27</a:t>
            </a:r>
            <a:r>
              <a:rPr lang="en-US" altLang="zh-CN" sz="2800" dirty="0" smtClean="0"/>
              <a:t>)</a:t>
            </a:r>
          </a:p>
          <a:p>
            <a:pPr>
              <a:lnSpc>
                <a:spcPct val="150000"/>
              </a:lnSpc>
            </a:pPr>
            <a:r>
              <a:rPr lang="zh-CN" altLang="en-US" sz="2800" dirty="0" smtClean="0"/>
              <a:t>外部融资</a:t>
            </a:r>
            <a:r>
              <a:rPr lang="en-US" altLang="zh-CN" sz="2800" dirty="0" smtClean="0"/>
              <a:t>=</a:t>
            </a:r>
            <a:r>
              <a:rPr lang="en-US" altLang="zh-CN" sz="2800" dirty="0" smtClean="0"/>
              <a:t>E17-E21-E25</a:t>
            </a:r>
            <a:r>
              <a:rPr lang="en-US" altLang="zh-CN" sz="2800" dirty="0" smtClean="0"/>
              <a:t>”</a:t>
            </a:r>
          </a:p>
          <a:p>
            <a:pPr>
              <a:lnSpc>
                <a:spcPct val="150000"/>
              </a:lnSpc>
            </a:pPr>
            <a:r>
              <a:rPr lang="en-US" altLang="zh-CN" sz="2800" dirty="0" smtClean="0"/>
              <a:t>3.</a:t>
            </a:r>
            <a:r>
              <a:rPr lang="zh-CN" altLang="en-US" sz="2800" dirty="0" smtClean="0"/>
              <a:t>设置数据有效性</a:t>
            </a:r>
            <a:endParaRPr lang="en-US" altLang="zh-CN" sz="2800" dirty="0" smtClean="0"/>
          </a:p>
          <a:p>
            <a:pPr>
              <a:lnSpc>
                <a:spcPct val="150000"/>
              </a:lnSpc>
            </a:pPr>
            <a:r>
              <a:rPr lang="en-US" altLang="zh-CN" sz="2800" dirty="0" smtClean="0"/>
              <a:t>4.</a:t>
            </a:r>
            <a:r>
              <a:rPr lang="zh-CN" altLang="en-US" sz="2800" dirty="0" smtClean="0"/>
              <a:t>保护工作表</a:t>
            </a:r>
            <a:endParaRPr lang="zh-CN" altLang="zh-CN" sz="2800" dirty="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zh-CN" altLang="en-US" sz="2800" b="1" dirty="0" smtClean="0"/>
              <a:t>第</a:t>
            </a:r>
            <a:r>
              <a:rPr lang="en-US" altLang="zh-CN" sz="2800" b="1" dirty="0" smtClean="0"/>
              <a:t>6</a:t>
            </a:r>
            <a:r>
              <a:rPr lang="zh-CN" altLang="en-US" sz="2800" b="1" dirty="0" smtClean="0"/>
              <a:t>章 本量利分析模型</a:t>
            </a:r>
            <a:endParaRPr lang="zh-CN" altLang="en-US" sz="2800" b="1" dirty="0" smtClean="0"/>
          </a:p>
        </p:txBody>
      </p:sp>
      <p:sp>
        <p:nvSpPr>
          <p:cNvPr id="6" name="矩形 5"/>
          <p:cNvSpPr/>
          <p:nvPr/>
        </p:nvSpPr>
        <p:spPr>
          <a:xfrm>
            <a:off x="993402" y="1212064"/>
            <a:ext cx="10199077" cy="1957524"/>
          </a:xfrm>
          <a:prstGeom prst="rect">
            <a:avLst/>
          </a:prstGeom>
        </p:spPr>
        <p:txBody>
          <a:bodyPr wrap="square">
            <a:spAutoFit/>
          </a:bodyPr>
          <a:lstStyle/>
          <a:p>
            <a:pPr>
              <a:lnSpc>
                <a:spcPct val="150000"/>
              </a:lnSpc>
            </a:pPr>
            <a:r>
              <a:rPr lang="en-US" altLang="zh-CN" sz="2800" b="1" dirty="0" smtClean="0"/>
              <a:t>【</a:t>
            </a:r>
            <a:r>
              <a:rPr lang="zh-CN" altLang="en-US" sz="2800" b="1" dirty="0" smtClean="0"/>
              <a:t>本章重点</a:t>
            </a:r>
            <a:r>
              <a:rPr lang="en-US" altLang="zh-CN" sz="2800" b="1" dirty="0" smtClean="0"/>
              <a:t>】</a:t>
            </a:r>
          </a:p>
          <a:p>
            <a:pPr>
              <a:lnSpc>
                <a:spcPct val="150000"/>
              </a:lnSpc>
              <a:buFont typeface="Arial" pitchFamily="34" charset="0"/>
              <a:buChar char="•"/>
            </a:pPr>
            <a:r>
              <a:rPr lang="zh-CN" altLang="en-US" sz="2800" dirty="0" smtClean="0"/>
              <a:t>动态本量利分析模型</a:t>
            </a:r>
          </a:p>
          <a:p>
            <a:pPr>
              <a:lnSpc>
                <a:spcPct val="150000"/>
              </a:lnSpc>
              <a:buFont typeface="Arial" pitchFamily="34" charset="0"/>
              <a:buChar char="•"/>
            </a:pPr>
            <a:r>
              <a:rPr lang="zh-CN" altLang="en-US" sz="2800" dirty="0" smtClean="0"/>
              <a:t>动态盈亏平衡分析模型</a:t>
            </a:r>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6.1</a:t>
            </a:r>
            <a:r>
              <a:rPr lang="zh-CN" altLang="zh-CN" sz="2800" b="1" dirty="0" smtClean="0"/>
              <a:t>本</a:t>
            </a:r>
            <a:r>
              <a:rPr lang="zh-CN" altLang="zh-CN" sz="2800" b="1" dirty="0" smtClean="0"/>
              <a:t>量利</a:t>
            </a:r>
            <a:r>
              <a:rPr lang="zh-CN" altLang="zh-CN" sz="2800" b="1" dirty="0" smtClean="0"/>
              <a:t>分析概述</a:t>
            </a:r>
            <a:endParaRPr lang="zh-CN" altLang="en-US" sz="2800" b="1" dirty="0" smtClean="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en-US" altLang="zh-CN" sz="2800" b="1" dirty="0" smtClean="0"/>
              <a:t>6.1.1</a:t>
            </a:r>
            <a:r>
              <a:rPr lang="zh-CN" altLang="en-US" sz="2800" b="1" dirty="0" smtClean="0"/>
              <a:t>固定成本和变动成本</a:t>
            </a:r>
            <a:endParaRPr lang="en-US" altLang="zh-CN" sz="2800" b="1" dirty="0" smtClean="0"/>
          </a:p>
          <a:p>
            <a:pPr>
              <a:lnSpc>
                <a:spcPct val="150000"/>
              </a:lnSpc>
            </a:pPr>
            <a:r>
              <a:rPr lang="en-US" altLang="zh-CN" sz="2800" b="1" dirty="0" smtClean="0"/>
              <a:t>6.1.2</a:t>
            </a:r>
            <a:r>
              <a:rPr lang="zh-CN" altLang="en-US" sz="2800" b="1" dirty="0" smtClean="0"/>
              <a:t>损益方程式</a:t>
            </a:r>
            <a:endParaRPr lang="en-US" altLang="zh-CN" sz="2800" b="1" dirty="0" smtClean="0"/>
          </a:p>
          <a:p>
            <a:pPr>
              <a:lnSpc>
                <a:spcPct val="150000"/>
              </a:lnSpc>
            </a:pPr>
            <a:r>
              <a:rPr lang="en-US" altLang="zh-CN" sz="2800" dirty="0" smtClean="0"/>
              <a:t>1.</a:t>
            </a:r>
            <a:r>
              <a:rPr lang="zh-CN" altLang="en-US" sz="2800" dirty="0" smtClean="0"/>
              <a:t>利润方程式</a:t>
            </a:r>
            <a:endParaRPr lang="en-US" altLang="zh-CN" sz="2800" dirty="0" smtClean="0"/>
          </a:p>
          <a:p>
            <a:pPr>
              <a:lnSpc>
                <a:spcPct val="150000"/>
              </a:lnSpc>
            </a:pPr>
            <a:r>
              <a:rPr lang="zh-CN" altLang="zh-CN" sz="2800" dirty="0" smtClean="0"/>
              <a:t>税后利润</a:t>
            </a:r>
            <a:r>
              <a:rPr lang="en-US" altLang="zh-CN" sz="2800" dirty="0" smtClean="0"/>
              <a:t>=</a:t>
            </a:r>
            <a:r>
              <a:rPr lang="zh-CN" altLang="zh-CN" sz="2800" dirty="0" smtClean="0"/>
              <a:t>（单价×销量－单位变动成本×销量－固定成本）×（</a:t>
            </a:r>
            <a:r>
              <a:rPr lang="en-US" altLang="zh-CN" sz="2800" dirty="0" smtClean="0"/>
              <a:t>1-</a:t>
            </a:r>
            <a:r>
              <a:rPr lang="zh-CN" altLang="zh-CN" sz="2800" dirty="0" smtClean="0"/>
              <a:t>所得税税率）</a:t>
            </a:r>
          </a:p>
          <a:p>
            <a:pPr>
              <a:lnSpc>
                <a:spcPct val="150000"/>
              </a:lnSpc>
            </a:pPr>
            <a:r>
              <a:rPr lang="zh-CN" altLang="zh-CN" sz="2800" dirty="0" smtClean="0"/>
              <a:t>单位变动成本</a:t>
            </a:r>
            <a:r>
              <a:rPr lang="en-US" altLang="zh-CN" sz="2800" dirty="0" smtClean="0"/>
              <a:t>=</a:t>
            </a:r>
            <a:r>
              <a:rPr lang="zh-CN" altLang="zh-CN" sz="2800" dirty="0" smtClean="0"/>
              <a:t>单位变动产品成本</a:t>
            </a:r>
            <a:r>
              <a:rPr lang="en-US" altLang="zh-CN" sz="2800" dirty="0" smtClean="0"/>
              <a:t>+</a:t>
            </a:r>
            <a:r>
              <a:rPr lang="zh-CN" altLang="zh-CN" sz="2800" dirty="0" smtClean="0"/>
              <a:t>单位变动期间费用</a:t>
            </a:r>
          </a:p>
          <a:p>
            <a:pPr>
              <a:lnSpc>
                <a:spcPct val="150000"/>
              </a:lnSpc>
            </a:pPr>
            <a:r>
              <a:rPr lang="zh-CN" altLang="zh-CN" sz="2800" dirty="0" smtClean="0"/>
              <a:t>固定成本</a:t>
            </a:r>
            <a:r>
              <a:rPr lang="en-US" altLang="zh-CN" sz="2800" dirty="0" smtClean="0"/>
              <a:t>=</a:t>
            </a:r>
            <a:r>
              <a:rPr lang="zh-CN" altLang="zh-CN" sz="2800" dirty="0" smtClean="0"/>
              <a:t>固定产品成本</a:t>
            </a:r>
            <a:r>
              <a:rPr lang="en-US" altLang="zh-CN" sz="2800" dirty="0" smtClean="0"/>
              <a:t>+</a:t>
            </a:r>
            <a:r>
              <a:rPr lang="zh-CN" altLang="zh-CN" sz="2800" dirty="0" smtClean="0"/>
              <a:t>固定期间费用</a:t>
            </a:r>
          </a:p>
          <a:p>
            <a:pPr>
              <a:lnSpc>
                <a:spcPct val="150000"/>
              </a:lnSpc>
            </a:pPr>
            <a:endParaRPr lang="zh-CN" altLang="en-US"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6.1</a:t>
            </a:r>
            <a:r>
              <a:rPr lang="zh-CN" altLang="zh-CN" sz="2800" b="1" dirty="0" smtClean="0"/>
              <a:t>本</a:t>
            </a:r>
            <a:r>
              <a:rPr lang="zh-CN" altLang="zh-CN" sz="2800" b="1" dirty="0" smtClean="0"/>
              <a:t>量利</a:t>
            </a:r>
            <a:r>
              <a:rPr lang="zh-CN" altLang="zh-CN" sz="2800" b="1" dirty="0" smtClean="0"/>
              <a:t>分析概述</a:t>
            </a:r>
            <a:endParaRPr lang="zh-CN" altLang="en-US" sz="2800" b="1" dirty="0" smtClean="0"/>
          </a:p>
        </p:txBody>
      </p:sp>
      <p:sp>
        <p:nvSpPr>
          <p:cNvPr id="6" name="矩形 5"/>
          <p:cNvSpPr/>
          <p:nvPr/>
        </p:nvSpPr>
        <p:spPr>
          <a:xfrm>
            <a:off x="993402" y="1212064"/>
            <a:ext cx="10199077" cy="2677656"/>
          </a:xfrm>
          <a:prstGeom prst="rect">
            <a:avLst/>
          </a:prstGeom>
        </p:spPr>
        <p:txBody>
          <a:bodyPr wrap="square">
            <a:spAutoFit/>
          </a:bodyPr>
          <a:lstStyle/>
          <a:p>
            <a:pPr>
              <a:lnSpc>
                <a:spcPct val="150000"/>
              </a:lnSpc>
            </a:pPr>
            <a:r>
              <a:rPr lang="en-US" altLang="zh-CN" sz="2800" dirty="0" smtClean="0"/>
              <a:t>2.</a:t>
            </a:r>
            <a:r>
              <a:rPr lang="zh-CN" altLang="en-US" sz="2800" dirty="0" smtClean="0"/>
              <a:t>销量</a:t>
            </a:r>
            <a:r>
              <a:rPr lang="zh-CN" altLang="en-US" sz="2800" dirty="0" smtClean="0"/>
              <a:t>方程式</a:t>
            </a:r>
            <a:endParaRPr lang="en-US" altLang="zh-CN" sz="2800" dirty="0" smtClean="0"/>
          </a:p>
          <a:p>
            <a:pPr>
              <a:lnSpc>
                <a:spcPct val="150000"/>
              </a:lnSpc>
            </a:pPr>
            <a:endParaRPr lang="en-US" altLang="zh-CN" sz="2800" dirty="0" smtClean="0"/>
          </a:p>
          <a:p>
            <a:pPr>
              <a:lnSpc>
                <a:spcPct val="150000"/>
              </a:lnSpc>
            </a:pPr>
            <a:endParaRPr lang="en-US" altLang="zh-CN" sz="2800" dirty="0" smtClean="0"/>
          </a:p>
          <a:p>
            <a:pPr>
              <a:lnSpc>
                <a:spcPct val="150000"/>
              </a:lnSpc>
            </a:pPr>
            <a:r>
              <a:rPr lang="en-US" altLang="zh-CN" sz="2800" dirty="0" smtClean="0"/>
              <a:t>3.</a:t>
            </a:r>
            <a:r>
              <a:rPr lang="zh-CN" altLang="en-US" sz="2800" dirty="0" smtClean="0"/>
              <a:t>单价方程式</a:t>
            </a:r>
            <a:endParaRPr lang="en-US"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23265" name="Object 1"/>
          <p:cNvGraphicFramePr>
            <a:graphicFrameLocks noChangeAspect="1"/>
          </p:cNvGraphicFramePr>
          <p:nvPr/>
        </p:nvGraphicFramePr>
        <p:xfrm>
          <a:off x="1344168" y="1892808"/>
          <a:ext cx="3143140" cy="868680"/>
        </p:xfrm>
        <a:graphic>
          <a:graphicData uri="http://schemas.openxmlformats.org/presentationml/2006/ole">
            <p:oleObj spid="_x0000_s523265" r:id="rId5" imgW="2209800" imgH="609600" progId="Equation.3">
              <p:embed/>
            </p:oleObj>
          </a:graphicData>
        </a:graphic>
      </p:graphicFrame>
      <p:pic>
        <p:nvPicPr>
          <p:cNvPr id="523267" name="Picture 3"/>
          <p:cNvPicPr>
            <a:picLocks noChangeAspect="1" noChangeArrowheads="1"/>
          </p:cNvPicPr>
          <p:nvPr/>
        </p:nvPicPr>
        <p:blipFill>
          <a:blip r:embed="rId6" cstate="print"/>
          <a:srcRect/>
          <a:stretch>
            <a:fillRect/>
          </a:stretch>
        </p:blipFill>
        <p:spPr bwMode="auto">
          <a:xfrm>
            <a:off x="1366265" y="4094036"/>
            <a:ext cx="4922925" cy="147466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6.1</a:t>
            </a:r>
            <a:r>
              <a:rPr lang="zh-CN" altLang="zh-CN" sz="2800" b="1" dirty="0" smtClean="0"/>
              <a:t>本</a:t>
            </a:r>
            <a:r>
              <a:rPr lang="zh-CN" altLang="zh-CN" sz="2800" b="1" dirty="0" smtClean="0"/>
              <a:t>量利</a:t>
            </a:r>
            <a:r>
              <a:rPr lang="zh-CN" altLang="zh-CN" sz="2800" b="1" dirty="0" smtClean="0"/>
              <a:t>分析概述</a:t>
            </a:r>
            <a:endParaRPr lang="zh-CN" altLang="en-US" sz="2800" b="1" dirty="0" smtClean="0"/>
          </a:p>
        </p:txBody>
      </p:sp>
      <p:sp>
        <p:nvSpPr>
          <p:cNvPr id="6" name="矩形 5"/>
          <p:cNvSpPr/>
          <p:nvPr/>
        </p:nvSpPr>
        <p:spPr>
          <a:xfrm>
            <a:off x="993402" y="1212064"/>
            <a:ext cx="10199077" cy="2677656"/>
          </a:xfrm>
          <a:prstGeom prst="rect">
            <a:avLst/>
          </a:prstGeom>
        </p:spPr>
        <p:txBody>
          <a:bodyPr wrap="square">
            <a:spAutoFit/>
          </a:bodyPr>
          <a:lstStyle/>
          <a:p>
            <a:pPr>
              <a:lnSpc>
                <a:spcPct val="150000"/>
              </a:lnSpc>
            </a:pPr>
            <a:r>
              <a:rPr lang="en-US" altLang="zh-CN" sz="2800" dirty="0" smtClean="0"/>
              <a:t>4.</a:t>
            </a:r>
            <a:r>
              <a:rPr lang="zh-CN" altLang="en-US" sz="2800" dirty="0" smtClean="0"/>
              <a:t>单位变动成本方程式</a:t>
            </a:r>
            <a:endParaRPr lang="en-US" altLang="zh-CN" sz="2800" dirty="0" smtClean="0"/>
          </a:p>
          <a:p>
            <a:pPr>
              <a:lnSpc>
                <a:spcPct val="150000"/>
              </a:lnSpc>
            </a:pPr>
            <a:endParaRPr lang="en-US" altLang="zh-CN" sz="2800" dirty="0" smtClean="0"/>
          </a:p>
          <a:p>
            <a:pPr>
              <a:lnSpc>
                <a:spcPct val="150000"/>
              </a:lnSpc>
            </a:pPr>
            <a:endParaRPr lang="en-US" altLang="zh-CN" sz="2800" dirty="0" smtClean="0"/>
          </a:p>
          <a:p>
            <a:pPr>
              <a:lnSpc>
                <a:spcPct val="150000"/>
              </a:lnSpc>
            </a:pPr>
            <a:r>
              <a:rPr lang="en-US" altLang="zh-CN" sz="2800" dirty="0" smtClean="0"/>
              <a:t>5.</a:t>
            </a:r>
            <a:r>
              <a:rPr lang="zh-CN" altLang="en-US" sz="2800" dirty="0" smtClean="0"/>
              <a:t>固定成本方程式</a:t>
            </a:r>
            <a:endParaRPr lang="en-US"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52964" name="Picture 4"/>
          <p:cNvPicPr>
            <a:picLocks noChangeAspect="1" noChangeArrowheads="1"/>
          </p:cNvPicPr>
          <p:nvPr/>
        </p:nvPicPr>
        <p:blipFill>
          <a:blip r:embed="rId4" cstate="print"/>
          <a:srcRect/>
          <a:stretch>
            <a:fillRect/>
          </a:stretch>
        </p:blipFill>
        <p:spPr bwMode="auto">
          <a:xfrm>
            <a:off x="1387601" y="2024825"/>
            <a:ext cx="4568373" cy="1056703"/>
          </a:xfrm>
          <a:prstGeom prst="rect">
            <a:avLst/>
          </a:prstGeom>
          <a:noFill/>
          <a:ln w="9525">
            <a:noFill/>
            <a:miter lim="800000"/>
            <a:headEnd/>
            <a:tailEnd/>
          </a:ln>
        </p:spPr>
      </p:pic>
      <p:pic>
        <p:nvPicPr>
          <p:cNvPr id="552965" name="Picture 5"/>
          <p:cNvPicPr>
            <a:picLocks noChangeAspect="1" noChangeArrowheads="1"/>
          </p:cNvPicPr>
          <p:nvPr/>
        </p:nvPicPr>
        <p:blipFill>
          <a:blip r:embed="rId5" cstate="print"/>
          <a:srcRect/>
          <a:stretch>
            <a:fillRect/>
          </a:stretch>
        </p:blipFill>
        <p:spPr bwMode="auto">
          <a:xfrm>
            <a:off x="1233107" y="4145090"/>
            <a:ext cx="7439572" cy="85667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6.1</a:t>
            </a:r>
            <a:r>
              <a:rPr lang="zh-CN" altLang="zh-CN" sz="2800" b="1" dirty="0" smtClean="0"/>
              <a:t>本</a:t>
            </a:r>
            <a:r>
              <a:rPr lang="zh-CN" altLang="zh-CN" sz="2800" b="1" dirty="0" smtClean="0"/>
              <a:t>量利</a:t>
            </a:r>
            <a:r>
              <a:rPr lang="zh-CN" altLang="zh-CN" sz="2800" b="1" dirty="0" smtClean="0"/>
              <a:t>分析概述</a:t>
            </a:r>
            <a:endParaRPr lang="zh-CN" altLang="en-US" sz="2800" b="1" dirty="0" smtClean="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en-US" altLang="zh-CN" sz="2800" dirty="0" smtClean="0"/>
              <a:t>6.1.3</a:t>
            </a:r>
            <a:r>
              <a:rPr lang="zh-CN" altLang="en-US" sz="2800" dirty="0" smtClean="0"/>
              <a:t>边际贡献方程式</a:t>
            </a:r>
            <a:endParaRPr lang="en-US" altLang="zh-CN" sz="2800" dirty="0" smtClean="0"/>
          </a:p>
          <a:p>
            <a:pPr>
              <a:lnSpc>
                <a:spcPct val="150000"/>
              </a:lnSpc>
            </a:pPr>
            <a:r>
              <a:rPr lang="en-US" altLang="zh-CN" sz="2800" dirty="0" smtClean="0"/>
              <a:t>1.</a:t>
            </a:r>
            <a:r>
              <a:rPr lang="zh-CN" altLang="zh-CN" sz="2800" dirty="0" smtClean="0"/>
              <a:t>边际贡献与边际</a:t>
            </a:r>
            <a:r>
              <a:rPr lang="zh-CN" altLang="zh-CN" sz="2800" dirty="0" smtClean="0"/>
              <a:t>贡献率</a:t>
            </a:r>
            <a:endParaRPr lang="en-US" altLang="zh-CN" sz="2800" dirty="0" smtClean="0"/>
          </a:p>
          <a:p>
            <a:pPr>
              <a:lnSpc>
                <a:spcPct val="150000"/>
              </a:lnSpc>
            </a:pPr>
            <a:r>
              <a:rPr lang="en-US" altLang="zh-CN" sz="2800" dirty="0" smtClean="0"/>
              <a:t>(1)</a:t>
            </a:r>
            <a:r>
              <a:rPr lang="zh-CN" altLang="en-US" sz="2800" dirty="0" smtClean="0"/>
              <a:t>边际贡献</a:t>
            </a:r>
            <a:endParaRPr lang="en-US" altLang="zh-CN" sz="2800" dirty="0" smtClean="0"/>
          </a:p>
          <a:p>
            <a:pPr>
              <a:lnSpc>
                <a:spcPct val="150000"/>
              </a:lnSpc>
            </a:pPr>
            <a:r>
              <a:rPr lang="zh-CN" altLang="zh-CN" sz="2800" dirty="0" smtClean="0"/>
              <a:t>边际贡献</a:t>
            </a:r>
            <a:r>
              <a:rPr lang="en-US" altLang="zh-CN" sz="2800" dirty="0" smtClean="0"/>
              <a:t>=</a:t>
            </a:r>
            <a:r>
              <a:rPr lang="zh-CN" altLang="zh-CN" sz="2800" dirty="0" smtClean="0"/>
              <a:t>销售收入－变动成本</a:t>
            </a:r>
          </a:p>
          <a:p>
            <a:pPr>
              <a:lnSpc>
                <a:spcPct val="150000"/>
              </a:lnSpc>
            </a:pPr>
            <a:r>
              <a:rPr lang="zh-CN" altLang="zh-CN" sz="2800" dirty="0" smtClean="0"/>
              <a:t>单位边际贡献</a:t>
            </a:r>
            <a:r>
              <a:rPr lang="en-US" altLang="zh-CN" sz="2800" dirty="0" smtClean="0"/>
              <a:t>=</a:t>
            </a:r>
            <a:r>
              <a:rPr lang="zh-CN" altLang="zh-CN" sz="2800" dirty="0" smtClean="0"/>
              <a:t>单价－单位变动成本</a:t>
            </a:r>
          </a:p>
          <a:p>
            <a:pPr>
              <a:lnSpc>
                <a:spcPct val="150000"/>
              </a:lnSpc>
            </a:pPr>
            <a:r>
              <a:rPr lang="zh-CN" altLang="zh-CN" sz="2800" dirty="0" smtClean="0"/>
              <a:t>⑵边际贡献率</a:t>
            </a:r>
          </a:p>
          <a:p>
            <a:pPr>
              <a:lnSpc>
                <a:spcPct val="150000"/>
              </a:lnSpc>
            </a:pPr>
            <a:endParaRPr lang="en-US"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53986" name="Picture 2"/>
          <p:cNvPicPr>
            <a:picLocks noChangeAspect="1" noChangeArrowheads="1"/>
          </p:cNvPicPr>
          <p:nvPr/>
        </p:nvPicPr>
        <p:blipFill>
          <a:blip r:embed="rId4" cstate="print"/>
          <a:srcRect/>
          <a:stretch>
            <a:fillRect/>
          </a:stretch>
        </p:blipFill>
        <p:spPr bwMode="auto">
          <a:xfrm>
            <a:off x="1242060" y="5046786"/>
            <a:ext cx="2616708" cy="1429843"/>
          </a:xfrm>
          <a:prstGeom prst="rect">
            <a:avLst/>
          </a:prstGeom>
          <a:noFill/>
          <a:ln w="9525">
            <a:noFill/>
            <a:miter lim="800000"/>
            <a:headEnd/>
            <a:tailEnd/>
          </a:ln>
        </p:spPr>
      </p:pic>
      <p:pic>
        <p:nvPicPr>
          <p:cNvPr id="553987" name="Picture 3"/>
          <p:cNvPicPr>
            <a:picLocks noChangeAspect="1" noChangeArrowheads="1"/>
          </p:cNvPicPr>
          <p:nvPr/>
        </p:nvPicPr>
        <p:blipFill>
          <a:blip r:embed="rId5" cstate="print"/>
          <a:srcRect/>
          <a:stretch>
            <a:fillRect/>
          </a:stretch>
        </p:blipFill>
        <p:spPr bwMode="auto">
          <a:xfrm>
            <a:off x="4074414" y="4771073"/>
            <a:ext cx="6438900" cy="170497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6.1</a:t>
            </a:r>
            <a:r>
              <a:rPr lang="zh-CN" altLang="zh-CN" sz="2800" b="1" dirty="0" smtClean="0"/>
              <a:t>本</a:t>
            </a:r>
            <a:r>
              <a:rPr lang="zh-CN" altLang="zh-CN" sz="2800" b="1" dirty="0" smtClean="0"/>
              <a:t>量利</a:t>
            </a:r>
            <a:r>
              <a:rPr lang="zh-CN" altLang="zh-CN" sz="2800" b="1" dirty="0" smtClean="0"/>
              <a:t>分析概述</a:t>
            </a:r>
            <a:endParaRPr lang="zh-CN" altLang="en-US" sz="2800" b="1" dirty="0" smtClean="0"/>
          </a:p>
        </p:txBody>
      </p:sp>
      <p:sp>
        <p:nvSpPr>
          <p:cNvPr id="6" name="矩形 5"/>
          <p:cNvSpPr/>
          <p:nvPr/>
        </p:nvSpPr>
        <p:spPr>
          <a:xfrm>
            <a:off x="993402" y="1212064"/>
            <a:ext cx="10199077" cy="3970318"/>
          </a:xfrm>
          <a:prstGeom prst="rect">
            <a:avLst/>
          </a:prstGeom>
        </p:spPr>
        <p:txBody>
          <a:bodyPr wrap="square">
            <a:spAutoFit/>
          </a:bodyPr>
          <a:lstStyle/>
          <a:p>
            <a:pPr>
              <a:lnSpc>
                <a:spcPct val="150000"/>
              </a:lnSpc>
            </a:pPr>
            <a:r>
              <a:rPr lang="en-US" altLang="zh-CN" sz="2800" dirty="0" smtClean="0"/>
              <a:t>2.</a:t>
            </a:r>
            <a:r>
              <a:rPr lang="zh-CN" altLang="zh-CN" sz="2800" dirty="0" smtClean="0"/>
              <a:t>边际</a:t>
            </a:r>
            <a:r>
              <a:rPr lang="zh-CN" altLang="zh-CN" sz="2800" dirty="0" smtClean="0"/>
              <a:t>贡献</a:t>
            </a:r>
            <a:r>
              <a:rPr lang="zh-CN" altLang="en-US" sz="2800" dirty="0" smtClean="0"/>
              <a:t>方程式</a:t>
            </a:r>
            <a:endParaRPr lang="en-US" altLang="zh-CN" sz="2800" dirty="0" smtClean="0"/>
          </a:p>
          <a:p>
            <a:pPr>
              <a:lnSpc>
                <a:spcPct val="150000"/>
              </a:lnSpc>
            </a:pPr>
            <a:r>
              <a:rPr lang="en-US" altLang="zh-CN" sz="2800" dirty="0" smtClean="0"/>
              <a:t>(1)</a:t>
            </a:r>
            <a:r>
              <a:rPr lang="zh-CN" altLang="en-US" sz="2800" dirty="0" smtClean="0"/>
              <a:t>利润方程式</a:t>
            </a:r>
            <a:endParaRPr lang="en-US" altLang="zh-CN" sz="2800" dirty="0" smtClean="0"/>
          </a:p>
          <a:p>
            <a:pPr>
              <a:lnSpc>
                <a:spcPct val="150000"/>
              </a:lnSpc>
            </a:pPr>
            <a:r>
              <a:rPr lang="zh-CN" altLang="zh-CN" sz="2800" dirty="0" smtClean="0"/>
              <a:t>税前利润</a:t>
            </a:r>
            <a:r>
              <a:rPr lang="en-US" altLang="zh-CN" sz="2800" dirty="0" smtClean="0"/>
              <a:t>=</a:t>
            </a:r>
            <a:r>
              <a:rPr lang="zh-CN" altLang="zh-CN" sz="2800" dirty="0" smtClean="0"/>
              <a:t>边际贡献－固定成本</a:t>
            </a:r>
          </a:p>
          <a:p>
            <a:pPr>
              <a:lnSpc>
                <a:spcPct val="150000"/>
              </a:lnSpc>
            </a:pPr>
            <a:r>
              <a:rPr lang="en-US" altLang="zh-CN" sz="2800" dirty="0" smtClean="0"/>
              <a:t>=</a:t>
            </a:r>
            <a:r>
              <a:rPr lang="zh-CN" altLang="zh-CN" sz="2800" dirty="0" smtClean="0"/>
              <a:t>销量×单位边际贡献－固定成本</a:t>
            </a:r>
          </a:p>
          <a:p>
            <a:pPr>
              <a:lnSpc>
                <a:spcPct val="150000"/>
              </a:lnSpc>
            </a:pPr>
            <a:r>
              <a:rPr lang="en-US" altLang="zh-CN" sz="2800" dirty="0" smtClean="0"/>
              <a:t>=</a:t>
            </a:r>
            <a:r>
              <a:rPr lang="zh-CN" altLang="zh-CN" sz="2800" dirty="0" smtClean="0"/>
              <a:t>销售收入×边际贡献率－固定成本</a:t>
            </a:r>
          </a:p>
          <a:p>
            <a:pPr>
              <a:lnSpc>
                <a:spcPct val="150000"/>
              </a:lnSpc>
            </a:pPr>
            <a:r>
              <a:rPr lang="en-US" altLang="zh-CN" sz="2800" dirty="0" smtClean="0"/>
              <a:t>(2)</a:t>
            </a:r>
            <a:r>
              <a:rPr lang="zh-CN" altLang="en-US" sz="2800" dirty="0" smtClean="0"/>
              <a:t>销量方程式</a:t>
            </a:r>
            <a:endParaRPr lang="en-US"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55010" name="Picture 2"/>
          <p:cNvPicPr>
            <a:picLocks noChangeAspect="1" noChangeArrowheads="1"/>
          </p:cNvPicPr>
          <p:nvPr/>
        </p:nvPicPr>
        <p:blipFill>
          <a:blip r:embed="rId4" cstate="print"/>
          <a:srcRect/>
          <a:stretch>
            <a:fillRect/>
          </a:stretch>
        </p:blipFill>
        <p:spPr bwMode="auto">
          <a:xfrm>
            <a:off x="1405509" y="5080445"/>
            <a:ext cx="2266950" cy="132397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6.1</a:t>
            </a:r>
            <a:r>
              <a:rPr lang="zh-CN" altLang="zh-CN" sz="2800" b="1" dirty="0" smtClean="0"/>
              <a:t>本</a:t>
            </a:r>
            <a:r>
              <a:rPr lang="zh-CN" altLang="zh-CN" sz="2800" b="1" dirty="0" smtClean="0"/>
              <a:t>量利</a:t>
            </a:r>
            <a:r>
              <a:rPr lang="zh-CN" altLang="zh-CN" sz="2800" b="1" dirty="0" smtClean="0"/>
              <a:t>分析概述</a:t>
            </a:r>
            <a:endParaRPr lang="zh-CN" altLang="en-US" sz="2800" b="1" dirty="0" smtClean="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en-US" altLang="zh-CN" sz="2800" dirty="0" smtClean="0"/>
              <a:t>(3)</a:t>
            </a:r>
            <a:r>
              <a:rPr lang="zh-CN" altLang="en-US" sz="2800" dirty="0" smtClean="0"/>
              <a:t>变动成本方程式</a:t>
            </a:r>
            <a:endParaRPr lang="en-US" altLang="zh-CN" sz="2800" dirty="0" smtClean="0"/>
          </a:p>
          <a:p>
            <a:pPr>
              <a:lnSpc>
                <a:spcPct val="150000"/>
              </a:lnSpc>
            </a:pPr>
            <a:r>
              <a:rPr lang="zh-CN" altLang="zh-CN" sz="2800" dirty="0" smtClean="0"/>
              <a:t>变动成本</a:t>
            </a:r>
            <a:r>
              <a:rPr lang="en-US" altLang="zh-CN" sz="2800" dirty="0" smtClean="0"/>
              <a:t>=</a:t>
            </a:r>
            <a:r>
              <a:rPr lang="zh-CN" altLang="zh-CN" sz="2800" dirty="0" smtClean="0"/>
              <a:t>销售收入－边际贡献</a:t>
            </a:r>
          </a:p>
          <a:p>
            <a:pPr>
              <a:lnSpc>
                <a:spcPct val="150000"/>
              </a:lnSpc>
            </a:pPr>
            <a:r>
              <a:rPr lang="en-US" altLang="zh-CN" sz="2800" dirty="0" smtClean="0"/>
              <a:t>            =</a:t>
            </a:r>
            <a:r>
              <a:rPr lang="zh-CN" altLang="zh-CN" sz="2800" dirty="0" smtClean="0"/>
              <a:t>销售收入－（税前利润＋固定成本</a:t>
            </a:r>
            <a:r>
              <a:rPr lang="zh-CN" altLang="zh-CN" sz="2800" dirty="0" smtClean="0"/>
              <a:t>）</a:t>
            </a:r>
            <a:endParaRPr lang="en-US" altLang="zh-CN" sz="2800" dirty="0" smtClean="0"/>
          </a:p>
          <a:p>
            <a:pPr>
              <a:lnSpc>
                <a:spcPct val="150000"/>
              </a:lnSpc>
            </a:pPr>
            <a:endParaRPr lang="en-US" altLang="zh-CN" sz="2800" dirty="0" smtClean="0"/>
          </a:p>
          <a:p>
            <a:pPr>
              <a:lnSpc>
                <a:spcPct val="150000"/>
              </a:lnSpc>
            </a:pPr>
            <a:endParaRPr lang="en-US" altLang="zh-CN" sz="2800" dirty="0" smtClean="0"/>
          </a:p>
          <a:p>
            <a:pPr>
              <a:lnSpc>
                <a:spcPct val="150000"/>
              </a:lnSpc>
            </a:pPr>
            <a:endParaRPr lang="zh-CN" altLang="zh-CN" sz="2800" dirty="0" smtClean="0"/>
          </a:p>
          <a:p>
            <a:pPr>
              <a:lnSpc>
                <a:spcPct val="150000"/>
              </a:lnSpc>
            </a:pPr>
            <a:endParaRPr lang="en-US"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56034" name="Picture 2"/>
          <p:cNvPicPr>
            <a:picLocks noChangeAspect="1" noChangeArrowheads="1"/>
          </p:cNvPicPr>
          <p:nvPr/>
        </p:nvPicPr>
        <p:blipFill>
          <a:blip r:embed="rId4" cstate="print"/>
          <a:srcRect/>
          <a:stretch>
            <a:fillRect/>
          </a:stretch>
        </p:blipFill>
        <p:spPr bwMode="auto">
          <a:xfrm>
            <a:off x="1082612" y="3404616"/>
            <a:ext cx="3822840" cy="81991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6.1</a:t>
            </a:r>
            <a:r>
              <a:rPr lang="zh-CN" altLang="zh-CN" sz="2800" b="1" dirty="0" smtClean="0"/>
              <a:t>本</a:t>
            </a:r>
            <a:r>
              <a:rPr lang="zh-CN" altLang="zh-CN" sz="2800" b="1" dirty="0" smtClean="0"/>
              <a:t>量利</a:t>
            </a:r>
            <a:r>
              <a:rPr lang="zh-CN" altLang="zh-CN" sz="2800" b="1" dirty="0" smtClean="0"/>
              <a:t>分析概述</a:t>
            </a:r>
            <a:endParaRPr lang="zh-CN" altLang="en-US" sz="2800" b="1" dirty="0" smtClean="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en-US" altLang="zh-CN" sz="2800" dirty="0" smtClean="0"/>
              <a:t>(4)</a:t>
            </a:r>
            <a:r>
              <a:rPr lang="zh-CN" altLang="en-US" sz="2800" dirty="0" smtClean="0"/>
              <a:t>固定成本方程式</a:t>
            </a:r>
            <a:endParaRPr lang="en-US" altLang="zh-CN" sz="2800" dirty="0" smtClean="0"/>
          </a:p>
          <a:p>
            <a:pPr>
              <a:lnSpc>
                <a:spcPct val="150000"/>
              </a:lnSpc>
            </a:pPr>
            <a:r>
              <a:rPr lang="zh-CN" altLang="zh-CN" sz="2800" dirty="0" smtClean="0"/>
              <a:t>固定成本</a:t>
            </a:r>
            <a:r>
              <a:rPr lang="en-US" altLang="zh-CN" sz="2800" dirty="0" smtClean="0"/>
              <a:t>=</a:t>
            </a:r>
            <a:r>
              <a:rPr lang="zh-CN" altLang="zh-CN" sz="2800" dirty="0" smtClean="0"/>
              <a:t>边际贡献－税前利润</a:t>
            </a:r>
          </a:p>
          <a:p>
            <a:pPr>
              <a:lnSpc>
                <a:spcPct val="150000"/>
              </a:lnSpc>
            </a:pPr>
            <a:r>
              <a:rPr lang="en-US" altLang="zh-CN" sz="2800" dirty="0" smtClean="0"/>
              <a:t>=</a:t>
            </a:r>
            <a:r>
              <a:rPr lang="zh-CN" altLang="zh-CN" sz="2800" dirty="0" smtClean="0"/>
              <a:t>销量×单位边际贡献－税前利润</a:t>
            </a:r>
          </a:p>
          <a:p>
            <a:pPr>
              <a:lnSpc>
                <a:spcPct val="150000"/>
              </a:lnSpc>
            </a:pPr>
            <a:r>
              <a:rPr lang="en-US" altLang="zh-CN" sz="2800" dirty="0" smtClean="0"/>
              <a:t>=</a:t>
            </a:r>
            <a:r>
              <a:rPr lang="zh-CN" altLang="zh-CN" sz="2800" dirty="0" smtClean="0"/>
              <a:t>销售收入×单位边际贡献率－税前</a:t>
            </a:r>
            <a:r>
              <a:rPr lang="zh-CN" altLang="zh-CN" sz="2800" dirty="0" smtClean="0"/>
              <a:t>利润</a:t>
            </a:r>
            <a:endParaRPr lang="en-US" altLang="zh-CN" sz="2800" dirty="0" smtClean="0"/>
          </a:p>
          <a:p>
            <a:pPr>
              <a:lnSpc>
                <a:spcPct val="150000"/>
              </a:lnSpc>
            </a:pPr>
            <a:r>
              <a:rPr lang="en-US" altLang="zh-CN" sz="2800" b="1" dirty="0" smtClean="0"/>
              <a:t>6.1.4</a:t>
            </a:r>
            <a:r>
              <a:rPr lang="zh-CN" altLang="zh-CN" sz="2800" b="1" dirty="0" smtClean="0"/>
              <a:t>盈亏</a:t>
            </a:r>
            <a:r>
              <a:rPr lang="zh-CN" altLang="zh-CN" sz="2800" b="1" dirty="0" smtClean="0"/>
              <a:t>临界点</a:t>
            </a:r>
            <a:endParaRPr lang="en-US" altLang="zh-CN" sz="2800" b="1" dirty="0" smtClean="0"/>
          </a:p>
          <a:p>
            <a:pPr>
              <a:lnSpc>
                <a:spcPct val="150000"/>
              </a:lnSpc>
            </a:pPr>
            <a:r>
              <a:rPr lang="en-US" altLang="zh-CN" sz="2800" dirty="0" smtClean="0"/>
              <a:t>1.</a:t>
            </a:r>
            <a:endParaRPr lang="zh-CN" altLang="zh-CN" sz="2800" dirty="0" smtClean="0"/>
          </a:p>
          <a:p>
            <a:pPr>
              <a:lnSpc>
                <a:spcPct val="150000"/>
              </a:lnSpc>
            </a:pPr>
            <a:endParaRPr lang="zh-CN" altLang="zh-CN" sz="2800" dirty="0" smtClean="0"/>
          </a:p>
          <a:p>
            <a:pPr>
              <a:lnSpc>
                <a:spcPct val="150000"/>
              </a:lnSpc>
            </a:pPr>
            <a:endParaRPr lang="en-US"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57058" name="Picture 2"/>
          <p:cNvPicPr>
            <a:picLocks noChangeAspect="1" noChangeArrowheads="1"/>
          </p:cNvPicPr>
          <p:nvPr/>
        </p:nvPicPr>
        <p:blipFill>
          <a:blip r:embed="rId4" cstate="print"/>
          <a:srcRect/>
          <a:stretch>
            <a:fillRect/>
          </a:stretch>
        </p:blipFill>
        <p:spPr bwMode="auto">
          <a:xfrm>
            <a:off x="1137284" y="5233034"/>
            <a:ext cx="3829319" cy="1039749"/>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6.1</a:t>
            </a:r>
            <a:r>
              <a:rPr lang="zh-CN" altLang="zh-CN" sz="2800" b="1" dirty="0" smtClean="0"/>
              <a:t>本</a:t>
            </a:r>
            <a:r>
              <a:rPr lang="zh-CN" altLang="zh-CN" sz="2800" b="1" dirty="0" smtClean="0"/>
              <a:t>量利</a:t>
            </a:r>
            <a:r>
              <a:rPr lang="zh-CN" altLang="zh-CN" sz="2800" b="1" dirty="0" smtClean="0"/>
              <a:t>分析概述</a:t>
            </a:r>
            <a:endParaRPr lang="zh-CN" altLang="en-US" sz="2800" b="1" dirty="0" smtClean="0"/>
          </a:p>
        </p:txBody>
      </p:sp>
      <p:sp>
        <p:nvSpPr>
          <p:cNvPr id="6" name="矩形 5"/>
          <p:cNvSpPr/>
          <p:nvPr/>
        </p:nvSpPr>
        <p:spPr>
          <a:xfrm>
            <a:off x="993402" y="1212064"/>
            <a:ext cx="10199077" cy="6555641"/>
          </a:xfrm>
          <a:prstGeom prst="rect">
            <a:avLst/>
          </a:prstGeom>
        </p:spPr>
        <p:txBody>
          <a:bodyPr wrap="square">
            <a:spAutoFit/>
          </a:bodyPr>
          <a:lstStyle/>
          <a:p>
            <a:pPr>
              <a:lnSpc>
                <a:spcPct val="150000"/>
              </a:lnSpc>
            </a:pPr>
            <a:r>
              <a:rPr lang="en-US" altLang="zh-CN" sz="2800" dirty="0" smtClean="0"/>
              <a:t>2.</a:t>
            </a:r>
          </a:p>
          <a:p>
            <a:pPr>
              <a:lnSpc>
                <a:spcPct val="150000"/>
              </a:lnSpc>
            </a:pPr>
            <a:endParaRPr lang="en-US" altLang="zh-CN" sz="2800" dirty="0" smtClean="0"/>
          </a:p>
          <a:p>
            <a:pPr>
              <a:lnSpc>
                <a:spcPct val="150000"/>
              </a:lnSpc>
            </a:pPr>
            <a:r>
              <a:rPr lang="en-US" altLang="zh-CN" sz="2800" dirty="0" smtClean="0"/>
              <a:t>3.</a:t>
            </a:r>
          </a:p>
          <a:p>
            <a:pPr>
              <a:lnSpc>
                <a:spcPct val="150000"/>
              </a:lnSpc>
            </a:pPr>
            <a:endParaRPr lang="en-US" altLang="zh-CN" sz="2800" dirty="0" smtClean="0"/>
          </a:p>
          <a:p>
            <a:pPr>
              <a:lnSpc>
                <a:spcPct val="150000"/>
              </a:lnSpc>
            </a:pPr>
            <a:endParaRPr lang="en-US" altLang="zh-CN" sz="2800" dirty="0" smtClean="0"/>
          </a:p>
          <a:p>
            <a:pPr>
              <a:lnSpc>
                <a:spcPct val="150000"/>
              </a:lnSpc>
            </a:pPr>
            <a:r>
              <a:rPr lang="en-US" altLang="zh-CN" sz="2800" dirty="0" smtClean="0"/>
              <a:t>4.</a:t>
            </a:r>
            <a:r>
              <a:rPr lang="zh-CN" altLang="zh-CN" sz="2800" dirty="0" smtClean="0"/>
              <a:t>安全边际和安全边际</a:t>
            </a:r>
            <a:r>
              <a:rPr lang="zh-CN" altLang="zh-CN" sz="2800" dirty="0" smtClean="0"/>
              <a:t>率</a:t>
            </a:r>
            <a:endParaRPr lang="en-US" altLang="zh-CN" sz="2800" dirty="0" smtClean="0"/>
          </a:p>
          <a:p>
            <a:pPr>
              <a:lnSpc>
                <a:spcPct val="150000"/>
              </a:lnSpc>
            </a:pPr>
            <a:r>
              <a:rPr lang="en-US" altLang="zh-CN" sz="2800" dirty="0" smtClean="0"/>
              <a:t>(1)</a:t>
            </a:r>
            <a:r>
              <a:rPr lang="zh-CN" altLang="zh-CN" sz="2800" dirty="0" smtClean="0"/>
              <a:t>安全边际</a:t>
            </a:r>
            <a:r>
              <a:rPr lang="en-US" altLang="zh-CN" sz="2800" dirty="0" smtClean="0"/>
              <a:t>=</a:t>
            </a:r>
            <a:r>
              <a:rPr lang="zh-CN" altLang="zh-CN" sz="2800" dirty="0" smtClean="0"/>
              <a:t>正常销售额－盈亏临界点销售额</a:t>
            </a:r>
          </a:p>
          <a:p>
            <a:pPr>
              <a:lnSpc>
                <a:spcPct val="150000"/>
              </a:lnSpc>
            </a:pPr>
            <a:endParaRPr lang="zh-CN" altLang="zh-CN" sz="2800" dirty="0" smtClean="0"/>
          </a:p>
          <a:p>
            <a:pPr>
              <a:lnSpc>
                <a:spcPct val="150000"/>
              </a:lnSpc>
            </a:pPr>
            <a:endParaRPr lang="zh-CN" altLang="zh-CN" sz="2800" dirty="0" smtClean="0"/>
          </a:p>
          <a:p>
            <a:pPr>
              <a:lnSpc>
                <a:spcPct val="150000"/>
              </a:lnSpc>
            </a:pPr>
            <a:endParaRPr lang="en-US"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58082" name="Picture 2"/>
          <p:cNvPicPr>
            <a:picLocks noChangeAspect="1" noChangeArrowheads="1"/>
          </p:cNvPicPr>
          <p:nvPr/>
        </p:nvPicPr>
        <p:blipFill>
          <a:blip r:embed="rId4" cstate="print"/>
          <a:srcRect/>
          <a:stretch>
            <a:fillRect/>
          </a:stretch>
        </p:blipFill>
        <p:spPr bwMode="auto">
          <a:xfrm>
            <a:off x="1063371" y="1951101"/>
            <a:ext cx="2914650" cy="742950"/>
          </a:xfrm>
          <a:prstGeom prst="rect">
            <a:avLst/>
          </a:prstGeom>
          <a:noFill/>
          <a:ln w="9525">
            <a:noFill/>
            <a:miter lim="800000"/>
            <a:headEnd/>
            <a:tailEnd/>
          </a:ln>
        </p:spPr>
      </p:pic>
      <p:pic>
        <p:nvPicPr>
          <p:cNvPr id="558083" name="Picture 3"/>
          <p:cNvPicPr>
            <a:picLocks noChangeAspect="1" noChangeArrowheads="1"/>
          </p:cNvPicPr>
          <p:nvPr/>
        </p:nvPicPr>
        <p:blipFill>
          <a:blip r:embed="rId5" cstate="print"/>
          <a:srcRect/>
          <a:stretch>
            <a:fillRect/>
          </a:stretch>
        </p:blipFill>
        <p:spPr bwMode="auto">
          <a:xfrm>
            <a:off x="1076135" y="3365373"/>
            <a:ext cx="3876675" cy="8953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3108543"/>
          </a:xfrm>
          <a:prstGeom prst="rect">
            <a:avLst/>
          </a:prstGeom>
        </p:spPr>
        <p:txBody>
          <a:bodyPr wrap="square">
            <a:spAutoFit/>
          </a:bodyPr>
          <a:lstStyle/>
          <a:p>
            <a:pPr>
              <a:lnSpc>
                <a:spcPct val="150000"/>
              </a:lnSpc>
            </a:pPr>
            <a:r>
              <a:rPr lang="en-US" altLang="zh-CN" sz="2800" dirty="0" smtClean="0"/>
              <a:t>2. VLOOKUP(</a:t>
            </a:r>
            <a:r>
              <a:rPr lang="en-US" altLang="zh-CN" sz="2800" dirty="0" err="1" smtClean="0"/>
              <a:t>lookup_value,table_array,col_index_num,range_lookup</a:t>
            </a:r>
            <a:r>
              <a:rPr lang="en-US" altLang="zh-CN" sz="2800" dirty="0" smtClean="0"/>
              <a:t>)</a:t>
            </a:r>
          </a:p>
          <a:p>
            <a:pPr>
              <a:lnSpc>
                <a:spcPct val="150000"/>
              </a:lnSpc>
            </a:pPr>
            <a:r>
              <a:rPr lang="en-US" altLang="zh-CN" sz="2800" dirty="0" smtClean="0"/>
              <a:t>        </a:t>
            </a:r>
            <a:r>
              <a:rPr lang="zh-CN" altLang="zh-CN" sz="2800" dirty="0" smtClean="0"/>
              <a:t>【例</a:t>
            </a:r>
            <a:r>
              <a:rPr lang="en-US" altLang="zh-CN" sz="2800" dirty="0" smtClean="0"/>
              <a:t>1-9</a:t>
            </a:r>
            <a:r>
              <a:rPr lang="zh-CN" altLang="zh-CN" sz="2800" dirty="0" smtClean="0"/>
              <a:t>】假设科目余额表如图</a:t>
            </a:r>
            <a:r>
              <a:rPr lang="en-US" altLang="zh-CN" sz="2800" dirty="0" smtClean="0"/>
              <a:t>1-8</a:t>
            </a:r>
            <a:r>
              <a:rPr lang="zh-CN" altLang="zh-CN" sz="2800" dirty="0" smtClean="0"/>
              <a:t>所示。要求在</a:t>
            </a:r>
            <a:r>
              <a:rPr lang="en-US" altLang="zh-CN" sz="2800" dirty="0" smtClean="0"/>
              <a:t>C27</a:t>
            </a:r>
            <a:r>
              <a:rPr lang="zh-CN" altLang="zh-CN" sz="2800" dirty="0" smtClean="0"/>
              <a:t>单元格输入科目名称后，希望自动查询并显示该科目的期初余额、借方发生额、贷方发生额和期末余额。</a:t>
            </a:r>
          </a:p>
          <a:p>
            <a:endParaRPr lang="zh-CN" altLang="zh-CN" sz="2800" dirty="0"/>
          </a:p>
        </p:txBody>
      </p:sp>
      <p:pic>
        <p:nvPicPr>
          <p:cNvPr id="41986" name="图片 226"/>
          <p:cNvPicPr>
            <a:picLocks noChangeAspect="1" noChangeArrowheads="1"/>
          </p:cNvPicPr>
          <p:nvPr/>
        </p:nvPicPr>
        <p:blipFill>
          <a:blip r:embed="rId4" cstate="print"/>
          <a:srcRect/>
          <a:stretch>
            <a:fillRect/>
          </a:stretch>
        </p:blipFill>
        <p:spPr bwMode="auto">
          <a:xfrm>
            <a:off x="6080760" y="3209544"/>
            <a:ext cx="5038344" cy="301316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6.1</a:t>
            </a:r>
            <a:r>
              <a:rPr lang="zh-CN" altLang="zh-CN" sz="2800" b="1" dirty="0" smtClean="0"/>
              <a:t>本</a:t>
            </a:r>
            <a:r>
              <a:rPr lang="zh-CN" altLang="zh-CN" sz="2800" b="1" dirty="0" smtClean="0"/>
              <a:t>量利</a:t>
            </a:r>
            <a:r>
              <a:rPr lang="zh-CN" altLang="zh-CN" sz="2800" b="1" dirty="0" smtClean="0"/>
              <a:t>分析概述</a:t>
            </a:r>
            <a:endParaRPr lang="zh-CN" altLang="en-US" sz="2800" b="1" dirty="0" smtClean="0"/>
          </a:p>
        </p:txBody>
      </p:sp>
      <p:sp>
        <p:nvSpPr>
          <p:cNvPr id="6" name="矩形 5"/>
          <p:cNvSpPr/>
          <p:nvPr/>
        </p:nvSpPr>
        <p:spPr>
          <a:xfrm>
            <a:off x="993402" y="992608"/>
            <a:ext cx="10199077" cy="5693866"/>
          </a:xfrm>
          <a:prstGeom prst="rect">
            <a:avLst/>
          </a:prstGeom>
        </p:spPr>
        <p:txBody>
          <a:bodyPr wrap="square">
            <a:spAutoFit/>
          </a:bodyPr>
          <a:lstStyle/>
          <a:p>
            <a:pPr>
              <a:lnSpc>
                <a:spcPct val="150000"/>
              </a:lnSpc>
            </a:pPr>
            <a:r>
              <a:rPr lang="en-US" altLang="zh-CN" sz="2800" dirty="0" smtClean="0"/>
              <a:t>(2)</a:t>
            </a:r>
          </a:p>
          <a:p>
            <a:pPr>
              <a:lnSpc>
                <a:spcPct val="150000"/>
              </a:lnSpc>
            </a:pPr>
            <a:endParaRPr lang="en-US" altLang="zh-CN" sz="2800" dirty="0" smtClean="0"/>
          </a:p>
          <a:p>
            <a:endParaRPr lang="en-US" altLang="zh-CN" sz="2800" dirty="0" smtClean="0"/>
          </a:p>
          <a:p>
            <a:pPr>
              <a:lnSpc>
                <a:spcPct val="150000"/>
              </a:lnSpc>
            </a:pPr>
            <a:r>
              <a:rPr lang="zh-CN" altLang="zh-CN" sz="2800" dirty="0" smtClean="0"/>
              <a:t>⑶</a:t>
            </a:r>
            <a:r>
              <a:rPr lang="zh-CN" altLang="zh-CN" sz="2800" dirty="0" smtClean="0"/>
              <a:t>盈亏临界点作业率与安全边际率的关系</a:t>
            </a:r>
          </a:p>
          <a:p>
            <a:pPr>
              <a:lnSpc>
                <a:spcPct val="150000"/>
              </a:lnSpc>
            </a:pPr>
            <a:r>
              <a:rPr lang="zh-CN" altLang="zh-CN" sz="2800" dirty="0" smtClean="0"/>
              <a:t>盈亏临界点作业率</a:t>
            </a:r>
            <a:r>
              <a:rPr lang="en-US" altLang="zh-CN" sz="2800" dirty="0" smtClean="0"/>
              <a:t>+</a:t>
            </a:r>
            <a:r>
              <a:rPr lang="zh-CN" altLang="zh-CN" sz="2800" dirty="0" smtClean="0"/>
              <a:t>安全边际率</a:t>
            </a:r>
            <a:r>
              <a:rPr lang="en-US" altLang="zh-CN" sz="2800" dirty="0" smtClean="0"/>
              <a:t>=1</a:t>
            </a:r>
            <a:endParaRPr lang="zh-CN" altLang="zh-CN" sz="2800" dirty="0" smtClean="0"/>
          </a:p>
          <a:p>
            <a:pPr>
              <a:lnSpc>
                <a:spcPct val="150000"/>
              </a:lnSpc>
            </a:pPr>
            <a:r>
              <a:rPr lang="zh-CN" altLang="zh-CN" sz="2800" dirty="0" smtClean="0"/>
              <a:t>⑷利润与安全边际的关系</a:t>
            </a:r>
          </a:p>
          <a:p>
            <a:pPr>
              <a:lnSpc>
                <a:spcPct val="150000"/>
              </a:lnSpc>
            </a:pPr>
            <a:r>
              <a:rPr lang="zh-CN" altLang="zh-CN" sz="2800" dirty="0" smtClean="0"/>
              <a:t>利润</a:t>
            </a:r>
            <a:r>
              <a:rPr lang="en-US" altLang="zh-CN" sz="2800" dirty="0" smtClean="0"/>
              <a:t>=</a:t>
            </a:r>
            <a:r>
              <a:rPr lang="zh-CN" altLang="zh-CN" sz="2800" dirty="0" smtClean="0"/>
              <a:t>边际贡献－固定成本</a:t>
            </a:r>
          </a:p>
          <a:p>
            <a:pPr>
              <a:lnSpc>
                <a:spcPct val="150000"/>
              </a:lnSpc>
            </a:pPr>
            <a:r>
              <a:rPr lang="en-US" altLang="zh-CN" sz="2800" dirty="0" smtClean="0"/>
              <a:t>=</a:t>
            </a:r>
            <a:r>
              <a:rPr lang="zh-CN" altLang="zh-CN" sz="2800" dirty="0" smtClean="0"/>
              <a:t>销售收入×边际贡献率－盈亏临界点销售收入×边际贡献率</a:t>
            </a:r>
          </a:p>
          <a:p>
            <a:pPr>
              <a:lnSpc>
                <a:spcPct val="150000"/>
              </a:lnSpc>
            </a:pPr>
            <a:r>
              <a:rPr lang="en-US" altLang="zh-CN" sz="2800" dirty="0" smtClean="0"/>
              <a:t>=</a:t>
            </a:r>
            <a:r>
              <a:rPr lang="zh-CN" altLang="zh-CN" sz="2800" dirty="0" smtClean="0"/>
              <a:t>安全边际×边际贡献率</a:t>
            </a:r>
            <a:endParaRPr lang="en-US"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59107" name="Picture 3"/>
          <p:cNvPicPr>
            <a:picLocks noChangeAspect="1" noChangeArrowheads="1"/>
          </p:cNvPicPr>
          <p:nvPr/>
        </p:nvPicPr>
        <p:blipFill>
          <a:blip r:embed="rId4" cstate="print"/>
          <a:srcRect/>
          <a:stretch>
            <a:fillRect/>
          </a:stretch>
        </p:blipFill>
        <p:spPr bwMode="auto">
          <a:xfrm>
            <a:off x="1042416" y="1916430"/>
            <a:ext cx="3589468" cy="76276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6.1</a:t>
            </a:r>
            <a:r>
              <a:rPr lang="zh-CN" altLang="zh-CN" sz="2800" b="1" dirty="0" smtClean="0"/>
              <a:t>本</a:t>
            </a:r>
            <a:r>
              <a:rPr lang="zh-CN" altLang="zh-CN" sz="2800" b="1" dirty="0" smtClean="0"/>
              <a:t>量利</a:t>
            </a:r>
            <a:r>
              <a:rPr lang="zh-CN" altLang="zh-CN" sz="2800" b="1" dirty="0" smtClean="0"/>
              <a:t>分析概述</a:t>
            </a:r>
            <a:endParaRPr lang="zh-CN" altLang="en-US" sz="2800" b="1" dirty="0" smtClean="0"/>
          </a:p>
        </p:txBody>
      </p:sp>
      <p:sp>
        <p:nvSpPr>
          <p:cNvPr id="6" name="矩形 5"/>
          <p:cNvSpPr/>
          <p:nvPr/>
        </p:nvSpPr>
        <p:spPr>
          <a:xfrm>
            <a:off x="993402" y="1212064"/>
            <a:ext cx="10199077" cy="1318181"/>
          </a:xfrm>
          <a:prstGeom prst="rect">
            <a:avLst/>
          </a:prstGeom>
        </p:spPr>
        <p:txBody>
          <a:bodyPr wrap="square">
            <a:spAutoFit/>
          </a:bodyPr>
          <a:lstStyle/>
          <a:p>
            <a:pPr>
              <a:lnSpc>
                <a:spcPct val="150000"/>
              </a:lnSpc>
            </a:pPr>
            <a:r>
              <a:rPr lang="en-US" altLang="zh-CN" sz="2800" b="1" dirty="0" smtClean="0"/>
              <a:t>6.1.5</a:t>
            </a:r>
            <a:r>
              <a:rPr lang="zh-CN" altLang="en-US" sz="2800" b="1" dirty="0" smtClean="0"/>
              <a:t>敏感分析</a:t>
            </a:r>
            <a:endParaRPr lang="en-US" altLang="zh-CN" sz="2800" b="1" dirty="0" smtClean="0"/>
          </a:p>
          <a:p>
            <a:pPr>
              <a:lnSpc>
                <a:spcPct val="150000"/>
              </a:lnSpc>
            </a:pPr>
            <a:endParaRPr lang="en-US"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60130" name="Picture 2"/>
          <p:cNvPicPr>
            <a:picLocks noChangeAspect="1" noChangeArrowheads="1"/>
          </p:cNvPicPr>
          <p:nvPr/>
        </p:nvPicPr>
        <p:blipFill>
          <a:blip r:embed="rId4" cstate="print"/>
          <a:srcRect/>
          <a:stretch>
            <a:fillRect/>
          </a:stretch>
        </p:blipFill>
        <p:spPr bwMode="auto">
          <a:xfrm>
            <a:off x="1098804" y="2080640"/>
            <a:ext cx="2778078" cy="90030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6.2</a:t>
            </a:r>
            <a:r>
              <a:rPr lang="zh-CN" altLang="en-US" sz="2800" b="1" dirty="0" smtClean="0"/>
              <a:t>本</a:t>
            </a:r>
            <a:r>
              <a:rPr lang="zh-CN" altLang="en-US" sz="2800" b="1" dirty="0" smtClean="0"/>
              <a:t>量利分析指标计算模型</a:t>
            </a:r>
            <a:endParaRPr lang="zh-CN" altLang="en-US" sz="2800" b="1" dirty="0" smtClean="0"/>
          </a:p>
        </p:txBody>
      </p:sp>
      <p:sp>
        <p:nvSpPr>
          <p:cNvPr id="6" name="矩形 5"/>
          <p:cNvSpPr/>
          <p:nvPr/>
        </p:nvSpPr>
        <p:spPr>
          <a:xfrm>
            <a:off x="993402" y="1212064"/>
            <a:ext cx="10199077" cy="1384995"/>
          </a:xfrm>
          <a:prstGeom prst="rect">
            <a:avLst/>
          </a:prstGeom>
        </p:spPr>
        <p:txBody>
          <a:bodyPr wrap="square">
            <a:spAutoFit/>
          </a:bodyPr>
          <a:lstStyle/>
          <a:p>
            <a:pPr>
              <a:lnSpc>
                <a:spcPct val="150000"/>
              </a:lnSpc>
            </a:pPr>
            <a:r>
              <a:rPr lang="en-US" altLang="zh-CN" sz="2800" b="1" dirty="0" smtClean="0"/>
              <a:t>6.2.1</a:t>
            </a:r>
            <a:r>
              <a:rPr lang="zh-CN" altLang="en-US" sz="2800" b="1" dirty="0" smtClean="0"/>
              <a:t>模型功能</a:t>
            </a:r>
            <a:endParaRPr lang="en-US" altLang="zh-CN" sz="2800" b="1" dirty="0" smtClean="0"/>
          </a:p>
          <a:p>
            <a:pPr>
              <a:lnSpc>
                <a:spcPct val="150000"/>
              </a:lnSpc>
            </a:pPr>
            <a:endParaRPr lang="en-US"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61154" name="Picture 2"/>
          <p:cNvPicPr>
            <a:picLocks noChangeAspect="1" noChangeArrowheads="1"/>
          </p:cNvPicPr>
          <p:nvPr/>
        </p:nvPicPr>
        <p:blipFill>
          <a:blip r:embed="rId4" cstate="print"/>
          <a:srcRect/>
          <a:stretch>
            <a:fillRect/>
          </a:stretch>
        </p:blipFill>
        <p:spPr bwMode="auto">
          <a:xfrm>
            <a:off x="2167128" y="2066543"/>
            <a:ext cx="7516368" cy="3160857"/>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6.2</a:t>
            </a:r>
            <a:r>
              <a:rPr lang="zh-CN" altLang="en-US" sz="2800" b="1" dirty="0" smtClean="0"/>
              <a:t>本</a:t>
            </a:r>
            <a:r>
              <a:rPr lang="zh-CN" altLang="en-US" sz="2800" b="1" dirty="0" smtClean="0"/>
              <a:t>量利分析指标计算模型</a:t>
            </a:r>
            <a:endParaRPr lang="zh-CN" altLang="en-US" sz="2800" b="1" dirty="0" smtClean="0"/>
          </a:p>
        </p:txBody>
      </p:sp>
      <p:sp>
        <p:nvSpPr>
          <p:cNvPr id="6" name="矩形 5"/>
          <p:cNvSpPr/>
          <p:nvPr/>
        </p:nvSpPr>
        <p:spPr>
          <a:xfrm>
            <a:off x="993402" y="1212064"/>
            <a:ext cx="10199077" cy="3323987"/>
          </a:xfrm>
          <a:prstGeom prst="rect">
            <a:avLst/>
          </a:prstGeom>
        </p:spPr>
        <p:txBody>
          <a:bodyPr wrap="square">
            <a:spAutoFit/>
          </a:bodyPr>
          <a:lstStyle/>
          <a:p>
            <a:pPr>
              <a:lnSpc>
                <a:spcPct val="150000"/>
              </a:lnSpc>
            </a:pPr>
            <a:r>
              <a:rPr lang="en-US" altLang="zh-CN" sz="2800" b="1" dirty="0" smtClean="0"/>
              <a:t>6.2.2</a:t>
            </a:r>
            <a:r>
              <a:rPr lang="zh-CN" altLang="en-US" sz="2800" b="1" dirty="0" smtClean="0"/>
              <a:t>模型设计步骤</a:t>
            </a:r>
            <a:endParaRPr lang="en-US" altLang="zh-CN" sz="2800" b="1" dirty="0" smtClean="0"/>
          </a:p>
          <a:p>
            <a:pPr>
              <a:lnSpc>
                <a:spcPct val="150000"/>
              </a:lnSpc>
            </a:pPr>
            <a:r>
              <a:rPr lang="en-US" altLang="zh-CN" sz="2800" dirty="0" smtClean="0"/>
              <a:t>1</a:t>
            </a:r>
            <a:r>
              <a:rPr lang="en-US" altLang="zh-CN" sz="2800" dirty="0" smtClean="0"/>
              <a:t>.</a:t>
            </a:r>
            <a:r>
              <a:rPr lang="zh-CN" altLang="zh-CN" sz="2800" dirty="0" smtClean="0"/>
              <a:t>设置基本数据滚动条及</a:t>
            </a:r>
            <a:r>
              <a:rPr lang="zh-CN" altLang="zh-CN" sz="2800" dirty="0" smtClean="0"/>
              <a:t>公式</a:t>
            </a:r>
            <a:endParaRPr lang="en-US" altLang="zh-CN" sz="2800" dirty="0" smtClean="0"/>
          </a:p>
          <a:p>
            <a:pPr>
              <a:lnSpc>
                <a:spcPct val="150000"/>
              </a:lnSpc>
            </a:pPr>
            <a:r>
              <a:rPr lang="en-US" altLang="zh-CN" sz="2800" dirty="0" smtClean="0"/>
              <a:t> 2.</a:t>
            </a:r>
            <a:r>
              <a:rPr lang="zh-CN" altLang="zh-CN" sz="2800" dirty="0" smtClean="0"/>
              <a:t>设置指标计算</a:t>
            </a:r>
            <a:r>
              <a:rPr lang="zh-CN" altLang="zh-CN" sz="2800" dirty="0" smtClean="0"/>
              <a:t>公式</a:t>
            </a:r>
            <a:endParaRPr lang="en-US" altLang="zh-CN" sz="2800" dirty="0" smtClean="0"/>
          </a:p>
          <a:p>
            <a:pPr>
              <a:lnSpc>
                <a:spcPct val="150000"/>
              </a:lnSpc>
            </a:pPr>
            <a:r>
              <a:rPr lang="zh-CN" altLang="zh-CN" sz="2800" dirty="0" smtClean="0"/>
              <a:t>⑴利润总额</a:t>
            </a:r>
            <a:r>
              <a:rPr lang="zh-CN" altLang="zh-CN" sz="2800" dirty="0" smtClean="0"/>
              <a:t>公式</a:t>
            </a:r>
            <a:r>
              <a:rPr lang="en-US" altLang="zh-CN" sz="2800" dirty="0" smtClean="0"/>
              <a:t>=(</a:t>
            </a:r>
            <a:r>
              <a:rPr lang="en-US" altLang="zh-CN" sz="2800" dirty="0" smtClean="0"/>
              <a:t>C2-E2)*</a:t>
            </a:r>
            <a:r>
              <a:rPr lang="en-US" altLang="zh-CN" sz="2800" dirty="0" smtClean="0"/>
              <a:t>C3-E3</a:t>
            </a:r>
            <a:endParaRPr lang="zh-CN" altLang="zh-CN" sz="2800" dirty="0" smtClean="0"/>
          </a:p>
          <a:p>
            <a:pPr>
              <a:lnSpc>
                <a:spcPct val="150000"/>
              </a:lnSpc>
            </a:pPr>
            <a:r>
              <a:rPr lang="zh-CN" altLang="zh-CN" sz="2800" dirty="0" smtClean="0"/>
              <a:t>⑵保本点</a:t>
            </a:r>
            <a:r>
              <a:rPr lang="zh-CN" altLang="zh-CN" sz="2800" dirty="0" smtClean="0"/>
              <a:t>销量</a:t>
            </a:r>
            <a:r>
              <a:rPr lang="en-US" altLang="zh-CN" sz="2800" dirty="0" smtClean="0"/>
              <a:t>=</a:t>
            </a:r>
            <a:r>
              <a:rPr lang="en-US" altLang="zh-CN" sz="2800" dirty="0" smtClean="0"/>
              <a:t>E3/(C2-E2</a:t>
            </a:r>
            <a:r>
              <a:rPr lang="en-US" altLang="zh-CN" sz="2800" dirty="0" smtClean="0"/>
              <a:t>)</a:t>
            </a:r>
            <a:endParaRPr lang="zh-CN"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6.2</a:t>
            </a:r>
            <a:r>
              <a:rPr lang="zh-CN" altLang="en-US" sz="2800" b="1" dirty="0" smtClean="0"/>
              <a:t>本</a:t>
            </a:r>
            <a:r>
              <a:rPr lang="zh-CN" altLang="en-US" sz="2800" b="1" dirty="0" smtClean="0"/>
              <a:t>量利分析指标计算模型</a:t>
            </a:r>
            <a:endParaRPr lang="zh-CN" altLang="en-US" sz="2800" b="1" dirty="0" smtClean="0"/>
          </a:p>
        </p:txBody>
      </p:sp>
      <p:sp>
        <p:nvSpPr>
          <p:cNvPr id="6" name="矩形 5"/>
          <p:cNvSpPr/>
          <p:nvPr/>
        </p:nvSpPr>
        <p:spPr>
          <a:xfrm>
            <a:off x="993402" y="1212064"/>
            <a:ext cx="10199077" cy="3323987"/>
          </a:xfrm>
          <a:prstGeom prst="rect">
            <a:avLst/>
          </a:prstGeom>
        </p:spPr>
        <p:txBody>
          <a:bodyPr wrap="square">
            <a:spAutoFit/>
          </a:bodyPr>
          <a:lstStyle/>
          <a:p>
            <a:pPr>
              <a:lnSpc>
                <a:spcPct val="150000"/>
              </a:lnSpc>
            </a:pPr>
            <a:r>
              <a:rPr lang="zh-CN" altLang="zh-CN" sz="2800" dirty="0" smtClean="0"/>
              <a:t>⑶</a:t>
            </a:r>
            <a:r>
              <a:rPr lang="zh-CN" altLang="zh-CN" sz="2800" dirty="0" smtClean="0"/>
              <a:t>保本点</a:t>
            </a:r>
            <a:r>
              <a:rPr lang="zh-CN" altLang="zh-CN" sz="2800" dirty="0" smtClean="0"/>
              <a:t>销售额</a:t>
            </a:r>
            <a:r>
              <a:rPr lang="en-US" altLang="zh-CN" sz="2800" dirty="0" smtClean="0"/>
              <a:t>=E6*C2</a:t>
            </a:r>
            <a:endParaRPr lang="zh-CN" altLang="zh-CN" sz="2800" dirty="0" smtClean="0"/>
          </a:p>
          <a:p>
            <a:pPr>
              <a:lnSpc>
                <a:spcPct val="150000"/>
              </a:lnSpc>
            </a:pPr>
            <a:r>
              <a:rPr lang="zh-CN" altLang="zh-CN" sz="2800" dirty="0" smtClean="0"/>
              <a:t>⑷保本点作业</a:t>
            </a:r>
            <a:r>
              <a:rPr lang="zh-CN" altLang="zh-CN" sz="2800" dirty="0" smtClean="0"/>
              <a:t>率</a:t>
            </a:r>
            <a:r>
              <a:rPr lang="en-US" altLang="zh-CN" sz="2800" dirty="0" smtClean="0"/>
              <a:t>=</a:t>
            </a:r>
            <a:r>
              <a:rPr lang="en-US" altLang="zh-CN" sz="2800" dirty="0" smtClean="0"/>
              <a:t>C7/(C2*C3</a:t>
            </a:r>
            <a:r>
              <a:rPr lang="en-US" altLang="zh-CN" sz="2800" dirty="0" smtClean="0"/>
              <a:t>)</a:t>
            </a:r>
            <a:endParaRPr lang="zh-CN" altLang="zh-CN" sz="2800" dirty="0" smtClean="0"/>
          </a:p>
          <a:p>
            <a:pPr>
              <a:lnSpc>
                <a:spcPct val="150000"/>
              </a:lnSpc>
            </a:pPr>
            <a:r>
              <a:rPr lang="zh-CN" altLang="zh-CN" sz="2800" dirty="0" smtClean="0"/>
              <a:t>⑸安全</a:t>
            </a:r>
            <a:r>
              <a:rPr lang="zh-CN" altLang="zh-CN" sz="2800" dirty="0" smtClean="0"/>
              <a:t>边际</a:t>
            </a:r>
            <a:r>
              <a:rPr lang="en-US" altLang="zh-CN" sz="2800" dirty="0" smtClean="0"/>
              <a:t>=C2*C3-C7</a:t>
            </a:r>
            <a:endParaRPr lang="zh-CN" altLang="zh-CN" sz="2800" dirty="0" smtClean="0"/>
          </a:p>
          <a:p>
            <a:pPr>
              <a:lnSpc>
                <a:spcPct val="150000"/>
              </a:lnSpc>
            </a:pPr>
            <a:r>
              <a:rPr lang="zh-CN" altLang="zh-CN" sz="2800" dirty="0" smtClean="0"/>
              <a:t>⑹安全边际</a:t>
            </a:r>
            <a:r>
              <a:rPr lang="zh-CN" altLang="zh-CN" sz="2800" dirty="0" smtClean="0"/>
              <a:t>率</a:t>
            </a:r>
            <a:r>
              <a:rPr lang="en-US" altLang="zh-CN" sz="2800" dirty="0" smtClean="0"/>
              <a:t>=</a:t>
            </a:r>
            <a:r>
              <a:rPr lang="en-US" altLang="zh-CN" sz="2800" dirty="0" smtClean="0"/>
              <a:t>C8/(C2*C3</a:t>
            </a:r>
            <a:r>
              <a:rPr lang="en-US" altLang="zh-CN" sz="2800" dirty="0" smtClean="0"/>
              <a:t>)</a:t>
            </a:r>
          </a:p>
          <a:p>
            <a:pPr>
              <a:lnSpc>
                <a:spcPct val="150000"/>
              </a:lnSpc>
            </a:pPr>
            <a:r>
              <a:rPr lang="zh-CN" altLang="zh-CN" sz="2800" dirty="0" smtClean="0"/>
              <a:t>⑺单价</a:t>
            </a:r>
            <a:r>
              <a:rPr lang="zh-CN" altLang="zh-CN" sz="2800" dirty="0" smtClean="0"/>
              <a:t>敏感系数</a:t>
            </a:r>
            <a:r>
              <a:rPr lang="en-US" altLang="zh-CN" sz="2800" dirty="0" smtClean="0"/>
              <a:t>=C3*C2/C6</a:t>
            </a:r>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6.2</a:t>
            </a:r>
            <a:r>
              <a:rPr lang="zh-CN" altLang="en-US" sz="2800" b="1" dirty="0" smtClean="0"/>
              <a:t>本</a:t>
            </a:r>
            <a:r>
              <a:rPr lang="zh-CN" altLang="en-US" sz="2800" b="1" dirty="0" smtClean="0"/>
              <a:t>量利分析指标计算模型</a:t>
            </a:r>
            <a:endParaRPr lang="zh-CN" altLang="en-US" sz="2800" b="1" dirty="0" smtClean="0"/>
          </a:p>
        </p:txBody>
      </p:sp>
      <p:sp>
        <p:nvSpPr>
          <p:cNvPr id="6" name="矩形 5"/>
          <p:cNvSpPr/>
          <p:nvPr/>
        </p:nvSpPr>
        <p:spPr>
          <a:xfrm>
            <a:off x="993402" y="1212064"/>
            <a:ext cx="10199077" cy="3323987"/>
          </a:xfrm>
          <a:prstGeom prst="rect">
            <a:avLst/>
          </a:prstGeom>
        </p:spPr>
        <p:txBody>
          <a:bodyPr wrap="square">
            <a:spAutoFit/>
          </a:bodyPr>
          <a:lstStyle/>
          <a:p>
            <a:pPr>
              <a:lnSpc>
                <a:spcPct val="150000"/>
              </a:lnSpc>
            </a:pPr>
            <a:r>
              <a:rPr lang="zh-CN" altLang="zh-CN" sz="2800" dirty="0" smtClean="0"/>
              <a:t> ⑻单位变动成本</a:t>
            </a:r>
            <a:r>
              <a:rPr lang="zh-CN" altLang="zh-CN" sz="2800" dirty="0" smtClean="0"/>
              <a:t>敏感系数</a:t>
            </a:r>
            <a:r>
              <a:rPr lang="en-US" altLang="zh-CN" sz="2800" dirty="0" smtClean="0"/>
              <a:t>=-C3*E2/C6</a:t>
            </a:r>
          </a:p>
          <a:p>
            <a:pPr>
              <a:lnSpc>
                <a:spcPct val="150000"/>
              </a:lnSpc>
            </a:pPr>
            <a:r>
              <a:rPr lang="zh-CN" altLang="zh-CN" sz="2800" dirty="0" smtClean="0"/>
              <a:t> ⑼销量</a:t>
            </a:r>
            <a:r>
              <a:rPr lang="zh-CN" altLang="zh-CN" sz="2800" dirty="0" smtClean="0"/>
              <a:t>敏感系数</a:t>
            </a:r>
            <a:r>
              <a:rPr lang="en-US" altLang="zh-CN" sz="2800" dirty="0" smtClean="0"/>
              <a:t>=(C2-E2)*</a:t>
            </a:r>
            <a:r>
              <a:rPr lang="en-US" altLang="zh-CN" sz="2800" dirty="0" smtClean="0"/>
              <a:t>C3/C6</a:t>
            </a:r>
          </a:p>
          <a:p>
            <a:pPr>
              <a:lnSpc>
                <a:spcPct val="150000"/>
              </a:lnSpc>
            </a:pPr>
            <a:r>
              <a:rPr lang="zh-CN" altLang="zh-CN" sz="2800" dirty="0" smtClean="0"/>
              <a:t>⑽</a:t>
            </a:r>
            <a:r>
              <a:rPr lang="zh-CN" altLang="zh-CN" sz="2800" dirty="0" smtClean="0"/>
              <a:t>固定</a:t>
            </a:r>
            <a:r>
              <a:rPr lang="zh-CN" altLang="zh-CN" sz="2800" dirty="0" smtClean="0"/>
              <a:t>成本</a:t>
            </a:r>
            <a:r>
              <a:rPr lang="zh-CN" altLang="zh-CN" sz="2800" dirty="0" smtClean="0"/>
              <a:t>敏感系数</a:t>
            </a:r>
            <a:r>
              <a:rPr lang="en-US" altLang="zh-CN" sz="2800" dirty="0" smtClean="0"/>
              <a:t>=-E4/C6</a:t>
            </a:r>
          </a:p>
          <a:p>
            <a:pPr>
              <a:lnSpc>
                <a:spcPct val="150000"/>
              </a:lnSpc>
            </a:pPr>
            <a:r>
              <a:rPr lang="en-US" altLang="zh-CN" sz="2800" dirty="0" smtClean="0"/>
              <a:t>3.</a:t>
            </a:r>
            <a:r>
              <a:rPr lang="zh-CN" altLang="zh-CN" sz="2800" dirty="0" smtClean="0"/>
              <a:t>保护工作表</a:t>
            </a:r>
          </a:p>
          <a:p>
            <a:pPr>
              <a:lnSpc>
                <a:spcPct val="150000"/>
              </a:lnSpc>
            </a:pPr>
            <a:endParaRPr lang="en-US"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6.3</a:t>
            </a:r>
            <a:r>
              <a:rPr lang="zh-CN" altLang="en-US" sz="2800" b="1" dirty="0" smtClean="0"/>
              <a:t>多</a:t>
            </a:r>
            <a:r>
              <a:rPr lang="zh-CN" altLang="en-US" sz="2800" b="1" dirty="0" smtClean="0"/>
              <a:t>因素变动分析模型</a:t>
            </a:r>
            <a:endParaRPr lang="zh-CN" altLang="en-US" sz="2800" b="1" dirty="0" smtClean="0"/>
          </a:p>
        </p:txBody>
      </p:sp>
      <p:sp>
        <p:nvSpPr>
          <p:cNvPr id="6" name="矩形 5"/>
          <p:cNvSpPr/>
          <p:nvPr/>
        </p:nvSpPr>
        <p:spPr>
          <a:xfrm>
            <a:off x="993402" y="1212064"/>
            <a:ext cx="10199077" cy="2031325"/>
          </a:xfrm>
          <a:prstGeom prst="rect">
            <a:avLst/>
          </a:prstGeom>
        </p:spPr>
        <p:txBody>
          <a:bodyPr wrap="square">
            <a:spAutoFit/>
          </a:bodyPr>
          <a:lstStyle/>
          <a:p>
            <a:pPr>
              <a:lnSpc>
                <a:spcPct val="150000"/>
              </a:lnSpc>
            </a:pPr>
            <a:r>
              <a:rPr lang="zh-CN" altLang="zh-CN" sz="2800" dirty="0" smtClean="0"/>
              <a:t> </a:t>
            </a:r>
            <a:r>
              <a:rPr lang="en-US" altLang="zh-CN" sz="2800" b="1" dirty="0" smtClean="0"/>
              <a:t>6.3.1</a:t>
            </a:r>
            <a:r>
              <a:rPr lang="zh-CN" altLang="en-US" sz="2800" b="1" dirty="0" smtClean="0"/>
              <a:t>模型功能</a:t>
            </a:r>
            <a:endParaRPr lang="en-US" altLang="zh-CN" sz="2800" b="1" dirty="0" smtClean="0"/>
          </a:p>
          <a:p>
            <a:pPr>
              <a:lnSpc>
                <a:spcPct val="150000"/>
              </a:lnSpc>
            </a:pPr>
            <a:endParaRPr lang="zh-CN" altLang="zh-CN" sz="2800" dirty="0" smtClean="0"/>
          </a:p>
          <a:p>
            <a:pPr>
              <a:lnSpc>
                <a:spcPct val="150000"/>
              </a:lnSpc>
            </a:pPr>
            <a:endParaRPr lang="en-US"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62178" name="Picture 2"/>
          <p:cNvPicPr>
            <a:picLocks noChangeAspect="1" noChangeArrowheads="1"/>
          </p:cNvPicPr>
          <p:nvPr/>
        </p:nvPicPr>
        <p:blipFill>
          <a:blip r:embed="rId4" cstate="print"/>
          <a:srcRect/>
          <a:stretch>
            <a:fillRect/>
          </a:stretch>
        </p:blipFill>
        <p:spPr bwMode="auto">
          <a:xfrm>
            <a:off x="2185415" y="2221992"/>
            <a:ext cx="7821969" cy="261518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6.3</a:t>
            </a:r>
            <a:r>
              <a:rPr lang="zh-CN" altLang="en-US" sz="2800" b="1" dirty="0" smtClean="0"/>
              <a:t>多</a:t>
            </a:r>
            <a:r>
              <a:rPr lang="zh-CN" altLang="en-US" sz="2800" b="1" dirty="0" smtClean="0"/>
              <a:t>因素变动分析模型</a:t>
            </a:r>
            <a:endParaRPr lang="zh-CN" altLang="en-US" sz="2800" b="1" dirty="0" smtClean="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zh-CN" altLang="zh-CN" sz="2800" dirty="0" smtClean="0"/>
              <a:t> </a:t>
            </a:r>
            <a:r>
              <a:rPr lang="en-US" altLang="zh-CN" sz="2800" b="1" dirty="0" smtClean="0"/>
              <a:t>6.3.2</a:t>
            </a:r>
            <a:r>
              <a:rPr lang="zh-CN" altLang="zh-CN" sz="2800" b="1" dirty="0" smtClean="0"/>
              <a:t>模型设计</a:t>
            </a:r>
            <a:r>
              <a:rPr lang="zh-CN" altLang="zh-CN" sz="2800" b="1" dirty="0" smtClean="0"/>
              <a:t>步骤</a:t>
            </a:r>
            <a:endParaRPr lang="en-US" altLang="zh-CN" sz="2800" b="1" dirty="0" smtClean="0"/>
          </a:p>
          <a:p>
            <a:pPr>
              <a:lnSpc>
                <a:spcPct val="150000"/>
              </a:lnSpc>
            </a:pPr>
            <a:r>
              <a:rPr lang="en-US" altLang="zh-CN" sz="2800" dirty="0" smtClean="0"/>
              <a:t> 1.</a:t>
            </a:r>
            <a:r>
              <a:rPr lang="zh-CN" altLang="zh-CN" sz="2800" dirty="0" smtClean="0"/>
              <a:t>输入当前</a:t>
            </a:r>
            <a:r>
              <a:rPr lang="zh-CN" altLang="zh-CN" sz="2800" dirty="0" smtClean="0"/>
              <a:t>数据</a:t>
            </a:r>
            <a:endParaRPr lang="en-US" altLang="zh-CN" sz="2800" dirty="0" smtClean="0"/>
          </a:p>
          <a:p>
            <a:pPr>
              <a:lnSpc>
                <a:spcPct val="150000"/>
              </a:lnSpc>
            </a:pPr>
            <a:r>
              <a:rPr lang="en-US" altLang="zh-CN" sz="2800" dirty="0" smtClean="0"/>
              <a:t>2.</a:t>
            </a:r>
            <a:r>
              <a:rPr lang="zh-CN" altLang="zh-CN" sz="2800" dirty="0" smtClean="0"/>
              <a:t>设置变动百分比</a:t>
            </a:r>
          </a:p>
          <a:p>
            <a:pPr>
              <a:lnSpc>
                <a:spcPct val="150000"/>
              </a:lnSpc>
            </a:pPr>
            <a:r>
              <a:rPr lang="en-US" altLang="zh-CN" sz="2800" dirty="0" smtClean="0"/>
              <a:t>3.</a:t>
            </a:r>
            <a:r>
              <a:rPr lang="zh-CN" altLang="zh-CN" sz="2800" dirty="0" smtClean="0"/>
              <a:t>计算利润相关指标</a:t>
            </a:r>
          </a:p>
          <a:p>
            <a:pPr>
              <a:lnSpc>
                <a:spcPct val="150000"/>
              </a:lnSpc>
            </a:pPr>
            <a:r>
              <a:rPr lang="zh-CN" altLang="zh-CN" sz="2800" dirty="0" smtClean="0"/>
              <a:t>当前利润</a:t>
            </a:r>
            <a:r>
              <a:rPr lang="en-US" altLang="zh-CN" sz="2800" dirty="0" smtClean="0"/>
              <a:t>=(</a:t>
            </a:r>
            <a:r>
              <a:rPr lang="en-US" altLang="zh-CN" sz="2800" dirty="0" smtClean="0"/>
              <a:t>B2-D2)*</a:t>
            </a:r>
            <a:r>
              <a:rPr lang="en-US" altLang="zh-CN" sz="2800" dirty="0" smtClean="0"/>
              <a:t>B3-D3</a:t>
            </a:r>
          </a:p>
          <a:p>
            <a:pPr>
              <a:lnSpc>
                <a:spcPct val="150000"/>
              </a:lnSpc>
            </a:pPr>
            <a:r>
              <a:rPr lang="zh-CN" altLang="zh-CN" sz="2800" dirty="0" smtClean="0"/>
              <a:t>变动</a:t>
            </a:r>
            <a:r>
              <a:rPr lang="zh-CN" altLang="zh-CN" sz="2800" dirty="0" smtClean="0"/>
              <a:t>后</a:t>
            </a:r>
            <a:r>
              <a:rPr lang="zh-CN" altLang="zh-CN" sz="2800" dirty="0" smtClean="0"/>
              <a:t>利润</a:t>
            </a:r>
            <a:r>
              <a:rPr lang="en-US" altLang="zh-CN" sz="2800" dirty="0" smtClean="0"/>
              <a:t>=(</a:t>
            </a:r>
            <a:r>
              <a:rPr lang="en-US" altLang="zh-CN" sz="2800" dirty="0" smtClean="0"/>
              <a:t>D6-D7)*</a:t>
            </a:r>
            <a:r>
              <a:rPr lang="en-US" altLang="zh-CN" sz="2800" dirty="0" smtClean="0"/>
              <a:t>D8-D9</a:t>
            </a:r>
          </a:p>
          <a:p>
            <a:pPr>
              <a:lnSpc>
                <a:spcPct val="150000"/>
              </a:lnSpc>
            </a:pPr>
            <a:r>
              <a:rPr lang="zh-CN" altLang="zh-CN" sz="2800" dirty="0" smtClean="0"/>
              <a:t>利润</a:t>
            </a:r>
            <a:r>
              <a:rPr lang="zh-CN" altLang="zh-CN" sz="2800" dirty="0" smtClean="0"/>
              <a:t>变动</a:t>
            </a:r>
            <a:r>
              <a:rPr lang="zh-CN" altLang="zh-CN" sz="2800" dirty="0" smtClean="0"/>
              <a:t>额</a:t>
            </a:r>
            <a:r>
              <a:rPr lang="en-US" altLang="zh-CN" sz="2800" dirty="0" smtClean="0"/>
              <a:t>=D10-B10</a:t>
            </a:r>
          </a:p>
          <a:p>
            <a:pPr>
              <a:lnSpc>
                <a:spcPct val="150000"/>
              </a:lnSpc>
            </a:pPr>
            <a:r>
              <a:rPr lang="zh-CN" altLang="zh-CN" sz="2800" dirty="0" smtClean="0"/>
              <a:t>利润</a:t>
            </a:r>
            <a:r>
              <a:rPr lang="zh-CN" altLang="zh-CN" sz="2800" dirty="0" smtClean="0"/>
              <a:t>变动</a:t>
            </a:r>
            <a:r>
              <a:rPr lang="zh-CN" altLang="zh-CN" sz="2800" dirty="0" smtClean="0"/>
              <a:t>百分比</a:t>
            </a:r>
            <a:r>
              <a:rPr lang="en-US" altLang="zh-CN" sz="2800" dirty="0" smtClean="0"/>
              <a:t>=B11/B10</a:t>
            </a:r>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6.3</a:t>
            </a:r>
            <a:r>
              <a:rPr lang="zh-CN" altLang="en-US" sz="2800" b="1" dirty="0" smtClean="0"/>
              <a:t>多</a:t>
            </a:r>
            <a:r>
              <a:rPr lang="zh-CN" altLang="en-US" sz="2800" b="1" dirty="0" smtClean="0"/>
              <a:t>因素变动分析模型</a:t>
            </a:r>
            <a:endParaRPr lang="zh-CN" altLang="en-US" sz="2800" b="1" dirty="0" smtClean="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en-US" altLang="zh-CN" sz="2800" dirty="0" smtClean="0"/>
              <a:t>        4</a:t>
            </a:r>
            <a:r>
              <a:rPr lang="en-US" altLang="zh-CN" sz="2800" dirty="0" smtClean="0"/>
              <a:t>.</a:t>
            </a:r>
            <a:r>
              <a:rPr lang="zh-CN" altLang="zh-CN" sz="2800" dirty="0" smtClean="0"/>
              <a:t>制作</a:t>
            </a:r>
            <a:r>
              <a:rPr lang="zh-CN" altLang="zh-CN" sz="2800" dirty="0" smtClean="0"/>
              <a:t>图表</a:t>
            </a:r>
            <a:endParaRPr lang="en-US" altLang="zh-CN" sz="2800" dirty="0" smtClean="0"/>
          </a:p>
          <a:p>
            <a:pPr>
              <a:lnSpc>
                <a:spcPct val="150000"/>
              </a:lnSpc>
            </a:pPr>
            <a:r>
              <a:rPr lang="en-US" altLang="zh-CN" sz="2800" dirty="0" smtClean="0"/>
              <a:t>        </a:t>
            </a:r>
            <a:r>
              <a:rPr lang="zh-CN" altLang="zh-CN" sz="2800" dirty="0" smtClean="0"/>
              <a:t>⑴</a:t>
            </a:r>
            <a:r>
              <a:rPr lang="zh-CN" altLang="zh-CN" sz="2800" dirty="0" smtClean="0"/>
              <a:t>设置关注项</a:t>
            </a:r>
          </a:p>
          <a:p>
            <a:pPr>
              <a:lnSpc>
                <a:spcPct val="150000"/>
              </a:lnSpc>
            </a:pPr>
            <a:r>
              <a:rPr lang="en-US" altLang="zh-CN" sz="2800" dirty="0" smtClean="0"/>
              <a:t>        </a:t>
            </a:r>
            <a:r>
              <a:rPr lang="zh-CN" altLang="zh-CN" sz="2800" dirty="0" smtClean="0"/>
              <a:t>添加</a:t>
            </a:r>
            <a:r>
              <a:rPr lang="zh-CN" altLang="zh-CN" sz="2800" dirty="0" smtClean="0"/>
              <a:t>一个微调钮，设置其最小值为</a:t>
            </a:r>
            <a:r>
              <a:rPr lang="en-US" altLang="zh-CN" sz="2800" dirty="0" smtClean="0"/>
              <a:t>1</a:t>
            </a:r>
            <a:r>
              <a:rPr lang="zh-CN" altLang="zh-CN" sz="2800" dirty="0" smtClean="0"/>
              <a:t>，最大值为</a:t>
            </a:r>
            <a:r>
              <a:rPr lang="en-US" altLang="zh-CN" sz="2800" dirty="0" smtClean="0"/>
              <a:t>2</a:t>
            </a:r>
            <a:r>
              <a:rPr lang="zh-CN" altLang="zh-CN" sz="2800" dirty="0" smtClean="0"/>
              <a:t>，步长为</a:t>
            </a:r>
            <a:r>
              <a:rPr lang="en-US" altLang="zh-CN" sz="2800" dirty="0" smtClean="0"/>
              <a:t>1</a:t>
            </a:r>
            <a:r>
              <a:rPr lang="zh-CN" altLang="zh-CN" sz="2800" dirty="0" smtClean="0"/>
              <a:t>，单元格链接为“</a:t>
            </a:r>
            <a:r>
              <a:rPr lang="en-US" altLang="zh-CN" sz="2800" dirty="0" smtClean="0"/>
              <a:t>F3</a:t>
            </a:r>
            <a:r>
              <a:rPr lang="zh-CN" altLang="zh-CN" sz="2800" dirty="0" smtClean="0"/>
              <a:t>”。添加一个文本框，其内容为提示信息“关注项”，并进行必要的格式设置</a:t>
            </a:r>
            <a:r>
              <a:rPr lang="zh-CN" altLang="zh-CN" sz="2800" dirty="0" smtClean="0"/>
              <a:t>。在</a:t>
            </a:r>
            <a:r>
              <a:rPr lang="zh-CN" altLang="zh-CN" sz="2800" dirty="0" smtClean="0"/>
              <a:t>“</a:t>
            </a:r>
            <a:r>
              <a:rPr lang="en-US" altLang="zh-CN" sz="2800" dirty="0" smtClean="0"/>
              <a:t>F4</a:t>
            </a:r>
            <a:r>
              <a:rPr lang="zh-CN" altLang="zh-CN" sz="2800" dirty="0" smtClean="0"/>
              <a:t>”单元格输入公式“</a:t>
            </a:r>
            <a:r>
              <a:rPr lang="en-US" altLang="zh-CN" sz="2800" dirty="0" smtClean="0"/>
              <a:t>=IF(F3=1</a:t>
            </a:r>
            <a:r>
              <a:rPr lang="en-US" altLang="zh-CN" sz="2800" dirty="0" smtClean="0"/>
              <a:t>,”</a:t>
            </a:r>
            <a:r>
              <a:rPr lang="zh-CN" altLang="zh-CN" sz="2800" dirty="0" smtClean="0"/>
              <a:t>当前利润</a:t>
            </a:r>
            <a:r>
              <a:rPr lang="en-US" altLang="zh-CN" sz="2800" dirty="0" smtClean="0"/>
              <a:t>“,”</a:t>
            </a:r>
            <a:r>
              <a:rPr lang="zh-CN" altLang="zh-CN" sz="2800" dirty="0" smtClean="0"/>
              <a:t>变动</a:t>
            </a:r>
            <a:r>
              <a:rPr lang="zh-CN" altLang="zh-CN" sz="2800" dirty="0" smtClean="0"/>
              <a:t>后</a:t>
            </a:r>
            <a:r>
              <a:rPr lang="zh-CN" altLang="zh-CN" sz="2800" dirty="0" smtClean="0"/>
              <a:t>利润</a:t>
            </a:r>
            <a:r>
              <a:rPr lang="en-US" altLang="zh-CN" sz="2800" dirty="0" smtClean="0"/>
              <a:t>“)</a:t>
            </a:r>
            <a:r>
              <a:rPr lang="zh-CN" altLang="zh-CN" sz="2800" dirty="0" smtClean="0"/>
              <a:t>”，然后添加一个</a:t>
            </a:r>
            <a:r>
              <a:rPr lang="zh-CN" altLang="zh-CN" sz="2800" dirty="0" smtClean="0"/>
              <a:t>文本框</a:t>
            </a:r>
            <a:r>
              <a:rPr lang="zh-CN" altLang="en-US" sz="2800" dirty="0" smtClean="0"/>
              <a:t>并</a:t>
            </a:r>
            <a:r>
              <a:rPr lang="zh-CN" altLang="zh-CN" sz="2800" dirty="0" smtClean="0"/>
              <a:t>与</a:t>
            </a:r>
            <a:r>
              <a:rPr lang="zh-CN" altLang="zh-CN" sz="2800" dirty="0" smtClean="0"/>
              <a:t>“</a:t>
            </a:r>
            <a:r>
              <a:rPr lang="en-US" altLang="zh-CN" sz="2800" dirty="0" smtClean="0"/>
              <a:t>F4</a:t>
            </a:r>
            <a:r>
              <a:rPr lang="zh-CN" altLang="zh-CN" sz="2800" dirty="0" smtClean="0"/>
              <a:t>”单元格建立</a:t>
            </a:r>
            <a:r>
              <a:rPr lang="zh-CN" altLang="zh-CN" sz="2800" dirty="0" smtClean="0"/>
              <a:t>链接。</a:t>
            </a:r>
            <a:r>
              <a:rPr lang="zh-CN" altLang="zh-CN" sz="2800" dirty="0" smtClean="0"/>
              <a:t>可添加一矩形框作为文本框和调节钮的背景，最后</a:t>
            </a:r>
            <a:r>
              <a:rPr lang="zh-CN" altLang="zh-CN" sz="2800" dirty="0" smtClean="0"/>
              <a:t>，将</a:t>
            </a:r>
            <a:r>
              <a:rPr lang="zh-CN" altLang="zh-CN" sz="2800" dirty="0" smtClean="0"/>
              <a:t>矩形框、文本框、微调钮进行组合</a:t>
            </a:r>
            <a:r>
              <a:rPr lang="zh-CN" altLang="zh-CN" sz="2800" dirty="0" smtClean="0"/>
              <a:t>。</a:t>
            </a:r>
            <a:endParaRPr lang="zh-CN" altLang="zh-CN" sz="2800" dirty="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6.3</a:t>
            </a:r>
            <a:r>
              <a:rPr lang="zh-CN" altLang="en-US" sz="2800" b="1" dirty="0" smtClean="0"/>
              <a:t>多</a:t>
            </a:r>
            <a:r>
              <a:rPr lang="zh-CN" altLang="en-US" sz="2800" b="1" dirty="0" smtClean="0"/>
              <a:t>因素变动分析模型</a:t>
            </a:r>
            <a:endParaRPr lang="zh-CN" altLang="en-US" sz="2800" b="1" dirty="0" smtClean="0"/>
          </a:p>
        </p:txBody>
      </p:sp>
      <p:sp>
        <p:nvSpPr>
          <p:cNvPr id="6" name="矩形 5"/>
          <p:cNvSpPr/>
          <p:nvPr/>
        </p:nvSpPr>
        <p:spPr>
          <a:xfrm>
            <a:off x="993402" y="1212064"/>
            <a:ext cx="10199077" cy="3250185"/>
          </a:xfrm>
          <a:prstGeom prst="rect">
            <a:avLst/>
          </a:prstGeom>
        </p:spPr>
        <p:txBody>
          <a:bodyPr wrap="square">
            <a:spAutoFit/>
          </a:bodyPr>
          <a:lstStyle/>
          <a:p>
            <a:pPr>
              <a:lnSpc>
                <a:spcPct val="150000"/>
              </a:lnSpc>
            </a:pPr>
            <a:r>
              <a:rPr lang="zh-CN" altLang="en-US" sz="2800" dirty="0" smtClean="0"/>
              <a:t>         ⑵</a:t>
            </a:r>
            <a:r>
              <a:rPr lang="zh-CN" altLang="en-US" sz="2800" dirty="0" smtClean="0"/>
              <a:t>准备图表数据</a:t>
            </a:r>
          </a:p>
          <a:p>
            <a:pPr>
              <a:lnSpc>
                <a:spcPct val="150000"/>
              </a:lnSpc>
            </a:pPr>
            <a:r>
              <a:rPr lang="zh-CN" altLang="en-US" sz="2800" dirty="0" smtClean="0"/>
              <a:t>         在</a:t>
            </a:r>
            <a:r>
              <a:rPr lang="zh-CN" altLang="en-US" sz="2800" dirty="0" smtClean="0"/>
              <a:t>“</a:t>
            </a:r>
            <a:r>
              <a:rPr lang="en-US" altLang="zh-CN" sz="2800" dirty="0" smtClean="0"/>
              <a:t>G3”</a:t>
            </a:r>
            <a:r>
              <a:rPr lang="zh-CN" altLang="en-US" sz="2800" dirty="0" smtClean="0"/>
              <a:t>单元格输入“当前利润”，在“</a:t>
            </a:r>
            <a:r>
              <a:rPr lang="en-US" altLang="zh-CN" sz="2800" dirty="0" smtClean="0"/>
              <a:t>H3”</a:t>
            </a:r>
            <a:r>
              <a:rPr lang="zh-CN" altLang="en-US" sz="2800" dirty="0" smtClean="0"/>
              <a:t>单元格输入“变动后利润”，在“</a:t>
            </a:r>
            <a:r>
              <a:rPr lang="en-US" altLang="zh-CN" sz="2800" dirty="0" smtClean="0"/>
              <a:t>G4”</a:t>
            </a:r>
            <a:r>
              <a:rPr lang="zh-CN" altLang="en-US" sz="2800" dirty="0" smtClean="0"/>
              <a:t>单元格输入公式“</a:t>
            </a:r>
            <a:r>
              <a:rPr lang="en-US" altLang="zh-CN" sz="2800" dirty="0" smtClean="0"/>
              <a:t>=B10”</a:t>
            </a:r>
            <a:r>
              <a:rPr lang="zh-CN" altLang="en-US" sz="2800" dirty="0" smtClean="0"/>
              <a:t>，在“</a:t>
            </a:r>
            <a:r>
              <a:rPr lang="en-US" altLang="zh-CN" sz="2800" dirty="0" smtClean="0"/>
              <a:t>H4”</a:t>
            </a:r>
            <a:r>
              <a:rPr lang="zh-CN" altLang="en-US" sz="2800" dirty="0" smtClean="0"/>
              <a:t>单元格输入公式“</a:t>
            </a:r>
            <a:r>
              <a:rPr lang="en-US" altLang="zh-CN" sz="2800" dirty="0" smtClean="0"/>
              <a:t>=D10”</a:t>
            </a:r>
            <a:r>
              <a:rPr lang="zh-CN" altLang="en-US" sz="2800" dirty="0" smtClean="0"/>
              <a:t>，在“</a:t>
            </a:r>
            <a:r>
              <a:rPr lang="en-US" altLang="zh-CN" sz="2800" dirty="0" smtClean="0"/>
              <a:t>G5”</a:t>
            </a:r>
            <a:r>
              <a:rPr lang="zh-CN" altLang="en-US" sz="2800" dirty="0" smtClean="0"/>
              <a:t>单元格输入公式“</a:t>
            </a:r>
            <a:r>
              <a:rPr lang="en-US" altLang="zh-CN" sz="2800" dirty="0" smtClean="0"/>
              <a:t>=IF(F3=1,G4,0)”</a:t>
            </a:r>
            <a:r>
              <a:rPr lang="zh-CN" altLang="en-US" sz="2800" dirty="0" smtClean="0"/>
              <a:t>，在“</a:t>
            </a:r>
            <a:r>
              <a:rPr lang="en-US" altLang="zh-CN" sz="2800" dirty="0" smtClean="0"/>
              <a:t>H5”</a:t>
            </a:r>
            <a:r>
              <a:rPr lang="zh-CN" altLang="en-US" sz="2800" dirty="0" smtClean="0"/>
              <a:t>单元格输入公式“</a:t>
            </a:r>
            <a:r>
              <a:rPr lang="en-US" altLang="zh-CN" sz="2800" dirty="0" smtClean="0"/>
              <a:t>=IF(F3=2,H4,0)”</a:t>
            </a:r>
            <a:r>
              <a:rPr lang="zh-CN" altLang="en-US" sz="2800" dirty="0" smtClean="0"/>
              <a:t>。</a:t>
            </a:r>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lvl="0"/>
            <a:r>
              <a:rPr lang="zh-CN" altLang="en-US" sz="2800" b="1" dirty="0" smtClean="0"/>
              <a:t>第</a:t>
            </a:r>
            <a:r>
              <a:rPr lang="en-US" altLang="zh-CN" sz="2800" b="1" dirty="0" smtClean="0"/>
              <a:t>1</a:t>
            </a:r>
            <a:r>
              <a:rPr lang="zh-CN" altLang="en-US" sz="2800" b="1" dirty="0" smtClean="0"/>
              <a:t>章 </a:t>
            </a:r>
            <a:r>
              <a:rPr lang="en-US" altLang="zh-CN" sz="2800" b="1" dirty="0" smtClean="0"/>
              <a:t>Excel</a:t>
            </a:r>
            <a:r>
              <a:rPr lang="zh-CN" altLang="en-US" sz="2800" b="1" dirty="0" smtClean="0"/>
              <a:t>财务应用基础</a:t>
            </a:r>
            <a:endParaRPr lang="zh-CN" altLang="en-US" sz="2800" b="1" dirty="0">
              <a:latin typeface="思源黑体 CN Bold" panose="020B0800000000000000" charset="-122"/>
              <a:ea typeface="思源黑体 CN Bold" panose="020B0800000000000000" charset="-122"/>
            </a:endParaRPr>
          </a:p>
        </p:txBody>
      </p:sp>
      <p:sp>
        <p:nvSpPr>
          <p:cNvPr id="6" name="矩形 5"/>
          <p:cNvSpPr/>
          <p:nvPr/>
        </p:nvSpPr>
        <p:spPr>
          <a:xfrm>
            <a:off x="993402" y="1212064"/>
            <a:ext cx="10199077" cy="5189177"/>
          </a:xfrm>
          <a:prstGeom prst="rect">
            <a:avLst/>
          </a:prstGeom>
        </p:spPr>
        <p:txBody>
          <a:bodyPr wrap="square">
            <a:spAutoFit/>
          </a:bodyPr>
          <a:lstStyle/>
          <a:p>
            <a:pPr>
              <a:lnSpc>
                <a:spcPct val="150000"/>
              </a:lnSpc>
            </a:pPr>
            <a:r>
              <a:rPr lang="zh-CN" altLang="zh-CN" sz="2800" b="1" dirty="0" smtClean="0"/>
              <a:t>【本章重点】</a:t>
            </a:r>
            <a:endParaRPr lang="zh-CN" altLang="zh-CN" sz="2800" dirty="0" smtClean="0"/>
          </a:p>
          <a:p>
            <a:pPr lvl="0">
              <a:lnSpc>
                <a:spcPct val="150000"/>
              </a:lnSpc>
              <a:buFont typeface="Arial" pitchFamily="34" charset="0"/>
              <a:buChar char="•"/>
            </a:pPr>
            <a:r>
              <a:rPr lang="zh-CN" altLang="zh-CN" sz="2800" dirty="0" smtClean="0"/>
              <a:t>单元格绝对引用、相对引用、混合引用及跨工作表引用</a:t>
            </a:r>
          </a:p>
          <a:p>
            <a:pPr lvl="0">
              <a:lnSpc>
                <a:spcPct val="150000"/>
              </a:lnSpc>
              <a:buFont typeface="Arial" pitchFamily="34" charset="0"/>
              <a:buChar char="•"/>
            </a:pPr>
            <a:r>
              <a:rPr lang="zh-CN" altLang="zh-CN" sz="2800" dirty="0" smtClean="0"/>
              <a:t>统计函数、逻辑函数、查找引用函数、数据库函数及财务函数</a:t>
            </a:r>
          </a:p>
          <a:p>
            <a:pPr lvl="0">
              <a:lnSpc>
                <a:spcPct val="150000"/>
              </a:lnSpc>
              <a:buFont typeface="Arial" pitchFamily="34" charset="0"/>
              <a:buChar char="•"/>
            </a:pPr>
            <a:r>
              <a:rPr lang="zh-CN" altLang="zh-CN" sz="2800" dirty="0" smtClean="0"/>
              <a:t>柱形图、折线图、饼图、</a:t>
            </a:r>
            <a:r>
              <a:rPr lang="en-US" altLang="zh-CN" sz="2800" dirty="0" smtClean="0"/>
              <a:t>XY</a:t>
            </a:r>
            <a:r>
              <a:rPr lang="zh-CN" altLang="zh-CN" sz="2800" dirty="0" smtClean="0"/>
              <a:t>散点图等常用图表的制作</a:t>
            </a:r>
          </a:p>
          <a:p>
            <a:pPr lvl="0">
              <a:lnSpc>
                <a:spcPct val="150000"/>
              </a:lnSpc>
              <a:buFont typeface="Arial" pitchFamily="34" charset="0"/>
              <a:buChar char="•"/>
            </a:pPr>
            <a:r>
              <a:rPr lang="zh-CN" altLang="zh-CN" sz="2800" dirty="0" smtClean="0"/>
              <a:t>排序、筛选、分类汇总、数据透视表与报表汇总</a:t>
            </a:r>
          </a:p>
          <a:p>
            <a:pPr lvl="0">
              <a:lnSpc>
                <a:spcPct val="150000"/>
              </a:lnSpc>
              <a:buFont typeface="Arial" pitchFamily="34" charset="0"/>
              <a:buChar char="•"/>
            </a:pPr>
            <a:r>
              <a:rPr lang="zh-CN" altLang="zh-CN" sz="2800" dirty="0" smtClean="0"/>
              <a:t>单变量求解、模拟运算、规划求解与方案管理</a:t>
            </a:r>
          </a:p>
          <a:p>
            <a:pPr lvl="0">
              <a:lnSpc>
                <a:spcPct val="150000"/>
              </a:lnSpc>
              <a:buFont typeface="Arial" pitchFamily="34" charset="0"/>
              <a:buChar char="•"/>
            </a:pPr>
            <a:r>
              <a:rPr lang="zh-CN" altLang="zh-CN" sz="2800" dirty="0" smtClean="0"/>
              <a:t>滚动条、微调钮、组合框等窗体工具</a:t>
            </a:r>
          </a:p>
          <a:p>
            <a:pPr lvl="0">
              <a:lnSpc>
                <a:spcPct val="150000"/>
              </a:lnSpc>
              <a:buFont typeface="Arial" pitchFamily="34" charset="0"/>
              <a:buChar char="•"/>
            </a:pPr>
            <a:r>
              <a:rPr lang="zh-CN" altLang="zh-CN" sz="2800" dirty="0" smtClean="0"/>
              <a:t>工作簿和工作表的保护</a:t>
            </a: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3323987"/>
          </a:xfrm>
          <a:prstGeom prst="rect">
            <a:avLst/>
          </a:prstGeom>
        </p:spPr>
        <p:txBody>
          <a:bodyPr wrap="square">
            <a:spAutoFit/>
          </a:bodyPr>
          <a:lstStyle/>
          <a:p>
            <a:pPr>
              <a:lnSpc>
                <a:spcPct val="150000"/>
              </a:lnSpc>
            </a:pPr>
            <a:r>
              <a:rPr lang="en-US" altLang="zh-CN" sz="2800" dirty="0" smtClean="0"/>
              <a:t>       </a:t>
            </a:r>
            <a:r>
              <a:rPr lang="zh-CN" altLang="zh-CN" sz="2800" dirty="0" smtClean="0"/>
              <a:t>在“</a:t>
            </a:r>
            <a:r>
              <a:rPr lang="en-US" altLang="zh-CN" sz="2800" dirty="0" smtClean="0"/>
              <a:t>C28</a:t>
            </a:r>
            <a:r>
              <a:rPr lang="zh-CN" altLang="zh-CN" sz="2800" dirty="0" smtClean="0"/>
              <a:t>”单元格定义</a:t>
            </a:r>
            <a:r>
              <a:rPr lang="zh-CN" altLang="en-US" sz="2800" dirty="0" smtClean="0"/>
              <a:t>以下</a:t>
            </a:r>
            <a:r>
              <a:rPr lang="zh-CN" altLang="zh-CN" sz="2800" dirty="0" smtClean="0"/>
              <a:t>公式</a:t>
            </a:r>
            <a:r>
              <a:rPr lang="zh-CN" altLang="en-US" sz="2800" dirty="0" smtClean="0"/>
              <a:t>：</a:t>
            </a:r>
            <a:r>
              <a:rPr lang="en-US" altLang="zh-CN" sz="2800" dirty="0" smtClean="0"/>
              <a:t>   </a:t>
            </a:r>
          </a:p>
          <a:p>
            <a:pPr>
              <a:lnSpc>
                <a:spcPct val="150000"/>
              </a:lnSpc>
            </a:pPr>
            <a:r>
              <a:rPr lang="en-US" altLang="zh-CN" sz="2800" dirty="0" smtClean="0"/>
              <a:t>       =IF(ISERROR(VLOOKUP($C$27,$B$19:$F$25,2,FALSE)),”“</a:t>
            </a:r>
          </a:p>
          <a:p>
            <a:pPr>
              <a:lnSpc>
                <a:spcPct val="150000"/>
              </a:lnSpc>
            </a:pPr>
            <a:r>
              <a:rPr lang="en-US" altLang="zh-CN" sz="2800" dirty="0" smtClean="0"/>
              <a:t>,VLOOKUP($C$27,$B$19:$F$25,2,FALSE))</a:t>
            </a:r>
          </a:p>
          <a:p>
            <a:pPr>
              <a:lnSpc>
                <a:spcPct val="150000"/>
              </a:lnSpc>
            </a:pPr>
            <a:r>
              <a:rPr lang="en-US" altLang="zh-CN" sz="2800" dirty="0" smtClean="0"/>
              <a:t>      </a:t>
            </a:r>
            <a:r>
              <a:rPr lang="zh-CN" altLang="zh-CN" sz="2800" dirty="0" smtClean="0"/>
              <a:t>然后，将该公式复制到“</a:t>
            </a:r>
            <a:r>
              <a:rPr lang="en-US" altLang="zh-CN" sz="2800" dirty="0" smtClean="0"/>
              <a:t>C29</a:t>
            </a:r>
            <a:r>
              <a:rPr lang="zh-CN" altLang="zh-CN" sz="2800" dirty="0" smtClean="0"/>
              <a:t>：</a:t>
            </a:r>
            <a:r>
              <a:rPr lang="en-US" altLang="zh-CN" sz="2800" dirty="0" smtClean="0"/>
              <a:t>C31</a:t>
            </a:r>
            <a:r>
              <a:rPr lang="zh-CN" altLang="zh-CN" sz="2800" dirty="0" smtClean="0"/>
              <a:t>”，并把公式中的第三个参数分别改为</a:t>
            </a:r>
            <a:r>
              <a:rPr lang="en-US" altLang="zh-CN" sz="2800" dirty="0" smtClean="0"/>
              <a:t>3</a:t>
            </a:r>
            <a:r>
              <a:rPr lang="zh-CN" altLang="zh-CN" sz="2800" dirty="0" smtClean="0"/>
              <a:t>、</a:t>
            </a:r>
            <a:r>
              <a:rPr lang="en-US" altLang="zh-CN" sz="2800" dirty="0" smtClean="0"/>
              <a:t>4</a:t>
            </a:r>
            <a:r>
              <a:rPr lang="zh-CN" altLang="zh-CN" sz="2800" dirty="0" smtClean="0"/>
              <a:t>、</a:t>
            </a:r>
            <a:r>
              <a:rPr lang="en-US" altLang="zh-CN" sz="2800" dirty="0" smtClean="0"/>
              <a:t>5</a:t>
            </a:r>
            <a:r>
              <a:rPr lang="zh-CN" altLang="en-US" sz="2800" dirty="0" smtClean="0"/>
              <a:t>。</a:t>
            </a: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6.3</a:t>
            </a:r>
            <a:r>
              <a:rPr lang="zh-CN" altLang="en-US" sz="2800" b="1" dirty="0" smtClean="0"/>
              <a:t>多</a:t>
            </a:r>
            <a:r>
              <a:rPr lang="zh-CN" altLang="en-US" sz="2800" b="1" dirty="0" smtClean="0"/>
              <a:t>因素变动分析模型</a:t>
            </a:r>
            <a:endParaRPr lang="zh-CN" altLang="en-US" sz="2800" b="1" dirty="0" smtClean="0"/>
          </a:p>
        </p:txBody>
      </p:sp>
      <p:sp>
        <p:nvSpPr>
          <p:cNvPr id="6" name="矩形 5"/>
          <p:cNvSpPr/>
          <p:nvPr/>
        </p:nvSpPr>
        <p:spPr>
          <a:xfrm>
            <a:off x="993402" y="1212064"/>
            <a:ext cx="10199077" cy="3970318"/>
          </a:xfrm>
          <a:prstGeom prst="rect">
            <a:avLst/>
          </a:prstGeom>
        </p:spPr>
        <p:txBody>
          <a:bodyPr wrap="square">
            <a:spAutoFit/>
          </a:bodyPr>
          <a:lstStyle/>
          <a:p>
            <a:pPr>
              <a:lnSpc>
                <a:spcPct val="150000"/>
              </a:lnSpc>
            </a:pPr>
            <a:r>
              <a:rPr lang="zh-CN" altLang="en-US" sz="2800" dirty="0" smtClean="0"/>
              <a:t>         ⑶制作柱形图</a:t>
            </a:r>
          </a:p>
          <a:p>
            <a:pPr>
              <a:lnSpc>
                <a:spcPct val="150000"/>
              </a:lnSpc>
            </a:pPr>
            <a:r>
              <a:rPr lang="zh-CN" altLang="en-US" sz="2800" dirty="0" smtClean="0"/>
              <a:t>         选中</a:t>
            </a:r>
            <a:r>
              <a:rPr lang="zh-CN" altLang="en-US" sz="2800" dirty="0" smtClean="0"/>
              <a:t>区域“</a:t>
            </a:r>
            <a:r>
              <a:rPr lang="en-US" altLang="zh-CN" sz="2800" dirty="0" smtClean="0"/>
              <a:t>G3</a:t>
            </a:r>
            <a:r>
              <a:rPr lang="zh-CN" altLang="en-US" sz="2800" dirty="0" smtClean="0"/>
              <a:t>：</a:t>
            </a:r>
            <a:r>
              <a:rPr lang="en-US" altLang="zh-CN" sz="2800" dirty="0" smtClean="0"/>
              <a:t>H5”</a:t>
            </a:r>
            <a:r>
              <a:rPr lang="zh-CN" altLang="en-US" sz="2800" dirty="0" smtClean="0"/>
              <a:t>制作柱形图，并参照图</a:t>
            </a:r>
            <a:r>
              <a:rPr lang="en-US" altLang="zh-CN" sz="2800" dirty="0" smtClean="0"/>
              <a:t>11-</a:t>
            </a:r>
            <a:r>
              <a:rPr lang="zh-CN" altLang="en-US" sz="2800" dirty="0" smtClean="0"/>
              <a:t>图</a:t>
            </a:r>
            <a:r>
              <a:rPr lang="en-US" altLang="zh-CN" sz="2800" dirty="0" smtClean="0"/>
              <a:t>6-2</a:t>
            </a:r>
            <a:r>
              <a:rPr lang="zh-CN" altLang="en-US" sz="2800" dirty="0" smtClean="0"/>
              <a:t>进行必要的格式设置，在图中右键单击某系列图形，出现快捷菜单，选择其中的“设置数据系列格式”，出现对话框，将系列重叠值设置为</a:t>
            </a:r>
            <a:r>
              <a:rPr lang="en-US" altLang="zh-CN" sz="2800" dirty="0" smtClean="0"/>
              <a:t>100%</a:t>
            </a:r>
            <a:r>
              <a:rPr lang="zh-CN" altLang="en-US" sz="2800" dirty="0" smtClean="0"/>
              <a:t>。两个系列的图形将自动重合，由此便实现了动态显示关注项</a:t>
            </a:r>
            <a:r>
              <a:rPr lang="zh-CN" altLang="en-US" sz="2800" dirty="0" smtClean="0"/>
              <a:t>。</a:t>
            </a:r>
            <a:endParaRPr lang="zh-CN" altLang="en-US"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6.3</a:t>
            </a:r>
            <a:r>
              <a:rPr lang="zh-CN" altLang="en-US" sz="2800" b="1" dirty="0" smtClean="0"/>
              <a:t>多</a:t>
            </a:r>
            <a:r>
              <a:rPr lang="zh-CN" altLang="en-US" sz="2800" b="1" dirty="0" smtClean="0"/>
              <a:t>因素变动分析模型</a:t>
            </a:r>
            <a:endParaRPr lang="zh-CN" altLang="en-US" sz="2800" b="1" dirty="0" smtClean="0"/>
          </a:p>
        </p:txBody>
      </p:sp>
      <p:sp>
        <p:nvSpPr>
          <p:cNvPr id="6" name="矩形 5"/>
          <p:cNvSpPr/>
          <p:nvPr/>
        </p:nvSpPr>
        <p:spPr>
          <a:xfrm>
            <a:off x="993402" y="1212064"/>
            <a:ext cx="10199077" cy="2031325"/>
          </a:xfrm>
          <a:prstGeom prst="rect">
            <a:avLst/>
          </a:prstGeom>
        </p:spPr>
        <p:txBody>
          <a:bodyPr wrap="square">
            <a:spAutoFit/>
          </a:bodyPr>
          <a:lstStyle/>
          <a:p>
            <a:pPr>
              <a:lnSpc>
                <a:spcPct val="150000"/>
              </a:lnSpc>
            </a:pPr>
            <a:r>
              <a:rPr lang="en-US" altLang="zh-CN" sz="2800" dirty="0" smtClean="0"/>
              <a:t>         5</a:t>
            </a:r>
            <a:r>
              <a:rPr lang="en-US" altLang="zh-CN" sz="2800" dirty="0" smtClean="0"/>
              <a:t>.</a:t>
            </a:r>
            <a:r>
              <a:rPr lang="zh-CN" altLang="en-US" sz="2800" dirty="0" smtClean="0"/>
              <a:t>保护工作表</a:t>
            </a:r>
          </a:p>
          <a:p>
            <a:pPr>
              <a:lnSpc>
                <a:spcPct val="150000"/>
              </a:lnSpc>
            </a:pPr>
            <a:r>
              <a:rPr lang="zh-CN" altLang="en-US" sz="2800" dirty="0" smtClean="0"/>
              <a:t>         选中</a:t>
            </a:r>
            <a:r>
              <a:rPr lang="zh-CN" altLang="en-US" sz="2800" dirty="0" smtClean="0"/>
              <a:t>“</a:t>
            </a:r>
            <a:r>
              <a:rPr lang="en-US" altLang="zh-CN" sz="2800" dirty="0" smtClean="0"/>
              <a:t>F3”</a:t>
            </a:r>
            <a:r>
              <a:rPr lang="zh-CN" altLang="en-US" sz="2800" dirty="0" smtClean="0"/>
              <a:t>、“</a:t>
            </a:r>
            <a:r>
              <a:rPr lang="en-US" altLang="zh-CN" sz="2800" dirty="0" smtClean="0"/>
              <a:t>C6</a:t>
            </a:r>
            <a:r>
              <a:rPr lang="zh-CN" altLang="en-US" sz="2800" dirty="0" smtClean="0"/>
              <a:t>：</a:t>
            </a:r>
            <a:r>
              <a:rPr lang="en-US" altLang="zh-CN" sz="2800" dirty="0" smtClean="0"/>
              <a:t>C9”</a:t>
            </a:r>
            <a:r>
              <a:rPr lang="zh-CN" altLang="en-US" sz="2800" dirty="0" smtClean="0"/>
              <a:t>、“</a:t>
            </a:r>
            <a:r>
              <a:rPr lang="en-US" altLang="zh-CN" sz="2800" dirty="0" smtClean="0"/>
              <a:t>B2</a:t>
            </a:r>
            <a:r>
              <a:rPr lang="zh-CN" altLang="en-US" sz="2800" dirty="0" smtClean="0"/>
              <a:t>：</a:t>
            </a:r>
            <a:r>
              <a:rPr lang="en-US" altLang="zh-CN" sz="2800" dirty="0" smtClean="0"/>
              <a:t>B3”</a:t>
            </a:r>
            <a:r>
              <a:rPr lang="zh-CN" altLang="en-US" sz="2800" dirty="0" smtClean="0"/>
              <a:t>、“</a:t>
            </a:r>
            <a:r>
              <a:rPr lang="en-US" altLang="zh-CN" sz="2800" dirty="0" smtClean="0"/>
              <a:t>D2</a:t>
            </a:r>
            <a:r>
              <a:rPr lang="zh-CN" altLang="en-US" sz="2800" dirty="0" smtClean="0"/>
              <a:t>：</a:t>
            </a:r>
            <a:r>
              <a:rPr lang="en-US" altLang="zh-CN" sz="2800" dirty="0" smtClean="0"/>
              <a:t>D3”</a:t>
            </a:r>
            <a:r>
              <a:rPr lang="zh-CN" altLang="en-US" sz="2800" dirty="0" smtClean="0"/>
              <a:t>，取消其单元格锁定状态，然后保护工作表。</a:t>
            </a:r>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6.4</a:t>
            </a:r>
            <a:r>
              <a:rPr lang="zh-CN" altLang="zh-CN" sz="2800" b="1" dirty="0" smtClean="0"/>
              <a:t>动态</a:t>
            </a:r>
            <a:r>
              <a:rPr lang="zh-CN" altLang="zh-CN" sz="2800" b="1" dirty="0" smtClean="0"/>
              <a:t>本量利分析模型</a:t>
            </a:r>
            <a:endParaRPr lang="zh-CN" altLang="en-US" sz="2800" b="1" dirty="0" smtClean="0"/>
          </a:p>
        </p:txBody>
      </p:sp>
      <p:sp>
        <p:nvSpPr>
          <p:cNvPr id="6" name="矩形 5"/>
          <p:cNvSpPr/>
          <p:nvPr/>
        </p:nvSpPr>
        <p:spPr>
          <a:xfrm>
            <a:off x="993402" y="1212064"/>
            <a:ext cx="10199077" cy="523220"/>
          </a:xfrm>
          <a:prstGeom prst="rect">
            <a:avLst/>
          </a:prstGeom>
        </p:spPr>
        <p:txBody>
          <a:bodyPr wrap="square">
            <a:spAutoFit/>
          </a:bodyPr>
          <a:lstStyle/>
          <a:p>
            <a:r>
              <a:rPr lang="en-US" altLang="zh-CN" sz="2800" b="1" dirty="0" smtClean="0"/>
              <a:t>6.4.1</a:t>
            </a:r>
            <a:r>
              <a:rPr lang="zh-CN" altLang="zh-CN" sz="2800" b="1" dirty="0" smtClean="0"/>
              <a:t>模型功能</a:t>
            </a:r>
            <a:endParaRPr lang="zh-CN" altLang="zh-CN" sz="2800" dirty="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63202" name="Picture 2"/>
          <p:cNvPicPr>
            <a:picLocks noChangeAspect="1" noChangeArrowheads="1"/>
          </p:cNvPicPr>
          <p:nvPr/>
        </p:nvPicPr>
        <p:blipFill>
          <a:blip r:embed="rId4" cstate="print"/>
          <a:srcRect/>
          <a:stretch>
            <a:fillRect/>
          </a:stretch>
        </p:blipFill>
        <p:spPr bwMode="auto">
          <a:xfrm>
            <a:off x="3593592" y="1298448"/>
            <a:ext cx="5806440" cy="477736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6.4</a:t>
            </a:r>
            <a:r>
              <a:rPr lang="zh-CN" altLang="zh-CN" sz="2800" b="1" dirty="0" smtClean="0"/>
              <a:t>动态</a:t>
            </a:r>
            <a:r>
              <a:rPr lang="zh-CN" altLang="zh-CN" sz="2800" b="1" dirty="0" smtClean="0"/>
              <a:t>本量利分析模型</a:t>
            </a:r>
            <a:endParaRPr lang="zh-CN" altLang="en-US" sz="2800" b="1" dirty="0" smtClean="0"/>
          </a:p>
        </p:txBody>
      </p:sp>
      <p:sp>
        <p:nvSpPr>
          <p:cNvPr id="6" name="矩形 5"/>
          <p:cNvSpPr/>
          <p:nvPr/>
        </p:nvSpPr>
        <p:spPr>
          <a:xfrm>
            <a:off x="993402" y="1212064"/>
            <a:ext cx="10199077" cy="3323987"/>
          </a:xfrm>
          <a:prstGeom prst="rect">
            <a:avLst/>
          </a:prstGeom>
        </p:spPr>
        <p:txBody>
          <a:bodyPr wrap="square">
            <a:spAutoFit/>
          </a:bodyPr>
          <a:lstStyle/>
          <a:p>
            <a:pPr>
              <a:lnSpc>
                <a:spcPct val="150000"/>
              </a:lnSpc>
            </a:pPr>
            <a:r>
              <a:rPr lang="en-US" altLang="zh-CN" sz="2800" b="1" dirty="0" smtClean="0"/>
              <a:t>6.4.2</a:t>
            </a:r>
            <a:r>
              <a:rPr lang="zh-CN" altLang="zh-CN" sz="2800" b="1" dirty="0" smtClean="0"/>
              <a:t>模型设计</a:t>
            </a:r>
            <a:r>
              <a:rPr lang="zh-CN" altLang="zh-CN" sz="2800" b="1" dirty="0" smtClean="0"/>
              <a:t>步骤</a:t>
            </a:r>
            <a:endParaRPr lang="en-US" altLang="zh-CN" sz="2800" b="1" dirty="0" smtClean="0"/>
          </a:p>
          <a:p>
            <a:pPr>
              <a:lnSpc>
                <a:spcPct val="150000"/>
              </a:lnSpc>
            </a:pPr>
            <a:r>
              <a:rPr lang="en-US" altLang="zh-CN" sz="2800" dirty="0" smtClean="0"/>
              <a:t>1.</a:t>
            </a:r>
            <a:r>
              <a:rPr lang="zh-CN" altLang="zh-CN" sz="2800" dirty="0" smtClean="0"/>
              <a:t>设置基本数据</a:t>
            </a:r>
          </a:p>
          <a:p>
            <a:pPr>
              <a:lnSpc>
                <a:spcPct val="150000"/>
              </a:lnSpc>
            </a:pPr>
            <a:r>
              <a:rPr lang="en-US" altLang="zh-CN" sz="2800" dirty="0" smtClean="0"/>
              <a:t>2.</a:t>
            </a:r>
            <a:r>
              <a:rPr lang="zh-CN" altLang="en-US" sz="2800" dirty="0" smtClean="0"/>
              <a:t>准备图表数据</a:t>
            </a:r>
          </a:p>
          <a:p>
            <a:pPr>
              <a:lnSpc>
                <a:spcPct val="150000"/>
              </a:lnSpc>
            </a:pPr>
            <a:r>
              <a:rPr lang="zh-CN" altLang="en-US" sz="2800" dirty="0" smtClean="0"/>
              <a:t>⑴本量利数据</a:t>
            </a:r>
          </a:p>
          <a:p>
            <a:pPr>
              <a:lnSpc>
                <a:spcPct val="150000"/>
              </a:lnSpc>
            </a:pPr>
            <a:endParaRPr lang="zh-CN" altLang="zh-CN" sz="2800" dirty="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64226" name="Picture 2"/>
          <p:cNvPicPr>
            <a:picLocks noChangeAspect="1" noChangeArrowheads="1"/>
          </p:cNvPicPr>
          <p:nvPr/>
        </p:nvPicPr>
        <p:blipFill>
          <a:blip r:embed="rId4" cstate="print"/>
          <a:srcRect/>
          <a:stretch>
            <a:fillRect/>
          </a:stretch>
        </p:blipFill>
        <p:spPr bwMode="auto">
          <a:xfrm>
            <a:off x="1115568" y="3849624"/>
            <a:ext cx="4702175" cy="936625"/>
          </a:xfrm>
          <a:prstGeom prst="rect">
            <a:avLst/>
          </a:prstGeom>
          <a:noFill/>
          <a:ln w="9525">
            <a:noFill/>
            <a:miter lim="800000"/>
            <a:headEnd/>
            <a:tailEnd/>
          </a:ln>
        </p:spPr>
      </p:pic>
      <p:pic>
        <p:nvPicPr>
          <p:cNvPr id="564227" name="Picture 3"/>
          <p:cNvPicPr>
            <a:picLocks noChangeAspect="1" noChangeArrowheads="1"/>
          </p:cNvPicPr>
          <p:nvPr/>
        </p:nvPicPr>
        <p:blipFill>
          <a:blip r:embed="rId5" cstate="print"/>
          <a:srcRect/>
          <a:stretch>
            <a:fillRect/>
          </a:stretch>
        </p:blipFill>
        <p:spPr bwMode="auto">
          <a:xfrm>
            <a:off x="1106424" y="4992624"/>
            <a:ext cx="4700016" cy="115432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6.4</a:t>
            </a:r>
            <a:r>
              <a:rPr lang="zh-CN" altLang="zh-CN" sz="2800" b="1" dirty="0" smtClean="0"/>
              <a:t>动态</a:t>
            </a:r>
            <a:r>
              <a:rPr lang="zh-CN" altLang="zh-CN" sz="2800" b="1" dirty="0" smtClean="0"/>
              <a:t>本量利分析模型</a:t>
            </a:r>
            <a:endParaRPr lang="zh-CN" altLang="en-US" sz="2800" b="1" dirty="0" smtClean="0"/>
          </a:p>
        </p:txBody>
      </p:sp>
      <p:sp>
        <p:nvSpPr>
          <p:cNvPr id="6" name="矩形 5"/>
          <p:cNvSpPr/>
          <p:nvPr/>
        </p:nvSpPr>
        <p:spPr>
          <a:xfrm>
            <a:off x="993402" y="1212064"/>
            <a:ext cx="10199077" cy="1815882"/>
          </a:xfrm>
          <a:prstGeom prst="rect">
            <a:avLst/>
          </a:prstGeom>
        </p:spPr>
        <p:txBody>
          <a:bodyPr wrap="square">
            <a:spAutoFit/>
          </a:bodyPr>
          <a:lstStyle/>
          <a:p>
            <a:r>
              <a:rPr lang="zh-CN" altLang="zh-CN" sz="2800" dirty="0" smtClean="0"/>
              <a:t>⑵当前销量数据</a:t>
            </a:r>
          </a:p>
          <a:p>
            <a:pPr>
              <a:lnSpc>
                <a:spcPct val="150000"/>
              </a:lnSpc>
            </a:pPr>
            <a:endParaRPr lang="zh-CN" altLang="en-US" sz="2800" dirty="0" smtClean="0"/>
          </a:p>
          <a:p>
            <a:pPr>
              <a:lnSpc>
                <a:spcPct val="150000"/>
              </a:lnSpc>
            </a:pPr>
            <a:endParaRPr lang="zh-CN" altLang="zh-CN" sz="2800" dirty="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65250" name="Picture 2"/>
          <p:cNvPicPr>
            <a:picLocks noChangeAspect="1" noChangeArrowheads="1"/>
          </p:cNvPicPr>
          <p:nvPr/>
        </p:nvPicPr>
        <p:blipFill>
          <a:blip r:embed="rId4" cstate="print"/>
          <a:srcRect/>
          <a:stretch>
            <a:fillRect/>
          </a:stretch>
        </p:blipFill>
        <p:spPr bwMode="auto">
          <a:xfrm>
            <a:off x="2615184" y="1956816"/>
            <a:ext cx="6449416" cy="184708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6.4</a:t>
            </a:r>
            <a:r>
              <a:rPr lang="zh-CN" altLang="zh-CN" sz="2800" b="1" dirty="0" smtClean="0"/>
              <a:t>动态</a:t>
            </a:r>
            <a:r>
              <a:rPr lang="zh-CN" altLang="zh-CN" sz="2800" b="1" dirty="0" smtClean="0"/>
              <a:t>本量利分析模型</a:t>
            </a:r>
            <a:endParaRPr lang="zh-CN" altLang="en-US" sz="2800" b="1" dirty="0" smtClean="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en-US" altLang="zh-CN" sz="2800" dirty="0" smtClean="0"/>
              <a:t>         3</a:t>
            </a:r>
            <a:r>
              <a:rPr lang="en-US" altLang="zh-CN" sz="2800" dirty="0" smtClean="0"/>
              <a:t>.</a:t>
            </a:r>
            <a:r>
              <a:rPr lang="zh-CN" altLang="en-US" sz="2800" dirty="0" smtClean="0"/>
              <a:t>制作图表</a:t>
            </a:r>
          </a:p>
          <a:p>
            <a:pPr>
              <a:lnSpc>
                <a:spcPct val="150000"/>
              </a:lnSpc>
            </a:pPr>
            <a:r>
              <a:rPr lang="zh-CN" altLang="en-US" sz="2800" dirty="0" smtClean="0"/>
              <a:t>         ⑴</a:t>
            </a:r>
            <a:r>
              <a:rPr lang="zh-CN" altLang="en-US" sz="2800" dirty="0" smtClean="0"/>
              <a:t>同时选中区域“</a:t>
            </a:r>
            <a:r>
              <a:rPr lang="en-US" altLang="zh-CN" sz="2800" dirty="0" smtClean="0"/>
              <a:t>N1</a:t>
            </a:r>
            <a:r>
              <a:rPr lang="zh-CN" altLang="en-US" sz="2800" dirty="0" smtClean="0"/>
              <a:t>：</a:t>
            </a:r>
            <a:r>
              <a:rPr lang="en-US" altLang="zh-CN" sz="2800" dirty="0" smtClean="0"/>
              <a:t>Q1”</a:t>
            </a:r>
            <a:r>
              <a:rPr lang="zh-CN" altLang="en-US" sz="2800" dirty="0" smtClean="0"/>
              <a:t>和“</a:t>
            </a:r>
            <a:r>
              <a:rPr lang="en-US" altLang="zh-CN" sz="2800" dirty="0" smtClean="0"/>
              <a:t>N3</a:t>
            </a:r>
            <a:r>
              <a:rPr lang="zh-CN" altLang="en-US" sz="2800" dirty="0" smtClean="0"/>
              <a:t>：</a:t>
            </a:r>
            <a:r>
              <a:rPr lang="en-US" altLang="zh-CN" sz="2800" dirty="0" smtClean="0"/>
              <a:t>Q4”</a:t>
            </a:r>
            <a:r>
              <a:rPr lang="zh-CN" altLang="en-US" sz="2800" dirty="0" smtClean="0"/>
              <a:t>；在功能区“插入”选项卡中，单击“散点图｜带平滑线的散点图”，将自动生成图表；接着，在图表被选中的状态下，在功能区“设计”选项卡中单击“切换行</a:t>
            </a:r>
            <a:r>
              <a:rPr lang="en-US" altLang="zh-CN" sz="2800" dirty="0" smtClean="0"/>
              <a:t>/</a:t>
            </a:r>
            <a:r>
              <a:rPr lang="zh-CN" altLang="en-US" sz="2800" dirty="0" smtClean="0"/>
              <a:t>列”按钮，即可出现所需的本量利图，参照图</a:t>
            </a:r>
            <a:r>
              <a:rPr lang="en-US" altLang="zh-CN" sz="2800" dirty="0" smtClean="0"/>
              <a:t>11-</a:t>
            </a:r>
            <a:r>
              <a:rPr lang="zh-CN" altLang="en-US" sz="2800" dirty="0" smtClean="0"/>
              <a:t>图</a:t>
            </a:r>
            <a:r>
              <a:rPr lang="en-US" altLang="zh-CN" sz="2800" dirty="0" smtClean="0"/>
              <a:t>6-3</a:t>
            </a:r>
            <a:r>
              <a:rPr lang="zh-CN" altLang="en-US" sz="2800" dirty="0" smtClean="0"/>
              <a:t>对图表进行必要的格式设置。</a:t>
            </a:r>
          </a:p>
          <a:p>
            <a:pPr>
              <a:lnSpc>
                <a:spcPct val="150000"/>
              </a:lnSpc>
            </a:pPr>
            <a:endParaRPr lang="zh-CN" altLang="en-US" sz="2800" dirty="0" smtClean="0"/>
          </a:p>
          <a:p>
            <a:pPr>
              <a:lnSpc>
                <a:spcPct val="150000"/>
              </a:lnSpc>
            </a:pPr>
            <a:endParaRPr lang="zh-CN" altLang="zh-CN" sz="2800" dirty="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6.4</a:t>
            </a:r>
            <a:r>
              <a:rPr lang="zh-CN" altLang="zh-CN" sz="2800" b="1" dirty="0" smtClean="0"/>
              <a:t>动态</a:t>
            </a:r>
            <a:r>
              <a:rPr lang="zh-CN" altLang="zh-CN" sz="2800" b="1" dirty="0" smtClean="0"/>
              <a:t>本量利分析模型</a:t>
            </a:r>
            <a:endParaRPr lang="zh-CN" altLang="en-US" sz="2800" b="1" dirty="0" smtClean="0"/>
          </a:p>
        </p:txBody>
      </p:sp>
      <p:sp>
        <p:nvSpPr>
          <p:cNvPr id="6" name="矩形 5"/>
          <p:cNvSpPr/>
          <p:nvPr/>
        </p:nvSpPr>
        <p:spPr>
          <a:xfrm>
            <a:off x="993402" y="1212064"/>
            <a:ext cx="10199077" cy="5189177"/>
          </a:xfrm>
          <a:prstGeom prst="rect">
            <a:avLst/>
          </a:prstGeom>
        </p:spPr>
        <p:txBody>
          <a:bodyPr wrap="square">
            <a:spAutoFit/>
          </a:bodyPr>
          <a:lstStyle/>
          <a:p>
            <a:pPr>
              <a:lnSpc>
                <a:spcPct val="150000"/>
              </a:lnSpc>
            </a:pPr>
            <a:r>
              <a:rPr lang="en-US" altLang="zh-CN" sz="2800" dirty="0" smtClean="0"/>
              <a:t>         </a:t>
            </a:r>
            <a:r>
              <a:rPr lang="zh-CN" altLang="en-US" sz="2800" dirty="0" smtClean="0"/>
              <a:t>⑵添加当前销量直线。选中本量利图表，在功能区“设计”选项卡中单击“选择数据”，出现选择数据源对话框。在该对话框中，单击“添加”按钮，出现编辑数据系列对话框，在该对话框中，将光标定位到“</a:t>
            </a:r>
            <a:r>
              <a:rPr lang="en-US" altLang="zh-CN" sz="2800" dirty="0" smtClean="0"/>
              <a:t>X</a:t>
            </a:r>
            <a:r>
              <a:rPr lang="zh-CN" altLang="en-US" sz="2800" dirty="0" smtClean="0"/>
              <a:t>轴系列值”文本框，然后用鼠标选择“</a:t>
            </a:r>
            <a:r>
              <a:rPr lang="en-US" altLang="zh-CN" sz="2800" dirty="0" smtClean="0"/>
              <a:t>N6</a:t>
            </a:r>
            <a:r>
              <a:rPr lang="zh-CN" altLang="en-US" sz="2800" dirty="0" smtClean="0"/>
              <a:t>：</a:t>
            </a:r>
            <a:r>
              <a:rPr lang="en-US" altLang="zh-CN" sz="2800" dirty="0" smtClean="0"/>
              <a:t>N7”</a:t>
            </a:r>
            <a:r>
              <a:rPr lang="zh-CN" altLang="en-US" sz="2800" dirty="0" smtClean="0"/>
              <a:t>，再将光标定位到“</a:t>
            </a:r>
            <a:r>
              <a:rPr lang="en-US" altLang="zh-CN" sz="2800" dirty="0" smtClean="0"/>
              <a:t>Y</a:t>
            </a:r>
            <a:r>
              <a:rPr lang="zh-CN" altLang="en-US" sz="2800" dirty="0" smtClean="0"/>
              <a:t>轴系列值”文本框，然后用鼠标选择“</a:t>
            </a:r>
            <a:r>
              <a:rPr lang="en-US" altLang="zh-CN" sz="2800" dirty="0" smtClean="0"/>
              <a:t>O6</a:t>
            </a:r>
            <a:r>
              <a:rPr lang="zh-CN" altLang="en-US" sz="2800" dirty="0" smtClean="0"/>
              <a:t>：</a:t>
            </a:r>
            <a:r>
              <a:rPr lang="en-US" altLang="zh-CN" sz="2800" dirty="0" smtClean="0"/>
              <a:t>O7”</a:t>
            </a:r>
            <a:r>
              <a:rPr lang="zh-CN" altLang="en-US" sz="2800" dirty="0" smtClean="0"/>
              <a:t>。设置完毕，单击“确定”按钮即可在本量利图表中添加一条垂线，表示当前销量。可参照图</a:t>
            </a:r>
            <a:r>
              <a:rPr lang="en-US" altLang="zh-CN" sz="2800" dirty="0" smtClean="0"/>
              <a:t>11-</a:t>
            </a:r>
            <a:r>
              <a:rPr lang="zh-CN" altLang="en-US" sz="2800" dirty="0" smtClean="0"/>
              <a:t>图</a:t>
            </a:r>
            <a:r>
              <a:rPr lang="en-US" altLang="zh-CN" sz="2800" dirty="0" smtClean="0"/>
              <a:t>6-3</a:t>
            </a:r>
            <a:r>
              <a:rPr lang="zh-CN" altLang="en-US" sz="2800" dirty="0" smtClean="0"/>
              <a:t>设置该系列格式。</a:t>
            </a:r>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6.4</a:t>
            </a:r>
            <a:r>
              <a:rPr lang="zh-CN" altLang="zh-CN" sz="2800" b="1" dirty="0" smtClean="0"/>
              <a:t>动态</a:t>
            </a:r>
            <a:r>
              <a:rPr lang="zh-CN" altLang="zh-CN" sz="2800" b="1" dirty="0" smtClean="0"/>
              <a:t>本量利分析模型</a:t>
            </a:r>
            <a:endParaRPr lang="zh-CN" altLang="en-US" sz="2800" b="1" dirty="0" smtClean="0"/>
          </a:p>
        </p:txBody>
      </p:sp>
      <p:sp>
        <p:nvSpPr>
          <p:cNvPr id="6" name="矩形 5"/>
          <p:cNvSpPr/>
          <p:nvPr/>
        </p:nvSpPr>
        <p:spPr>
          <a:xfrm>
            <a:off x="993402" y="1212064"/>
            <a:ext cx="10199077" cy="3896516"/>
          </a:xfrm>
          <a:prstGeom prst="rect">
            <a:avLst/>
          </a:prstGeom>
        </p:spPr>
        <p:txBody>
          <a:bodyPr wrap="square">
            <a:spAutoFit/>
          </a:bodyPr>
          <a:lstStyle/>
          <a:p>
            <a:pPr>
              <a:lnSpc>
                <a:spcPct val="150000"/>
              </a:lnSpc>
            </a:pPr>
            <a:r>
              <a:rPr lang="zh-CN" altLang="en-US" sz="2800" dirty="0" smtClean="0"/>
              <a:t>         ⑶</a:t>
            </a:r>
            <a:r>
              <a:rPr lang="zh-CN" altLang="en-US" sz="2800" dirty="0" smtClean="0"/>
              <a:t>添加当前销量直线与总成本线、销售收入线和利润总额线的交点系列。参照以上步骤，依次添加</a:t>
            </a:r>
            <a:r>
              <a:rPr lang="en-US" altLang="zh-CN" sz="2800" dirty="0" smtClean="0"/>
              <a:t>3</a:t>
            </a:r>
            <a:r>
              <a:rPr lang="zh-CN" altLang="en-US" sz="2800" dirty="0" smtClean="0"/>
              <a:t>个系列，第</a:t>
            </a:r>
            <a:r>
              <a:rPr lang="en-US" altLang="zh-CN" sz="2800" dirty="0" smtClean="0"/>
              <a:t>1</a:t>
            </a:r>
            <a:r>
              <a:rPr lang="zh-CN" altLang="en-US" sz="2800" dirty="0" smtClean="0"/>
              <a:t>个系列的</a:t>
            </a:r>
            <a:r>
              <a:rPr lang="en-US" altLang="zh-CN" sz="2800" dirty="0" smtClean="0"/>
              <a:t>X</a:t>
            </a:r>
            <a:r>
              <a:rPr lang="zh-CN" altLang="en-US" sz="2800" dirty="0" smtClean="0"/>
              <a:t>轴系列值为“</a:t>
            </a:r>
            <a:r>
              <a:rPr lang="en-US" altLang="zh-CN" sz="2800" dirty="0" smtClean="0"/>
              <a:t>N9”</a:t>
            </a:r>
            <a:r>
              <a:rPr lang="zh-CN" altLang="en-US" sz="2800" dirty="0" smtClean="0"/>
              <a:t>，</a:t>
            </a:r>
            <a:r>
              <a:rPr lang="en-US" altLang="zh-CN" sz="2800" dirty="0" smtClean="0"/>
              <a:t>Y</a:t>
            </a:r>
            <a:r>
              <a:rPr lang="zh-CN" altLang="en-US" sz="2800" dirty="0" smtClean="0"/>
              <a:t>轴系列值为“</a:t>
            </a:r>
            <a:r>
              <a:rPr lang="en-US" altLang="zh-CN" sz="2800" dirty="0" smtClean="0"/>
              <a:t>O9”</a:t>
            </a:r>
            <a:r>
              <a:rPr lang="zh-CN" altLang="en-US" sz="2800" dirty="0" smtClean="0"/>
              <a:t>，第</a:t>
            </a:r>
            <a:r>
              <a:rPr lang="en-US" altLang="zh-CN" sz="2800" dirty="0" smtClean="0"/>
              <a:t>2</a:t>
            </a:r>
            <a:r>
              <a:rPr lang="zh-CN" altLang="en-US" sz="2800" dirty="0" smtClean="0"/>
              <a:t>个系列的</a:t>
            </a:r>
            <a:r>
              <a:rPr lang="en-US" altLang="zh-CN" sz="2800" dirty="0" smtClean="0"/>
              <a:t>X</a:t>
            </a:r>
            <a:r>
              <a:rPr lang="zh-CN" altLang="en-US" sz="2800" dirty="0" smtClean="0"/>
              <a:t>轴系列值为“</a:t>
            </a:r>
            <a:r>
              <a:rPr lang="en-US" altLang="zh-CN" sz="2800" dirty="0" smtClean="0"/>
              <a:t>N10”</a:t>
            </a:r>
            <a:r>
              <a:rPr lang="zh-CN" altLang="en-US" sz="2800" dirty="0" smtClean="0"/>
              <a:t>，</a:t>
            </a:r>
            <a:r>
              <a:rPr lang="en-US" altLang="zh-CN" sz="2800" dirty="0" smtClean="0"/>
              <a:t>Y</a:t>
            </a:r>
            <a:r>
              <a:rPr lang="zh-CN" altLang="en-US" sz="2800" dirty="0" smtClean="0"/>
              <a:t>轴系列值为“</a:t>
            </a:r>
            <a:r>
              <a:rPr lang="en-US" altLang="zh-CN" sz="2800" dirty="0" smtClean="0"/>
              <a:t>O10”</a:t>
            </a:r>
            <a:r>
              <a:rPr lang="zh-CN" altLang="en-US" sz="2800" dirty="0" smtClean="0"/>
              <a:t>，第</a:t>
            </a:r>
            <a:r>
              <a:rPr lang="en-US" altLang="zh-CN" sz="2800" dirty="0" smtClean="0"/>
              <a:t>3</a:t>
            </a:r>
            <a:r>
              <a:rPr lang="zh-CN" altLang="en-US" sz="2800" dirty="0" smtClean="0"/>
              <a:t>个系列的</a:t>
            </a:r>
            <a:r>
              <a:rPr lang="en-US" altLang="zh-CN" sz="2800" dirty="0" smtClean="0"/>
              <a:t>X</a:t>
            </a:r>
            <a:r>
              <a:rPr lang="zh-CN" altLang="en-US" sz="2800" dirty="0" smtClean="0"/>
              <a:t>轴系列值为“</a:t>
            </a:r>
            <a:r>
              <a:rPr lang="en-US" altLang="zh-CN" sz="2800" dirty="0" smtClean="0"/>
              <a:t>N11”</a:t>
            </a:r>
            <a:r>
              <a:rPr lang="zh-CN" altLang="en-US" sz="2800" dirty="0" smtClean="0"/>
              <a:t>，</a:t>
            </a:r>
            <a:r>
              <a:rPr lang="en-US" altLang="zh-CN" sz="2800" dirty="0" smtClean="0"/>
              <a:t>Y</a:t>
            </a:r>
            <a:r>
              <a:rPr lang="zh-CN" altLang="en-US" sz="2800" dirty="0" smtClean="0"/>
              <a:t>轴系列值为“</a:t>
            </a:r>
            <a:r>
              <a:rPr lang="en-US" altLang="zh-CN" sz="2800" dirty="0" smtClean="0"/>
              <a:t>O11”</a:t>
            </a:r>
            <a:r>
              <a:rPr lang="zh-CN" altLang="en-US" sz="2800" dirty="0" smtClean="0"/>
              <a:t>。参照图</a:t>
            </a:r>
            <a:r>
              <a:rPr lang="en-US" altLang="zh-CN" sz="2800" dirty="0" smtClean="0"/>
              <a:t>11-</a:t>
            </a:r>
            <a:r>
              <a:rPr lang="zh-CN" altLang="en-US" sz="2800" dirty="0" smtClean="0"/>
              <a:t>图</a:t>
            </a:r>
            <a:r>
              <a:rPr lang="en-US" altLang="zh-CN" sz="2800" dirty="0" smtClean="0"/>
              <a:t>6-3</a:t>
            </a:r>
            <a:r>
              <a:rPr lang="zh-CN" altLang="en-US" sz="2800" dirty="0" smtClean="0"/>
              <a:t>，设置这三个系列点的格式。</a:t>
            </a:r>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6.4</a:t>
            </a:r>
            <a:r>
              <a:rPr lang="zh-CN" altLang="zh-CN" sz="2800" b="1" dirty="0" smtClean="0"/>
              <a:t>动态</a:t>
            </a:r>
            <a:r>
              <a:rPr lang="zh-CN" altLang="zh-CN" sz="2800" b="1" dirty="0" smtClean="0"/>
              <a:t>本量利分析模型</a:t>
            </a:r>
            <a:endParaRPr lang="zh-CN" altLang="en-US" sz="2800" b="1" dirty="0" smtClean="0"/>
          </a:p>
        </p:txBody>
      </p:sp>
      <p:sp>
        <p:nvSpPr>
          <p:cNvPr id="6" name="矩形 5"/>
          <p:cNvSpPr/>
          <p:nvPr/>
        </p:nvSpPr>
        <p:spPr>
          <a:xfrm>
            <a:off x="993402" y="1212064"/>
            <a:ext cx="10199077" cy="2603854"/>
          </a:xfrm>
          <a:prstGeom prst="rect">
            <a:avLst/>
          </a:prstGeom>
        </p:spPr>
        <p:txBody>
          <a:bodyPr wrap="square">
            <a:spAutoFit/>
          </a:bodyPr>
          <a:lstStyle/>
          <a:p>
            <a:pPr>
              <a:lnSpc>
                <a:spcPct val="150000"/>
              </a:lnSpc>
            </a:pPr>
            <a:r>
              <a:rPr lang="en-US" altLang="zh-CN" sz="2800" dirty="0" smtClean="0"/>
              <a:t>         4</a:t>
            </a:r>
            <a:r>
              <a:rPr lang="en-US" altLang="zh-CN" sz="2800" dirty="0" smtClean="0"/>
              <a:t>.</a:t>
            </a:r>
            <a:r>
              <a:rPr lang="zh-CN" altLang="en-US" sz="2800" dirty="0" smtClean="0"/>
              <a:t>保护工作表</a:t>
            </a:r>
          </a:p>
          <a:p>
            <a:pPr>
              <a:lnSpc>
                <a:spcPct val="150000"/>
              </a:lnSpc>
            </a:pPr>
            <a:r>
              <a:rPr lang="zh-CN" altLang="en-US" sz="2800" dirty="0" smtClean="0"/>
              <a:t>         在</a:t>
            </a:r>
            <a:r>
              <a:rPr lang="zh-CN" altLang="en-US" sz="2800" dirty="0" smtClean="0"/>
              <a:t>该模型中，只需用滚动条设置单价、单位变动成本、销量和固定成本数据，为此，选中“</a:t>
            </a:r>
            <a:r>
              <a:rPr lang="en-US" altLang="zh-CN" sz="2800" dirty="0" smtClean="0"/>
              <a:t>C2</a:t>
            </a:r>
            <a:r>
              <a:rPr lang="zh-CN" altLang="en-US" sz="2800" dirty="0" smtClean="0"/>
              <a:t>：</a:t>
            </a:r>
            <a:r>
              <a:rPr lang="en-US" altLang="zh-CN" sz="2800" dirty="0" smtClean="0"/>
              <a:t>C4”</a:t>
            </a:r>
            <a:r>
              <a:rPr lang="zh-CN" altLang="en-US" sz="2800" dirty="0" smtClean="0"/>
              <a:t>和“</a:t>
            </a:r>
            <a:r>
              <a:rPr lang="en-US" altLang="zh-CN" sz="2800" dirty="0" smtClean="0"/>
              <a:t>D5”</a:t>
            </a:r>
            <a:r>
              <a:rPr lang="zh-CN" altLang="en-US" sz="2800" dirty="0" smtClean="0"/>
              <a:t>，取消其单元格锁定状态，然后保护工作表。</a:t>
            </a:r>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6.5</a:t>
            </a:r>
            <a:r>
              <a:rPr lang="zh-CN" altLang="zh-CN" sz="2800" b="1" dirty="0" smtClean="0"/>
              <a:t>动态盈亏平衡分析模型</a:t>
            </a:r>
            <a:endParaRPr lang="zh-CN" altLang="en-US" sz="2800" b="1" dirty="0" smtClean="0"/>
          </a:p>
        </p:txBody>
      </p:sp>
      <p:sp>
        <p:nvSpPr>
          <p:cNvPr id="6" name="矩形 5"/>
          <p:cNvSpPr/>
          <p:nvPr/>
        </p:nvSpPr>
        <p:spPr>
          <a:xfrm>
            <a:off x="993402" y="1212064"/>
            <a:ext cx="10199077" cy="1384995"/>
          </a:xfrm>
          <a:prstGeom prst="rect">
            <a:avLst/>
          </a:prstGeom>
        </p:spPr>
        <p:txBody>
          <a:bodyPr wrap="square">
            <a:spAutoFit/>
          </a:bodyPr>
          <a:lstStyle/>
          <a:p>
            <a:pPr>
              <a:lnSpc>
                <a:spcPct val="150000"/>
              </a:lnSpc>
            </a:pPr>
            <a:r>
              <a:rPr lang="en-US" altLang="zh-CN" sz="2800" dirty="0" smtClean="0"/>
              <a:t>6.5.1</a:t>
            </a:r>
            <a:r>
              <a:rPr lang="zh-CN" altLang="en-US" sz="2800" dirty="0" smtClean="0"/>
              <a:t>模型功能</a:t>
            </a:r>
            <a:endParaRPr lang="zh-CN" altLang="en-US" sz="2800" dirty="0" smtClean="0"/>
          </a:p>
          <a:p>
            <a:pPr>
              <a:lnSpc>
                <a:spcPct val="150000"/>
              </a:lnSpc>
            </a:pPr>
            <a:r>
              <a:rPr lang="zh-CN" altLang="en-US" sz="2800" dirty="0" smtClean="0"/>
              <a:t>     </a:t>
            </a:r>
            <a:endParaRPr lang="zh-CN" altLang="en-US"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66274" name="Picture 2"/>
          <p:cNvPicPr>
            <a:picLocks noChangeAspect="1" noChangeArrowheads="1"/>
          </p:cNvPicPr>
          <p:nvPr/>
        </p:nvPicPr>
        <p:blipFill>
          <a:blip r:embed="rId4" cstate="print"/>
          <a:srcRect/>
          <a:stretch>
            <a:fillRect/>
          </a:stretch>
        </p:blipFill>
        <p:spPr bwMode="auto">
          <a:xfrm>
            <a:off x="2596896" y="1860168"/>
            <a:ext cx="6053328" cy="4278511"/>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en-US" altLang="zh-CN" sz="2800" dirty="0" smtClean="0"/>
              <a:t>       【</a:t>
            </a:r>
            <a:r>
              <a:rPr lang="zh-CN" altLang="en-US" sz="2800" dirty="0" smtClean="0"/>
              <a:t>例</a:t>
            </a:r>
            <a:r>
              <a:rPr lang="en-US" altLang="zh-CN" sz="2800" dirty="0" smtClean="0"/>
              <a:t>1-10】</a:t>
            </a:r>
            <a:r>
              <a:rPr lang="zh-CN" altLang="en-US" sz="2800" dirty="0" smtClean="0"/>
              <a:t>销售记录如图</a:t>
            </a:r>
            <a:r>
              <a:rPr lang="en-US" altLang="zh-CN" sz="2800" dirty="0" smtClean="0"/>
              <a:t>1-9</a:t>
            </a:r>
            <a:r>
              <a:rPr lang="zh-CN" altLang="en-US" sz="2800" dirty="0" smtClean="0"/>
              <a:t>所示。在</a:t>
            </a:r>
            <a:r>
              <a:rPr lang="en-US" altLang="zh-CN" sz="2800" dirty="0" smtClean="0"/>
              <a:t>B8</a:t>
            </a:r>
            <a:r>
              <a:rPr lang="zh-CN" altLang="en-US" sz="2800" dirty="0" smtClean="0"/>
              <a:t>单元格输入销售部门，在</a:t>
            </a:r>
            <a:r>
              <a:rPr lang="en-US" altLang="zh-CN" sz="2800" dirty="0" smtClean="0"/>
              <a:t>B9</a:t>
            </a:r>
            <a:r>
              <a:rPr lang="zh-CN" altLang="en-US" sz="2800" dirty="0" smtClean="0"/>
              <a:t>单元格输入月份，定义公式查找指定部门和月份的销量。</a:t>
            </a:r>
            <a:endParaRPr lang="en-US" altLang="zh-CN" sz="2800" dirty="0" smtClean="0"/>
          </a:p>
          <a:p>
            <a:pPr>
              <a:lnSpc>
                <a:spcPct val="150000"/>
              </a:lnSpc>
            </a:pPr>
            <a:r>
              <a:rPr lang="en-US" altLang="zh-CN" sz="2800" dirty="0" smtClean="0"/>
              <a:t>        </a:t>
            </a:r>
            <a:r>
              <a:rPr lang="zh-CN" altLang="zh-CN" sz="2800" dirty="0" smtClean="0"/>
              <a:t>公式如下：</a:t>
            </a:r>
            <a:r>
              <a:rPr lang="en-US" altLang="zh-CN" sz="2800" dirty="0" smtClean="0"/>
              <a:t>   =VLOOKUP(B8&amp;B9,IF({1,0},A2:A7&amp;B2:B7,C2:C7)</a:t>
            </a:r>
          </a:p>
          <a:p>
            <a:pPr>
              <a:lnSpc>
                <a:spcPct val="150000"/>
              </a:lnSpc>
            </a:pPr>
            <a:r>
              <a:rPr lang="en-US" altLang="zh-CN" sz="2800" dirty="0" smtClean="0"/>
              <a:t>,2,FALSE)</a:t>
            </a:r>
            <a:r>
              <a:rPr lang="zh-CN" altLang="zh-CN" sz="2800" dirty="0" smtClean="0"/>
              <a:t>。</a:t>
            </a:r>
            <a:endParaRPr lang="en-US" altLang="zh-CN" sz="2800" dirty="0" smtClean="0"/>
          </a:p>
          <a:p>
            <a:pPr>
              <a:lnSpc>
                <a:spcPct val="150000"/>
              </a:lnSpc>
            </a:pPr>
            <a:r>
              <a:rPr lang="en-US" altLang="zh-CN" sz="2800" dirty="0" smtClean="0"/>
              <a:t>        </a:t>
            </a:r>
            <a:r>
              <a:rPr lang="zh-CN" altLang="zh-CN" sz="2800" dirty="0" smtClean="0"/>
              <a:t>需要注意，此处为数组公式，输入完公</a:t>
            </a:r>
            <a:endParaRPr lang="en-US" altLang="zh-CN" sz="2800" dirty="0" smtClean="0"/>
          </a:p>
          <a:p>
            <a:pPr>
              <a:lnSpc>
                <a:spcPct val="150000"/>
              </a:lnSpc>
            </a:pPr>
            <a:r>
              <a:rPr lang="zh-CN" altLang="en-US" sz="2800" dirty="0" smtClean="0"/>
              <a:t>式</a:t>
            </a:r>
            <a:r>
              <a:rPr lang="zh-CN" altLang="zh-CN" sz="2800" dirty="0" smtClean="0"/>
              <a:t>后需要按组合键</a:t>
            </a:r>
            <a:r>
              <a:rPr lang="en-US" altLang="zh-CN" sz="2800" dirty="0" smtClean="0"/>
              <a:t>&lt;Ctrl&gt;+&lt;shift&gt;+&lt;enter&gt;</a:t>
            </a:r>
            <a:r>
              <a:rPr lang="zh-CN" altLang="zh-CN" sz="2800" dirty="0" smtClean="0"/>
              <a:t>确</a:t>
            </a:r>
            <a:endParaRPr lang="en-US" altLang="zh-CN" sz="2800" dirty="0" smtClean="0"/>
          </a:p>
          <a:p>
            <a:pPr>
              <a:lnSpc>
                <a:spcPct val="150000"/>
              </a:lnSpc>
            </a:pPr>
            <a:r>
              <a:rPr lang="zh-CN" altLang="en-US" sz="2800" dirty="0" smtClean="0"/>
              <a:t>认</a:t>
            </a:r>
            <a:r>
              <a:rPr lang="zh-CN" altLang="zh-CN" sz="2800" dirty="0" smtClean="0"/>
              <a:t>，否则会返回错误值。</a:t>
            </a:r>
            <a:endParaRPr lang="zh-CN" altLang="en-US" sz="2800" dirty="0" smtClean="0"/>
          </a:p>
        </p:txBody>
      </p:sp>
      <p:pic>
        <p:nvPicPr>
          <p:cNvPr id="43010" name="Picture 2"/>
          <p:cNvPicPr>
            <a:picLocks noChangeAspect="1" noChangeArrowheads="1"/>
          </p:cNvPicPr>
          <p:nvPr/>
        </p:nvPicPr>
        <p:blipFill>
          <a:blip r:embed="rId4" cstate="print"/>
          <a:srcRect/>
          <a:stretch>
            <a:fillRect/>
          </a:stretch>
        </p:blipFill>
        <p:spPr bwMode="auto">
          <a:xfrm>
            <a:off x="7900415" y="3191256"/>
            <a:ext cx="2875315" cy="246888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6.5</a:t>
            </a:r>
            <a:r>
              <a:rPr lang="zh-CN" altLang="zh-CN" sz="2800" b="1" dirty="0" smtClean="0"/>
              <a:t>动态盈亏平衡分析模型</a:t>
            </a:r>
            <a:endParaRPr lang="zh-CN" altLang="en-US" sz="2800" b="1" dirty="0" smtClean="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en-US" altLang="zh-CN" sz="2800" b="1" dirty="0" smtClean="0"/>
              <a:t>6.5.2</a:t>
            </a:r>
            <a:r>
              <a:rPr lang="zh-CN" altLang="en-US" sz="2800" b="1" dirty="0" smtClean="0"/>
              <a:t>模型设计步骤</a:t>
            </a:r>
          </a:p>
          <a:p>
            <a:pPr>
              <a:lnSpc>
                <a:spcPct val="150000"/>
              </a:lnSpc>
            </a:pPr>
            <a:r>
              <a:rPr lang="en-US" altLang="zh-CN" sz="2800" dirty="0" smtClean="0"/>
              <a:t>1.</a:t>
            </a:r>
            <a:r>
              <a:rPr lang="zh-CN" altLang="zh-CN" sz="2800" dirty="0" smtClean="0"/>
              <a:t>设置基本数据</a:t>
            </a:r>
          </a:p>
          <a:p>
            <a:pPr>
              <a:lnSpc>
                <a:spcPct val="150000"/>
              </a:lnSpc>
            </a:pPr>
            <a:r>
              <a:rPr lang="zh-CN" altLang="zh-CN" sz="2800" dirty="0" smtClean="0"/>
              <a:t>⑴变动成本。假定变动成本为</a:t>
            </a:r>
            <a:r>
              <a:rPr lang="en-US" altLang="zh-CN" sz="2800" dirty="0" smtClean="0"/>
              <a:t>5-10</a:t>
            </a:r>
            <a:r>
              <a:rPr lang="zh-CN" altLang="zh-CN" sz="2800" dirty="0" smtClean="0"/>
              <a:t>的整数，添加一个微调钮，设置其最小值为</a:t>
            </a:r>
            <a:r>
              <a:rPr lang="en-US" altLang="zh-CN" sz="2800" dirty="0" smtClean="0"/>
              <a:t>5</a:t>
            </a:r>
            <a:r>
              <a:rPr lang="zh-CN" altLang="zh-CN" sz="2800" dirty="0" smtClean="0"/>
              <a:t>，最大值为</a:t>
            </a:r>
            <a:r>
              <a:rPr lang="en-US" altLang="zh-CN" sz="2800" dirty="0" smtClean="0"/>
              <a:t>10</a:t>
            </a:r>
            <a:r>
              <a:rPr lang="zh-CN" altLang="zh-CN" sz="2800" dirty="0" smtClean="0"/>
              <a:t>，单元格链接为“</a:t>
            </a:r>
            <a:r>
              <a:rPr lang="en-US" altLang="zh-CN" sz="2800" dirty="0" smtClean="0"/>
              <a:t>A3</a:t>
            </a:r>
            <a:r>
              <a:rPr lang="zh-CN" altLang="zh-CN" sz="2800" dirty="0" smtClean="0"/>
              <a:t>”。在微调钮前添加一个文本框，并将其与“</a:t>
            </a:r>
            <a:r>
              <a:rPr lang="en-US" altLang="zh-CN" sz="2800" dirty="0" smtClean="0"/>
              <a:t>A3</a:t>
            </a:r>
            <a:r>
              <a:rPr lang="zh-CN" altLang="zh-CN" sz="2800" dirty="0" smtClean="0"/>
              <a:t>”单元格链接。再添加一个文本框并输入“变动成本”提示信息</a:t>
            </a:r>
            <a:r>
              <a:rPr lang="zh-CN" altLang="zh-CN" sz="2800" dirty="0" smtClean="0"/>
              <a:t>。对</a:t>
            </a:r>
            <a:r>
              <a:rPr lang="zh-CN" altLang="zh-CN" sz="2800" dirty="0" smtClean="0"/>
              <a:t>以上各对象进行必要的格式设置，并组合为一个对象</a:t>
            </a:r>
            <a:r>
              <a:rPr lang="zh-CN" altLang="zh-CN" sz="2800" dirty="0" smtClean="0"/>
              <a:t>。</a:t>
            </a:r>
            <a:r>
              <a:rPr lang="zh-CN" altLang="en-US" sz="2800" dirty="0" smtClean="0"/>
              <a:t>     </a:t>
            </a:r>
            <a:endParaRPr lang="zh-CN" altLang="en-US"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6.5</a:t>
            </a:r>
            <a:r>
              <a:rPr lang="zh-CN" altLang="zh-CN" sz="2800" b="1" dirty="0" smtClean="0"/>
              <a:t>动态盈亏平衡分析模型</a:t>
            </a:r>
            <a:endParaRPr lang="zh-CN" altLang="en-US" sz="2800" b="1" dirty="0" smtClean="0"/>
          </a:p>
        </p:txBody>
      </p:sp>
      <p:sp>
        <p:nvSpPr>
          <p:cNvPr id="6" name="矩形 5"/>
          <p:cNvSpPr/>
          <p:nvPr/>
        </p:nvSpPr>
        <p:spPr>
          <a:xfrm>
            <a:off x="993402" y="1212064"/>
            <a:ext cx="10199077" cy="3250185"/>
          </a:xfrm>
          <a:prstGeom prst="rect">
            <a:avLst/>
          </a:prstGeom>
        </p:spPr>
        <p:txBody>
          <a:bodyPr wrap="square">
            <a:spAutoFit/>
          </a:bodyPr>
          <a:lstStyle/>
          <a:p>
            <a:pPr>
              <a:lnSpc>
                <a:spcPct val="150000"/>
              </a:lnSpc>
            </a:pPr>
            <a:r>
              <a:rPr lang="zh-CN" altLang="en-US" sz="2800" dirty="0" smtClean="0"/>
              <a:t>⑵单价。假定单价为</a:t>
            </a:r>
            <a:r>
              <a:rPr lang="en-US" altLang="zh-CN" sz="2800" dirty="0" smtClean="0"/>
              <a:t>15-20</a:t>
            </a:r>
            <a:r>
              <a:rPr lang="zh-CN" altLang="en-US" sz="2800" dirty="0" smtClean="0"/>
              <a:t>的整数，添加一个微调钮，设置其最小值为</a:t>
            </a:r>
            <a:r>
              <a:rPr lang="en-US" altLang="zh-CN" sz="2800" dirty="0" smtClean="0"/>
              <a:t>15</a:t>
            </a:r>
            <a:r>
              <a:rPr lang="zh-CN" altLang="en-US" sz="2800" dirty="0" smtClean="0"/>
              <a:t>，最大值为</a:t>
            </a:r>
            <a:r>
              <a:rPr lang="en-US" altLang="zh-CN" sz="2800" dirty="0" smtClean="0"/>
              <a:t>20</a:t>
            </a:r>
            <a:r>
              <a:rPr lang="zh-CN" altLang="en-US" sz="2800" dirty="0" smtClean="0"/>
              <a:t>，单元格链接为“</a:t>
            </a:r>
            <a:r>
              <a:rPr lang="en-US" altLang="zh-CN" sz="2800" dirty="0" smtClean="0"/>
              <a:t>A1”</a:t>
            </a:r>
            <a:r>
              <a:rPr lang="zh-CN" altLang="en-US" sz="2800" dirty="0" smtClean="0"/>
              <a:t>。在微调钮前添加一个文本框，并将其与“</a:t>
            </a:r>
            <a:r>
              <a:rPr lang="en-US" altLang="zh-CN" sz="2800" dirty="0" smtClean="0"/>
              <a:t>A1”</a:t>
            </a:r>
            <a:r>
              <a:rPr lang="zh-CN" altLang="en-US" sz="2800" dirty="0" smtClean="0"/>
              <a:t>单元格链接。再添加一个文本框并输入“单价”提示信息</a:t>
            </a:r>
            <a:r>
              <a:rPr lang="zh-CN" altLang="en-US" sz="2800" dirty="0" smtClean="0"/>
              <a:t>。对</a:t>
            </a:r>
            <a:r>
              <a:rPr lang="zh-CN" altLang="en-US" sz="2800" dirty="0" smtClean="0"/>
              <a:t>以上各对象进行必要的格式设置，并组合为一个对象。</a:t>
            </a:r>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6.5</a:t>
            </a:r>
            <a:r>
              <a:rPr lang="zh-CN" altLang="zh-CN" sz="2800" b="1" dirty="0" smtClean="0"/>
              <a:t>动态盈亏平衡分析模型</a:t>
            </a:r>
            <a:endParaRPr lang="zh-CN" altLang="en-US" sz="2800" b="1" dirty="0" smtClean="0"/>
          </a:p>
        </p:txBody>
      </p:sp>
      <p:sp>
        <p:nvSpPr>
          <p:cNvPr id="6" name="矩形 5"/>
          <p:cNvSpPr/>
          <p:nvPr/>
        </p:nvSpPr>
        <p:spPr>
          <a:xfrm>
            <a:off x="993402" y="1212064"/>
            <a:ext cx="10199077" cy="3896516"/>
          </a:xfrm>
          <a:prstGeom prst="rect">
            <a:avLst/>
          </a:prstGeom>
        </p:spPr>
        <p:txBody>
          <a:bodyPr wrap="square">
            <a:spAutoFit/>
          </a:bodyPr>
          <a:lstStyle/>
          <a:p>
            <a:pPr>
              <a:lnSpc>
                <a:spcPct val="150000"/>
              </a:lnSpc>
            </a:pPr>
            <a:r>
              <a:rPr lang="zh-CN" altLang="en-US" sz="2800" dirty="0" smtClean="0"/>
              <a:t>⑶固定成本。假定固定成本为</a:t>
            </a:r>
            <a:r>
              <a:rPr lang="en-US" altLang="zh-CN" sz="2800" dirty="0" smtClean="0"/>
              <a:t>10</a:t>
            </a:r>
            <a:r>
              <a:rPr lang="zh-CN" altLang="en-US" sz="2800" dirty="0" smtClean="0"/>
              <a:t>万</a:t>
            </a:r>
            <a:r>
              <a:rPr lang="en-US" altLang="zh-CN" sz="2800" dirty="0" smtClean="0"/>
              <a:t>-15</a:t>
            </a:r>
            <a:r>
              <a:rPr lang="zh-CN" altLang="en-US" sz="2800" dirty="0" smtClean="0"/>
              <a:t>万的整数，添加一个微调钮，设置其最小值为</a:t>
            </a:r>
            <a:r>
              <a:rPr lang="en-US" altLang="zh-CN" sz="2800" dirty="0" smtClean="0"/>
              <a:t>100</a:t>
            </a:r>
            <a:r>
              <a:rPr lang="zh-CN" altLang="en-US" sz="2800" dirty="0" smtClean="0"/>
              <a:t>，最大值为</a:t>
            </a:r>
            <a:r>
              <a:rPr lang="en-US" altLang="zh-CN" sz="2800" dirty="0" smtClean="0"/>
              <a:t>150</a:t>
            </a:r>
            <a:r>
              <a:rPr lang="zh-CN" altLang="en-US" sz="2800" dirty="0" smtClean="0"/>
              <a:t>，单元格链接为“</a:t>
            </a:r>
            <a:r>
              <a:rPr lang="en-US" altLang="zh-CN" sz="2800" dirty="0" smtClean="0"/>
              <a:t>A6”</a:t>
            </a:r>
            <a:r>
              <a:rPr lang="zh-CN" altLang="en-US" sz="2800" dirty="0" smtClean="0"/>
              <a:t>。在“</a:t>
            </a:r>
            <a:r>
              <a:rPr lang="en-US" altLang="zh-CN" sz="2800" dirty="0" smtClean="0"/>
              <a:t>A7”</a:t>
            </a:r>
            <a:r>
              <a:rPr lang="zh-CN" altLang="en-US" sz="2800" dirty="0" smtClean="0"/>
              <a:t>单元格输入公式“</a:t>
            </a:r>
            <a:r>
              <a:rPr lang="en-US" altLang="zh-CN" sz="2800" dirty="0" smtClean="0"/>
              <a:t>=A6*1000”</a:t>
            </a:r>
            <a:r>
              <a:rPr lang="zh-CN" altLang="en-US" sz="2800" dirty="0" smtClean="0"/>
              <a:t>。在微调钮前添加一个文本框，并将其与“</a:t>
            </a:r>
            <a:r>
              <a:rPr lang="en-US" altLang="zh-CN" sz="2800" dirty="0" smtClean="0"/>
              <a:t>A7”</a:t>
            </a:r>
            <a:r>
              <a:rPr lang="zh-CN" altLang="en-US" sz="2800" dirty="0" smtClean="0"/>
              <a:t>单元格链接。再添加一个文本框并输入“固定成本”提示信息</a:t>
            </a:r>
            <a:r>
              <a:rPr lang="zh-CN" altLang="en-US" sz="2800" dirty="0" smtClean="0"/>
              <a:t>。对</a:t>
            </a:r>
            <a:r>
              <a:rPr lang="zh-CN" altLang="en-US" sz="2800" dirty="0" smtClean="0"/>
              <a:t>以上各对象进行必要的格式设置，并组合为一个对象。</a:t>
            </a:r>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6.5</a:t>
            </a:r>
            <a:r>
              <a:rPr lang="zh-CN" altLang="zh-CN" sz="2800" b="1" dirty="0" smtClean="0"/>
              <a:t>动态盈亏平衡分析模型</a:t>
            </a:r>
            <a:endParaRPr lang="zh-CN" altLang="en-US" sz="2800" b="1" dirty="0" smtClean="0"/>
          </a:p>
        </p:txBody>
      </p:sp>
      <p:sp>
        <p:nvSpPr>
          <p:cNvPr id="6" name="矩形 5"/>
          <p:cNvSpPr/>
          <p:nvPr/>
        </p:nvSpPr>
        <p:spPr>
          <a:xfrm>
            <a:off x="993402" y="1212064"/>
            <a:ext cx="10199077" cy="3896516"/>
          </a:xfrm>
          <a:prstGeom prst="rect">
            <a:avLst/>
          </a:prstGeom>
        </p:spPr>
        <p:txBody>
          <a:bodyPr wrap="square">
            <a:spAutoFit/>
          </a:bodyPr>
          <a:lstStyle/>
          <a:p>
            <a:pPr>
              <a:lnSpc>
                <a:spcPct val="150000"/>
              </a:lnSpc>
            </a:pPr>
            <a:r>
              <a:rPr lang="zh-CN" altLang="en-US" sz="2800" dirty="0" smtClean="0"/>
              <a:t>⑷当前销量。假定当前销量为</a:t>
            </a:r>
            <a:r>
              <a:rPr lang="en-US" altLang="zh-CN" sz="2800" dirty="0" smtClean="0"/>
              <a:t>0-4</a:t>
            </a:r>
            <a:r>
              <a:rPr lang="zh-CN" altLang="en-US" sz="2800" dirty="0" smtClean="0"/>
              <a:t>万的整数，添加一个微调钮，设置其最小值为</a:t>
            </a:r>
            <a:r>
              <a:rPr lang="en-US" altLang="zh-CN" sz="2800" dirty="0" smtClean="0"/>
              <a:t>0</a:t>
            </a:r>
            <a:r>
              <a:rPr lang="zh-CN" altLang="en-US" sz="2800" dirty="0" smtClean="0"/>
              <a:t>，最大值为</a:t>
            </a:r>
            <a:r>
              <a:rPr lang="en-US" altLang="zh-CN" sz="2800" dirty="0" smtClean="0"/>
              <a:t>400</a:t>
            </a:r>
            <a:r>
              <a:rPr lang="zh-CN" altLang="en-US" sz="2800" dirty="0" smtClean="0"/>
              <a:t>，单元格链接为“</a:t>
            </a:r>
            <a:r>
              <a:rPr lang="en-US" altLang="zh-CN" sz="2800" dirty="0" smtClean="0"/>
              <a:t>A4”</a:t>
            </a:r>
            <a:r>
              <a:rPr lang="zh-CN" altLang="en-US" sz="2800" dirty="0" smtClean="0"/>
              <a:t>。在“</a:t>
            </a:r>
            <a:r>
              <a:rPr lang="en-US" altLang="zh-CN" sz="2800" dirty="0" smtClean="0"/>
              <a:t>A5”</a:t>
            </a:r>
            <a:r>
              <a:rPr lang="zh-CN" altLang="en-US" sz="2800" dirty="0" smtClean="0"/>
              <a:t>单元格输入公式“</a:t>
            </a:r>
            <a:r>
              <a:rPr lang="en-US" altLang="zh-CN" sz="2800" dirty="0" smtClean="0"/>
              <a:t>=A4*100”</a:t>
            </a:r>
            <a:r>
              <a:rPr lang="zh-CN" altLang="en-US" sz="2800" dirty="0" smtClean="0"/>
              <a:t>。在微调钮前添加一个文本框，并将其与“</a:t>
            </a:r>
            <a:r>
              <a:rPr lang="en-US" altLang="zh-CN" sz="2800" dirty="0" smtClean="0"/>
              <a:t>A5”</a:t>
            </a:r>
            <a:r>
              <a:rPr lang="zh-CN" altLang="en-US" sz="2800" dirty="0" smtClean="0"/>
              <a:t>单元格链接。再添加一个文本框并输入“当前销量”提示信息</a:t>
            </a:r>
            <a:r>
              <a:rPr lang="zh-CN" altLang="en-US" sz="2800" dirty="0" smtClean="0"/>
              <a:t>。对</a:t>
            </a:r>
            <a:r>
              <a:rPr lang="zh-CN" altLang="en-US" sz="2800" dirty="0" smtClean="0"/>
              <a:t>以上各对象进行必要的格式设置，并组合为一个对象。</a:t>
            </a:r>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6.5</a:t>
            </a:r>
            <a:r>
              <a:rPr lang="zh-CN" altLang="zh-CN" sz="2800" b="1" dirty="0" smtClean="0"/>
              <a:t>动态盈亏平衡分析模型</a:t>
            </a:r>
            <a:endParaRPr lang="zh-CN" altLang="en-US" sz="2800" b="1" dirty="0" smtClean="0"/>
          </a:p>
        </p:txBody>
      </p:sp>
      <p:sp>
        <p:nvSpPr>
          <p:cNvPr id="6" name="矩形 5"/>
          <p:cNvSpPr/>
          <p:nvPr/>
        </p:nvSpPr>
        <p:spPr>
          <a:xfrm>
            <a:off x="993402" y="1212064"/>
            <a:ext cx="10199077" cy="1311193"/>
          </a:xfrm>
          <a:prstGeom prst="rect">
            <a:avLst/>
          </a:prstGeom>
        </p:spPr>
        <p:txBody>
          <a:bodyPr wrap="square">
            <a:spAutoFit/>
          </a:bodyPr>
          <a:lstStyle/>
          <a:p>
            <a:pPr>
              <a:lnSpc>
                <a:spcPct val="150000"/>
              </a:lnSpc>
            </a:pPr>
            <a:r>
              <a:rPr lang="en-US" altLang="zh-CN" sz="2800" dirty="0" smtClean="0"/>
              <a:t>2.</a:t>
            </a:r>
            <a:r>
              <a:rPr lang="zh-CN" altLang="en-US" sz="2800" dirty="0" smtClean="0"/>
              <a:t>准备图表数据</a:t>
            </a:r>
          </a:p>
          <a:p>
            <a:pPr>
              <a:lnSpc>
                <a:spcPct val="150000"/>
              </a:lnSpc>
            </a:pPr>
            <a:r>
              <a:rPr lang="zh-CN" altLang="en-US" sz="2800" dirty="0" smtClean="0"/>
              <a:t>⑴成本线、收入线和利润线数据</a:t>
            </a:r>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67298" name="Picture 2"/>
          <p:cNvPicPr>
            <a:picLocks noChangeAspect="1" noChangeArrowheads="1"/>
          </p:cNvPicPr>
          <p:nvPr/>
        </p:nvPicPr>
        <p:blipFill>
          <a:blip r:embed="rId4" cstate="print"/>
          <a:srcRect/>
          <a:stretch>
            <a:fillRect/>
          </a:stretch>
        </p:blipFill>
        <p:spPr bwMode="auto">
          <a:xfrm>
            <a:off x="1097280" y="2596896"/>
            <a:ext cx="4275138" cy="884238"/>
          </a:xfrm>
          <a:prstGeom prst="rect">
            <a:avLst/>
          </a:prstGeom>
          <a:noFill/>
          <a:ln w="9525">
            <a:noFill/>
            <a:miter lim="800000"/>
            <a:headEnd/>
            <a:tailEnd/>
          </a:ln>
        </p:spPr>
      </p:pic>
      <p:pic>
        <p:nvPicPr>
          <p:cNvPr id="567299" name="Picture 3"/>
          <p:cNvPicPr>
            <a:picLocks noChangeAspect="1" noChangeArrowheads="1"/>
          </p:cNvPicPr>
          <p:nvPr/>
        </p:nvPicPr>
        <p:blipFill>
          <a:blip r:embed="rId5" cstate="print"/>
          <a:srcRect/>
          <a:stretch>
            <a:fillRect/>
          </a:stretch>
        </p:blipFill>
        <p:spPr bwMode="auto">
          <a:xfrm>
            <a:off x="1069848" y="3621024"/>
            <a:ext cx="4332214" cy="1225296"/>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6.5</a:t>
            </a:r>
            <a:r>
              <a:rPr lang="zh-CN" altLang="zh-CN" sz="2800" b="1" dirty="0" smtClean="0"/>
              <a:t>动态盈亏平衡分析模型</a:t>
            </a:r>
            <a:endParaRPr lang="zh-CN" altLang="en-US" sz="2800" b="1" dirty="0" smtClean="0"/>
          </a:p>
        </p:txBody>
      </p:sp>
      <p:sp>
        <p:nvSpPr>
          <p:cNvPr id="6" name="矩形 5"/>
          <p:cNvSpPr/>
          <p:nvPr/>
        </p:nvSpPr>
        <p:spPr>
          <a:xfrm>
            <a:off x="993402" y="1212064"/>
            <a:ext cx="10199077" cy="2677656"/>
          </a:xfrm>
          <a:prstGeom prst="rect">
            <a:avLst/>
          </a:prstGeom>
        </p:spPr>
        <p:txBody>
          <a:bodyPr wrap="square">
            <a:spAutoFit/>
          </a:bodyPr>
          <a:lstStyle/>
          <a:p>
            <a:r>
              <a:rPr lang="zh-CN" altLang="zh-CN" sz="2800" dirty="0" smtClean="0"/>
              <a:t>⑵盈亏平衡销量直线</a:t>
            </a:r>
            <a:r>
              <a:rPr lang="zh-CN" altLang="zh-CN" sz="2800" dirty="0" smtClean="0"/>
              <a:t>数据</a:t>
            </a:r>
            <a:endParaRPr lang="en-US" altLang="zh-CN" sz="2800" dirty="0" smtClean="0"/>
          </a:p>
          <a:p>
            <a:endParaRPr lang="en-US" altLang="zh-CN" sz="2800" dirty="0" smtClean="0"/>
          </a:p>
          <a:p>
            <a:endParaRPr lang="en-US" altLang="zh-CN" sz="2800" dirty="0" smtClean="0"/>
          </a:p>
          <a:p>
            <a:endParaRPr lang="en-US" altLang="zh-CN" sz="2800" dirty="0" smtClean="0"/>
          </a:p>
          <a:p>
            <a:r>
              <a:rPr lang="zh-CN" altLang="zh-CN" sz="2800" dirty="0" smtClean="0"/>
              <a:t>⑶盈亏平衡线与收入线交点坐标</a:t>
            </a:r>
          </a:p>
          <a:p>
            <a:endParaRPr lang="zh-CN" altLang="zh-CN" sz="2800" dirty="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68322" name="Picture 2"/>
          <p:cNvPicPr>
            <a:picLocks noChangeAspect="1" noChangeArrowheads="1"/>
          </p:cNvPicPr>
          <p:nvPr/>
        </p:nvPicPr>
        <p:blipFill>
          <a:blip r:embed="rId4" cstate="print"/>
          <a:srcRect/>
          <a:stretch>
            <a:fillRect/>
          </a:stretch>
        </p:blipFill>
        <p:spPr bwMode="auto">
          <a:xfrm>
            <a:off x="1444752" y="1801368"/>
            <a:ext cx="4552624" cy="804672"/>
          </a:xfrm>
          <a:prstGeom prst="rect">
            <a:avLst/>
          </a:prstGeom>
          <a:noFill/>
          <a:ln w="9525">
            <a:noFill/>
            <a:miter lim="800000"/>
            <a:headEnd/>
            <a:tailEnd/>
          </a:ln>
        </p:spPr>
      </p:pic>
      <p:pic>
        <p:nvPicPr>
          <p:cNvPr id="568323" name="Picture 3"/>
          <p:cNvPicPr>
            <a:picLocks noChangeAspect="1" noChangeArrowheads="1"/>
          </p:cNvPicPr>
          <p:nvPr/>
        </p:nvPicPr>
        <p:blipFill>
          <a:blip r:embed="rId5" cstate="print"/>
          <a:srcRect/>
          <a:stretch>
            <a:fillRect/>
          </a:stretch>
        </p:blipFill>
        <p:spPr bwMode="auto">
          <a:xfrm>
            <a:off x="1444752" y="3639312"/>
            <a:ext cx="4549982" cy="53035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6.5</a:t>
            </a:r>
            <a:r>
              <a:rPr lang="zh-CN" altLang="zh-CN" sz="2800" b="1" dirty="0" smtClean="0"/>
              <a:t>动态盈亏平衡分析模型</a:t>
            </a:r>
            <a:endParaRPr lang="zh-CN" altLang="en-US" sz="2800" b="1" dirty="0" smtClean="0"/>
          </a:p>
        </p:txBody>
      </p:sp>
      <p:sp>
        <p:nvSpPr>
          <p:cNvPr id="6" name="矩形 5"/>
          <p:cNvSpPr/>
          <p:nvPr/>
        </p:nvSpPr>
        <p:spPr>
          <a:xfrm>
            <a:off x="993402" y="1212064"/>
            <a:ext cx="10199077" cy="2677656"/>
          </a:xfrm>
          <a:prstGeom prst="rect">
            <a:avLst/>
          </a:prstGeom>
        </p:spPr>
        <p:txBody>
          <a:bodyPr wrap="square">
            <a:spAutoFit/>
          </a:bodyPr>
          <a:lstStyle/>
          <a:p>
            <a:r>
              <a:rPr lang="zh-CN" altLang="zh-CN" sz="2800" dirty="0" smtClean="0"/>
              <a:t>⑷当前销量直线</a:t>
            </a:r>
            <a:r>
              <a:rPr lang="zh-CN" altLang="zh-CN" sz="2800" dirty="0" smtClean="0"/>
              <a:t>数据</a:t>
            </a:r>
            <a:endParaRPr lang="en-US" altLang="zh-CN" sz="2800" dirty="0" smtClean="0"/>
          </a:p>
          <a:p>
            <a:endParaRPr lang="en-US" altLang="zh-CN" sz="2800" dirty="0" smtClean="0"/>
          </a:p>
          <a:p>
            <a:endParaRPr lang="en-US" altLang="zh-CN" sz="2800" dirty="0" smtClean="0"/>
          </a:p>
          <a:p>
            <a:endParaRPr lang="en-US" altLang="zh-CN" sz="2800" dirty="0" smtClean="0"/>
          </a:p>
          <a:p>
            <a:r>
              <a:rPr lang="zh-CN" altLang="zh-CN" sz="2800" dirty="0" smtClean="0"/>
              <a:t>⑸当前销量直线与利润线交点坐标</a:t>
            </a:r>
          </a:p>
          <a:p>
            <a:endParaRPr lang="zh-CN" altLang="zh-CN" sz="2800" dirty="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69346" name="Picture 2"/>
          <p:cNvPicPr>
            <a:picLocks noChangeAspect="1" noChangeArrowheads="1"/>
          </p:cNvPicPr>
          <p:nvPr/>
        </p:nvPicPr>
        <p:blipFill>
          <a:blip r:embed="rId4" cstate="print"/>
          <a:srcRect/>
          <a:stretch>
            <a:fillRect/>
          </a:stretch>
        </p:blipFill>
        <p:spPr bwMode="auto">
          <a:xfrm>
            <a:off x="1453895" y="1755648"/>
            <a:ext cx="4786295" cy="822960"/>
          </a:xfrm>
          <a:prstGeom prst="rect">
            <a:avLst/>
          </a:prstGeom>
          <a:noFill/>
          <a:ln w="9525">
            <a:noFill/>
            <a:miter lim="800000"/>
            <a:headEnd/>
            <a:tailEnd/>
          </a:ln>
        </p:spPr>
      </p:pic>
      <p:pic>
        <p:nvPicPr>
          <p:cNvPr id="569347" name="Picture 3"/>
          <p:cNvPicPr>
            <a:picLocks noChangeAspect="1" noChangeArrowheads="1"/>
          </p:cNvPicPr>
          <p:nvPr/>
        </p:nvPicPr>
        <p:blipFill>
          <a:blip r:embed="rId5" cstate="print"/>
          <a:srcRect/>
          <a:stretch>
            <a:fillRect/>
          </a:stretch>
        </p:blipFill>
        <p:spPr bwMode="auto">
          <a:xfrm>
            <a:off x="1453896" y="3538728"/>
            <a:ext cx="4802886" cy="60350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6.5</a:t>
            </a:r>
            <a:r>
              <a:rPr lang="zh-CN" altLang="zh-CN" sz="2800" b="1" dirty="0" smtClean="0"/>
              <a:t>动态盈亏平衡分析模型</a:t>
            </a:r>
            <a:endParaRPr lang="zh-CN" altLang="en-US" sz="2800" b="1" dirty="0" smtClean="0"/>
          </a:p>
        </p:txBody>
      </p:sp>
      <p:sp>
        <p:nvSpPr>
          <p:cNvPr id="6" name="矩形 5"/>
          <p:cNvSpPr/>
          <p:nvPr/>
        </p:nvSpPr>
        <p:spPr>
          <a:xfrm>
            <a:off x="993402" y="1212064"/>
            <a:ext cx="10199077" cy="4542847"/>
          </a:xfrm>
          <a:prstGeom prst="rect">
            <a:avLst/>
          </a:prstGeom>
        </p:spPr>
        <p:txBody>
          <a:bodyPr wrap="square">
            <a:spAutoFit/>
          </a:bodyPr>
          <a:lstStyle/>
          <a:p>
            <a:pPr>
              <a:lnSpc>
                <a:spcPct val="150000"/>
              </a:lnSpc>
            </a:pPr>
            <a:r>
              <a:rPr lang="en-US" altLang="zh-CN" sz="2800" dirty="0" smtClean="0"/>
              <a:t>3.</a:t>
            </a:r>
            <a:r>
              <a:rPr lang="zh-CN" altLang="en-US" sz="2800" dirty="0" smtClean="0"/>
              <a:t>制作图表</a:t>
            </a:r>
          </a:p>
          <a:p>
            <a:pPr>
              <a:lnSpc>
                <a:spcPct val="150000"/>
              </a:lnSpc>
            </a:pPr>
            <a:r>
              <a:rPr lang="zh-CN" altLang="en-US" sz="2800" dirty="0" smtClean="0"/>
              <a:t>⑴根据</a:t>
            </a:r>
            <a:r>
              <a:rPr lang="zh-CN" altLang="en-US" sz="2800" dirty="0" smtClean="0"/>
              <a:t>图</a:t>
            </a:r>
            <a:r>
              <a:rPr lang="en-US" altLang="zh-CN" sz="2800" dirty="0" smtClean="0"/>
              <a:t>6-9</a:t>
            </a:r>
            <a:r>
              <a:rPr lang="zh-CN" altLang="en-US" sz="2800" dirty="0" smtClean="0"/>
              <a:t>所示数据，制作散点图，以显示不同销量下的收入线、成本线和利润线。生成图表后，可对图表刻度、格式等进行必要的设置。</a:t>
            </a:r>
          </a:p>
          <a:p>
            <a:pPr>
              <a:lnSpc>
                <a:spcPct val="150000"/>
              </a:lnSpc>
            </a:pPr>
            <a:r>
              <a:rPr lang="zh-CN" altLang="en-US" sz="2800" dirty="0" smtClean="0"/>
              <a:t>⑵为图表添加一个系列，用以显示盈亏平衡线，</a:t>
            </a:r>
            <a:r>
              <a:rPr lang="en-US" altLang="zh-CN" sz="2800" dirty="0" smtClean="0"/>
              <a:t>X</a:t>
            </a:r>
            <a:r>
              <a:rPr lang="zh-CN" altLang="en-US" sz="2800" dirty="0" smtClean="0"/>
              <a:t>轴系列值为“</a:t>
            </a:r>
            <a:r>
              <a:rPr lang="en-US" altLang="zh-CN" sz="2800" dirty="0" smtClean="0"/>
              <a:t>D16</a:t>
            </a:r>
            <a:r>
              <a:rPr lang="zh-CN" altLang="en-US" sz="2800" dirty="0" smtClean="0"/>
              <a:t>：</a:t>
            </a:r>
            <a:r>
              <a:rPr lang="en-US" altLang="zh-CN" sz="2800" dirty="0" smtClean="0"/>
              <a:t>D17”</a:t>
            </a:r>
            <a:r>
              <a:rPr lang="zh-CN" altLang="en-US" sz="2800" dirty="0" smtClean="0"/>
              <a:t>，</a:t>
            </a:r>
            <a:r>
              <a:rPr lang="en-US" altLang="zh-CN" sz="2800" dirty="0" smtClean="0"/>
              <a:t>Y</a:t>
            </a:r>
            <a:r>
              <a:rPr lang="zh-CN" altLang="en-US" sz="2800" dirty="0" smtClean="0"/>
              <a:t>轴系列值为“</a:t>
            </a:r>
            <a:r>
              <a:rPr lang="en-US" altLang="zh-CN" sz="2800" dirty="0" smtClean="0"/>
              <a:t>E16</a:t>
            </a:r>
            <a:r>
              <a:rPr lang="zh-CN" altLang="en-US" sz="2800" dirty="0" smtClean="0"/>
              <a:t>：</a:t>
            </a:r>
            <a:r>
              <a:rPr lang="en-US" altLang="zh-CN" sz="2800" dirty="0" smtClean="0"/>
              <a:t>E17”</a:t>
            </a:r>
            <a:r>
              <a:rPr lang="zh-CN" altLang="en-US" sz="2800" dirty="0" smtClean="0"/>
              <a:t>。可参照图</a:t>
            </a:r>
            <a:r>
              <a:rPr lang="en-US" altLang="zh-CN" sz="2800" dirty="0" smtClean="0"/>
              <a:t>11-</a:t>
            </a:r>
            <a:r>
              <a:rPr lang="zh-CN" altLang="en-US" sz="2800" dirty="0" smtClean="0"/>
              <a:t>图</a:t>
            </a:r>
            <a:r>
              <a:rPr lang="en-US" altLang="zh-CN" sz="2800" dirty="0" smtClean="0"/>
              <a:t>6-10</a:t>
            </a:r>
            <a:r>
              <a:rPr lang="zh-CN" altLang="en-US" sz="2800" dirty="0" smtClean="0"/>
              <a:t>，对系列格式进行必要的设置。</a:t>
            </a:r>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6.5</a:t>
            </a:r>
            <a:r>
              <a:rPr lang="zh-CN" altLang="zh-CN" sz="2800" b="1" dirty="0" smtClean="0"/>
              <a:t>动态盈亏平衡分析模型</a:t>
            </a:r>
            <a:endParaRPr lang="zh-CN" altLang="en-US" sz="2800" b="1" dirty="0" smtClean="0"/>
          </a:p>
        </p:txBody>
      </p:sp>
      <p:sp>
        <p:nvSpPr>
          <p:cNvPr id="6" name="矩形 5"/>
          <p:cNvSpPr/>
          <p:nvPr/>
        </p:nvSpPr>
        <p:spPr>
          <a:xfrm>
            <a:off x="993402" y="1212064"/>
            <a:ext cx="10199077" cy="3896516"/>
          </a:xfrm>
          <a:prstGeom prst="rect">
            <a:avLst/>
          </a:prstGeom>
        </p:spPr>
        <p:txBody>
          <a:bodyPr wrap="square">
            <a:spAutoFit/>
          </a:bodyPr>
          <a:lstStyle/>
          <a:p>
            <a:pPr>
              <a:lnSpc>
                <a:spcPct val="150000"/>
              </a:lnSpc>
            </a:pPr>
            <a:r>
              <a:rPr lang="zh-CN" altLang="en-US" sz="2800" dirty="0" smtClean="0"/>
              <a:t>⑶为图表添加一个系列，用以显示盈亏平衡线与收入线的交点，</a:t>
            </a:r>
            <a:r>
              <a:rPr lang="en-US" altLang="zh-CN" sz="2800" dirty="0" smtClean="0"/>
              <a:t>X</a:t>
            </a:r>
            <a:r>
              <a:rPr lang="zh-CN" altLang="en-US" sz="2800" dirty="0" smtClean="0"/>
              <a:t>轴系列值为“</a:t>
            </a:r>
            <a:r>
              <a:rPr lang="en-US" altLang="zh-CN" sz="2800" dirty="0" smtClean="0"/>
              <a:t>D19”</a:t>
            </a:r>
            <a:r>
              <a:rPr lang="zh-CN" altLang="en-US" sz="2800" dirty="0" smtClean="0"/>
              <a:t>，</a:t>
            </a:r>
            <a:r>
              <a:rPr lang="en-US" altLang="zh-CN" sz="2800" dirty="0" smtClean="0"/>
              <a:t>Y</a:t>
            </a:r>
            <a:r>
              <a:rPr lang="zh-CN" altLang="en-US" sz="2800" dirty="0" smtClean="0"/>
              <a:t>轴系列值为“</a:t>
            </a:r>
            <a:r>
              <a:rPr lang="en-US" altLang="zh-CN" sz="2800" dirty="0" smtClean="0"/>
              <a:t>E19”</a:t>
            </a:r>
            <a:r>
              <a:rPr lang="zh-CN" altLang="en-US" sz="2800" dirty="0" smtClean="0"/>
              <a:t>。可</a:t>
            </a:r>
            <a:r>
              <a:rPr lang="zh-CN" altLang="en-US" sz="2800" dirty="0" smtClean="0"/>
              <a:t>参照图</a:t>
            </a:r>
            <a:r>
              <a:rPr lang="en-US" altLang="zh-CN" sz="2800" dirty="0" smtClean="0"/>
              <a:t>6-10</a:t>
            </a:r>
            <a:r>
              <a:rPr lang="zh-CN" altLang="en-US" sz="2800" dirty="0" smtClean="0"/>
              <a:t>，对数据点格式进行必要的设置。</a:t>
            </a:r>
          </a:p>
          <a:p>
            <a:pPr>
              <a:lnSpc>
                <a:spcPct val="150000"/>
              </a:lnSpc>
            </a:pPr>
            <a:r>
              <a:rPr lang="zh-CN" altLang="en-US" sz="2800" dirty="0" smtClean="0"/>
              <a:t>⑷为图表添加一个系列，用以显示当前销量线，</a:t>
            </a:r>
            <a:r>
              <a:rPr lang="en-US" altLang="zh-CN" sz="2800" dirty="0" smtClean="0"/>
              <a:t>X</a:t>
            </a:r>
            <a:r>
              <a:rPr lang="zh-CN" altLang="en-US" sz="2800" dirty="0" smtClean="0"/>
              <a:t>轴系列值为“</a:t>
            </a:r>
            <a:r>
              <a:rPr lang="en-US" altLang="zh-CN" sz="2800" dirty="0" smtClean="0"/>
              <a:t>D13</a:t>
            </a:r>
            <a:r>
              <a:rPr lang="zh-CN" altLang="en-US" sz="2800" dirty="0" smtClean="0"/>
              <a:t>：</a:t>
            </a:r>
            <a:r>
              <a:rPr lang="en-US" altLang="zh-CN" sz="2800" dirty="0" smtClean="0"/>
              <a:t>D14”</a:t>
            </a:r>
            <a:r>
              <a:rPr lang="zh-CN" altLang="en-US" sz="2800" dirty="0" smtClean="0"/>
              <a:t>，</a:t>
            </a:r>
            <a:r>
              <a:rPr lang="en-US" altLang="zh-CN" sz="2800" dirty="0" smtClean="0"/>
              <a:t>Y</a:t>
            </a:r>
            <a:r>
              <a:rPr lang="zh-CN" altLang="en-US" sz="2800" dirty="0" smtClean="0"/>
              <a:t>轴系列值为“</a:t>
            </a:r>
            <a:r>
              <a:rPr lang="en-US" altLang="zh-CN" sz="2800" dirty="0" smtClean="0"/>
              <a:t>E13</a:t>
            </a:r>
            <a:r>
              <a:rPr lang="zh-CN" altLang="en-US" sz="2800" dirty="0" smtClean="0"/>
              <a:t>：</a:t>
            </a:r>
            <a:r>
              <a:rPr lang="en-US" altLang="zh-CN" sz="2800" dirty="0" smtClean="0"/>
              <a:t>E14”</a:t>
            </a:r>
            <a:r>
              <a:rPr lang="zh-CN" altLang="en-US" sz="2800" dirty="0" smtClean="0"/>
              <a:t>。可</a:t>
            </a:r>
            <a:r>
              <a:rPr lang="zh-CN" altLang="en-US" sz="2800" dirty="0" smtClean="0"/>
              <a:t>参照图</a:t>
            </a:r>
            <a:r>
              <a:rPr lang="en-US" altLang="zh-CN" sz="2800" dirty="0" smtClean="0"/>
              <a:t>6-10</a:t>
            </a:r>
            <a:r>
              <a:rPr lang="zh-CN" altLang="en-US" sz="2800" dirty="0" smtClean="0"/>
              <a:t>，对系列格式进行必要的设置。</a:t>
            </a:r>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6.5</a:t>
            </a:r>
            <a:r>
              <a:rPr lang="zh-CN" altLang="zh-CN" sz="2800" b="1" dirty="0" smtClean="0"/>
              <a:t>动态盈亏平衡分析模型</a:t>
            </a:r>
            <a:endParaRPr lang="zh-CN" altLang="en-US" sz="2800" b="1" dirty="0" smtClean="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zh-CN" altLang="en-US" sz="2800" dirty="0" smtClean="0"/>
              <a:t>⑸为图表添加一个系列，用以显示当前销量线与利润线的交点，系列</a:t>
            </a:r>
            <a:r>
              <a:rPr lang="en-US" altLang="zh-CN" sz="2800" dirty="0" smtClean="0"/>
              <a:t>X</a:t>
            </a:r>
            <a:r>
              <a:rPr lang="zh-CN" altLang="en-US" sz="2800" dirty="0" smtClean="0"/>
              <a:t>值坐标为“</a:t>
            </a:r>
            <a:r>
              <a:rPr lang="en-US" altLang="zh-CN" sz="2800" dirty="0" smtClean="0"/>
              <a:t>D21”</a:t>
            </a:r>
            <a:r>
              <a:rPr lang="zh-CN" altLang="en-US" sz="2800" dirty="0" smtClean="0"/>
              <a:t>，</a:t>
            </a:r>
            <a:r>
              <a:rPr lang="en-US" altLang="zh-CN" sz="2800" dirty="0" smtClean="0"/>
              <a:t>Y</a:t>
            </a:r>
            <a:r>
              <a:rPr lang="zh-CN" altLang="en-US" sz="2800" dirty="0" smtClean="0"/>
              <a:t>值坐标为“</a:t>
            </a:r>
            <a:r>
              <a:rPr lang="en-US" altLang="zh-CN" sz="2800" dirty="0" smtClean="0"/>
              <a:t>E21”</a:t>
            </a:r>
            <a:r>
              <a:rPr lang="zh-CN" altLang="en-US" sz="2800" dirty="0" smtClean="0"/>
              <a:t>。可</a:t>
            </a:r>
            <a:r>
              <a:rPr lang="zh-CN" altLang="en-US" sz="2800" dirty="0" smtClean="0"/>
              <a:t>参照图</a:t>
            </a:r>
            <a:r>
              <a:rPr lang="en-US" altLang="zh-CN" sz="2800" dirty="0" smtClean="0"/>
              <a:t>6-10</a:t>
            </a:r>
            <a:r>
              <a:rPr lang="zh-CN" altLang="en-US" sz="2800" dirty="0" smtClean="0"/>
              <a:t>，对数据点格式进行必要的设置</a:t>
            </a:r>
            <a:r>
              <a:rPr lang="zh-CN" altLang="en-US" sz="2800" dirty="0" smtClean="0"/>
              <a:t>。</a:t>
            </a:r>
            <a:endParaRPr lang="en-US" altLang="zh-CN" sz="2800" dirty="0" smtClean="0"/>
          </a:p>
          <a:p>
            <a:pPr>
              <a:lnSpc>
                <a:spcPct val="150000"/>
              </a:lnSpc>
            </a:pPr>
            <a:r>
              <a:rPr lang="zh-CN" altLang="en-US" sz="2800" dirty="0" smtClean="0"/>
              <a:t>⑹在图表中添加两个文本框，分别动态显示盈亏平衡销量和当前利润。在“</a:t>
            </a:r>
            <a:r>
              <a:rPr lang="en-US" altLang="zh-CN" sz="2800" dirty="0" smtClean="0"/>
              <a:t>D23”</a:t>
            </a:r>
            <a:r>
              <a:rPr lang="zh-CN" altLang="en-US" sz="2800" dirty="0" smtClean="0"/>
              <a:t>单元格输入公式“</a:t>
            </a:r>
            <a:r>
              <a:rPr lang="en-US" altLang="zh-CN" sz="2800" dirty="0" smtClean="0"/>
              <a:t>=IF(A1&gt;A3,"</a:t>
            </a:r>
            <a:r>
              <a:rPr lang="zh-CN" altLang="en-US" sz="2800" dirty="0" smtClean="0"/>
              <a:t>盈亏平衡</a:t>
            </a:r>
            <a:r>
              <a:rPr lang="zh-CN" altLang="en-US" sz="2800" dirty="0" smtClean="0"/>
              <a:t>销量</a:t>
            </a:r>
            <a:r>
              <a:rPr lang="en-US" altLang="zh-CN" sz="2800" dirty="0" smtClean="0"/>
              <a:t>"&amp;"="&amp;ROUND(D19,0),"")”</a:t>
            </a:r>
            <a:r>
              <a:rPr lang="zh-CN" altLang="en-US" sz="2800" dirty="0" smtClean="0"/>
              <a:t>，然后将某个文本框与“</a:t>
            </a:r>
            <a:r>
              <a:rPr lang="en-US" altLang="zh-CN" sz="2800" dirty="0" smtClean="0"/>
              <a:t>D23”</a:t>
            </a:r>
            <a:r>
              <a:rPr lang="zh-CN" altLang="en-US" sz="2800" dirty="0" smtClean="0"/>
              <a:t>进行链接。在“</a:t>
            </a:r>
            <a:r>
              <a:rPr lang="en-US" altLang="zh-CN" sz="2800" dirty="0" smtClean="0"/>
              <a:t>D24”</a:t>
            </a:r>
            <a:r>
              <a:rPr lang="zh-CN" altLang="en-US" sz="2800" dirty="0" smtClean="0"/>
              <a:t>单元格输入公式“</a:t>
            </a:r>
            <a:r>
              <a:rPr lang="en-US" altLang="zh-CN" sz="2800" dirty="0" smtClean="0"/>
              <a:t>="</a:t>
            </a:r>
            <a:r>
              <a:rPr lang="zh-CN" altLang="en-US" sz="2800" dirty="0" smtClean="0"/>
              <a:t>当前利润</a:t>
            </a:r>
            <a:r>
              <a:rPr lang="en-US" altLang="zh-CN" sz="2800" dirty="0" smtClean="0"/>
              <a:t>"&amp;"="&amp;ROUND(E21,0)”</a:t>
            </a:r>
            <a:r>
              <a:rPr lang="zh-CN" altLang="en-US" sz="2800" dirty="0" smtClean="0"/>
              <a:t>，</a:t>
            </a:r>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en-US" altLang="zh-CN" sz="2800" dirty="0" smtClean="0"/>
              <a:t>        【</a:t>
            </a:r>
            <a:r>
              <a:rPr lang="zh-CN" altLang="en-US" sz="2800" dirty="0" smtClean="0"/>
              <a:t>例</a:t>
            </a:r>
            <a:r>
              <a:rPr lang="en-US" altLang="zh-CN" sz="2800" dirty="0" smtClean="0"/>
              <a:t>1-11】</a:t>
            </a:r>
            <a:r>
              <a:rPr lang="zh-CN" altLang="en-US" sz="2800" dirty="0" smtClean="0"/>
              <a:t>科目发生额余额表如图</a:t>
            </a:r>
            <a:r>
              <a:rPr lang="en-US" altLang="zh-CN" sz="2800" dirty="0" smtClean="0"/>
              <a:t>1-10</a:t>
            </a:r>
            <a:r>
              <a:rPr lang="zh-CN" altLang="en-US" sz="2800" dirty="0" smtClean="0"/>
              <a:t>所示。在</a:t>
            </a:r>
            <a:r>
              <a:rPr lang="en-US" altLang="zh-CN" sz="2800" dirty="0" smtClean="0"/>
              <a:t>B8</a:t>
            </a:r>
            <a:r>
              <a:rPr lang="zh-CN" altLang="en-US" sz="2800" dirty="0" smtClean="0"/>
              <a:t>单元格输入科目名称，在</a:t>
            </a:r>
            <a:r>
              <a:rPr lang="en-US" altLang="zh-CN" sz="2800" dirty="0" smtClean="0"/>
              <a:t>B9</a:t>
            </a:r>
            <a:r>
              <a:rPr lang="zh-CN" altLang="en-US" sz="2800" dirty="0" smtClean="0"/>
              <a:t>单元格定义公式查找对应的科目编码。</a:t>
            </a:r>
            <a:endParaRPr lang="en-US" altLang="zh-CN" sz="2800" dirty="0" smtClean="0"/>
          </a:p>
          <a:p>
            <a:pPr>
              <a:lnSpc>
                <a:spcPct val="150000"/>
              </a:lnSpc>
            </a:pPr>
            <a:r>
              <a:rPr lang="en-US" altLang="zh-CN" sz="2800" dirty="0" smtClean="0"/>
              <a:t>        </a:t>
            </a:r>
            <a:r>
              <a:rPr lang="zh-CN" altLang="zh-CN" sz="2800" dirty="0" smtClean="0"/>
              <a:t>公式如下：</a:t>
            </a:r>
            <a:r>
              <a:rPr lang="en-US" altLang="zh-CN" sz="2800" dirty="0" smtClean="0"/>
              <a:t>=VLOOKUP(B8,IF({1,0},B2:B7,A2:A7),2,FALSE)</a:t>
            </a:r>
            <a:r>
              <a:rPr lang="zh-CN" altLang="zh-CN" sz="2800" dirty="0" smtClean="0"/>
              <a:t>。</a:t>
            </a:r>
            <a:endParaRPr lang="en-US" altLang="zh-CN" sz="2800" dirty="0" smtClean="0"/>
          </a:p>
          <a:p>
            <a:pPr>
              <a:lnSpc>
                <a:spcPct val="150000"/>
              </a:lnSpc>
            </a:pPr>
            <a:r>
              <a:rPr lang="en-US" altLang="zh-CN" sz="2800" dirty="0" smtClean="0"/>
              <a:t>        </a:t>
            </a:r>
            <a:r>
              <a:rPr lang="zh-CN" altLang="zh-CN" sz="2800" dirty="0" smtClean="0"/>
              <a:t>需要注意，此处为数组公式，</a:t>
            </a:r>
            <a:endParaRPr lang="en-US" altLang="zh-CN" sz="2800" dirty="0" smtClean="0"/>
          </a:p>
          <a:p>
            <a:pPr>
              <a:lnSpc>
                <a:spcPct val="150000"/>
              </a:lnSpc>
            </a:pPr>
            <a:r>
              <a:rPr lang="zh-CN" altLang="zh-CN" sz="2800" dirty="0" smtClean="0"/>
              <a:t>输入完公式后需要按</a:t>
            </a:r>
            <a:r>
              <a:rPr lang="zh-CN" altLang="en-US" sz="2800" dirty="0" smtClean="0"/>
              <a:t>下</a:t>
            </a:r>
            <a:r>
              <a:rPr lang="zh-CN" altLang="zh-CN" sz="2800" dirty="0" smtClean="0"/>
              <a:t>组合键</a:t>
            </a:r>
            <a:endParaRPr lang="en-US" altLang="zh-CN" sz="2800" dirty="0" smtClean="0"/>
          </a:p>
          <a:p>
            <a:pPr>
              <a:lnSpc>
                <a:spcPct val="150000"/>
              </a:lnSpc>
            </a:pPr>
            <a:r>
              <a:rPr lang="en-US" altLang="zh-CN" sz="2800" dirty="0" smtClean="0"/>
              <a:t>&lt;Ctrl&gt;+&lt;shift&gt;+&lt;enter&gt;</a:t>
            </a:r>
            <a:r>
              <a:rPr lang="zh-CN" altLang="zh-CN" sz="2800" dirty="0" smtClean="0"/>
              <a:t>确认，</a:t>
            </a:r>
            <a:endParaRPr lang="en-US" altLang="zh-CN" sz="2800" dirty="0" smtClean="0"/>
          </a:p>
          <a:p>
            <a:pPr>
              <a:lnSpc>
                <a:spcPct val="150000"/>
              </a:lnSpc>
            </a:pPr>
            <a:r>
              <a:rPr lang="zh-CN" altLang="zh-CN" sz="2800" dirty="0" smtClean="0"/>
              <a:t>否则会返回错误值。</a:t>
            </a:r>
            <a:endParaRPr lang="zh-CN" altLang="en-US" sz="2800" dirty="0" smtClean="0"/>
          </a:p>
        </p:txBody>
      </p:sp>
      <p:pic>
        <p:nvPicPr>
          <p:cNvPr id="44034" name="Picture 2"/>
          <p:cNvPicPr>
            <a:picLocks noChangeAspect="1" noChangeArrowheads="1"/>
          </p:cNvPicPr>
          <p:nvPr/>
        </p:nvPicPr>
        <p:blipFill>
          <a:blip r:embed="rId4" cstate="print"/>
          <a:srcRect/>
          <a:stretch>
            <a:fillRect/>
          </a:stretch>
        </p:blipFill>
        <p:spPr bwMode="auto">
          <a:xfrm>
            <a:off x="5806440" y="3895344"/>
            <a:ext cx="5674027" cy="206654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6.5</a:t>
            </a:r>
            <a:r>
              <a:rPr lang="zh-CN" altLang="zh-CN" sz="2800" b="1" dirty="0" smtClean="0"/>
              <a:t>动态盈亏平衡分析模型</a:t>
            </a:r>
            <a:endParaRPr lang="zh-CN" altLang="en-US" sz="2800" b="1" dirty="0" smtClean="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zh-CN" altLang="en-US" sz="2800" dirty="0" smtClean="0"/>
              <a:t>然后</a:t>
            </a:r>
            <a:r>
              <a:rPr lang="zh-CN" altLang="en-US" sz="2800" dirty="0" smtClean="0"/>
              <a:t>将另一文本框与“</a:t>
            </a:r>
            <a:r>
              <a:rPr lang="en-US" altLang="zh-CN" sz="2800" dirty="0" smtClean="0"/>
              <a:t>D24”</a:t>
            </a:r>
            <a:r>
              <a:rPr lang="zh-CN" altLang="en-US" sz="2800" dirty="0" smtClean="0"/>
              <a:t>进行链接。其中</a:t>
            </a:r>
            <a:r>
              <a:rPr lang="en-US" altLang="zh-CN" sz="2800" dirty="0" smtClean="0"/>
              <a:t>round</a:t>
            </a:r>
            <a:r>
              <a:rPr lang="zh-CN" altLang="en-US" sz="2800" dirty="0" smtClean="0"/>
              <a:t>（）为四舍五入函数，利用该函数将结果保留为整数。可对单元格进行必要的格式设置，并放置于图表之上。</a:t>
            </a:r>
          </a:p>
          <a:p>
            <a:pPr>
              <a:lnSpc>
                <a:spcPct val="150000"/>
              </a:lnSpc>
            </a:pPr>
            <a:r>
              <a:rPr lang="zh-CN" altLang="en-US" sz="2800" dirty="0" smtClean="0"/>
              <a:t>可以设置图表的叠放次序，将其置于最底层，以显示其上的文本框和各组合对象。</a:t>
            </a:r>
          </a:p>
          <a:p>
            <a:pPr>
              <a:lnSpc>
                <a:spcPct val="150000"/>
              </a:lnSpc>
            </a:pPr>
            <a:r>
              <a:rPr lang="en-US" altLang="zh-CN" sz="2800" dirty="0" smtClean="0"/>
              <a:t>4.</a:t>
            </a:r>
            <a:r>
              <a:rPr lang="zh-CN" altLang="en-US" sz="2800" dirty="0" smtClean="0"/>
              <a:t>保护工作表</a:t>
            </a:r>
          </a:p>
          <a:p>
            <a:pPr>
              <a:lnSpc>
                <a:spcPct val="150000"/>
              </a:lnSpc>
            </a:pPr>
            <a:r>
              <a:rPr lang="zh-CN" altLang="en-US" sz="2800" dirty="0" smtClean="0"/>
              <a:t>各微调钮链接单元格均位于</a:t>
            </a:r>
            <a:r>
              <a:rPr lang="en-US" altLang="zh-CN" sz="2800" dirty="0" smtClean="0"/>
              <a:t>A</a:t>
            </a:r>
            <a:r>
              <a:rPr lang="zh-CN" altLang="en-US" sz="2800" dirty="0" smtClean="0"/>
              <a:t>列，可将</a:t>
            </a:r>
            <a:r>
              <a:rPr lang="en-US" altLang="zh-CN" sz="2800" dirty="0" smtClean="0"/>
              <a:t>A</a:t>
            </a:r>
            <a:r>
              <a:rPr lang="zh-CN" altLang="en-US" sz="2800" dirty="0" smtClean="0"/>
              <a:t>列隐藏，然后保护工作表。</a:t>
            </a:r>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6.6</a:t>
            </a:r>
            <a:r>
              <a:rPr lang="zh-CN" altLang="zh-CN" sz="2800" b="1" dirty="0" smtClean="0"/>
              <a:t>盈亏</a:t>
            </a:r>
            <a:r>
              <a:rPr lang="zh-CN" altLang="zh-CN" sz="2800" b="1" dirty="0" smtClean="0"/>
              <a:t>平衡销量随单价变化分析模型</a:t>
            </a:r>
            <a:endParaRPr lang="zh-CN" altLang="zh-CN" sz="2800" dirty="0"/>
          </a:p>
        </p:txBody>
      </p:sp>
      <p:sp>
        <p:nvSpPr>
          <p:cNvPr id="6" name="矩形 5"/>
          <p:cNvSpPr/>
          <p:nvPr/>
        </p:nvSpPr>
        <p:spPr>
          <a:xfrm>
            <a:off x="993402" y="1212064"/>
            <a:ext cx="10199077" cy="523220"/>
          </a:xfrm>
          <a:prstGeom prst="rect">
            <a:avLst/>
          </a:prstGeom>
        </p:spPr>
        <p:txBody>
          <a:bodyPr wrap="square">
            <a:spAutoFit/>
          </a:bodyPr>
          <a:lstStyle/>
          <a:p>
            <a:r>
              <a:rPr lang="en-US" altLang="zh-CN" sz="2800" b="1" dirty="0" smtClean="0"/>
              <a:t>6.6.1</a:t>
            </a:r>
            <a:r>
              <a:rPr lang="zh-CN" altLang="zh-CN" sz="2800" b="1" dirty="0" smtClean="0"/>
              <a:t>模型</a:t>
            </a:r>
            <a:r>
              <a:rPr lang="zh-CN" altLang="zh-CN" sz="2800" b="1" dirty="0" smtClean="0"/>
              <a:t>功能</a:t>
            </a:r>
            <a:endParaRPr lang="zh-CN"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70370" name="Picture 2"/>
          <p:cNvPicPr>
            <a:picLocks noChangeAspect="1" noChangeArrowheads="1"/>
          </p:cNvPicPr>
          <p:nvPr/>
        </p:nvPicPr>
        <p:blipFill>
          <a:blip r:embed="rId4" cstate="print"/>
          <a:srcRect/>
          <a:stretch>
            <a:fillRect/>
          </a:stretch>
        </p:blipFill>
        <p:spPr bwMode="auto">
          <a:xfrm>
            <a:off x="3054096" y="1965960"/>
            <a:ext cx="5414650" cy="3922776"/>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6.6</a:t>
            </a:r>
            <a:r>
              <a:rPr lang="zh-CN" altLang="zh-CN" sz="2800" b="1" dirty="0" smtClean="0"/>
              <a:t>盈亏</a:t>
            </a:r>
            <a:r>
              <a:rPr lang="zh-CN" altLang="zh-CN" sz="2800" b="1" dirty="0" smtClean="0"/>
              <a:t>平衡销量随单价变化分析模型</a:t>
            </a:r>
            <a:endParaRPr lang="zh-CN" altLang="zh-CN" sz="2800" dirty="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en-US" altLang="zh-CN" sz="2800" b="1" dirty="0" smtClean="0"/>
              <a:t>6.6.2</a:t>
            </a:r>
            <a:r>
              <a:rPr lang="zh-CN" altLang="en-US" sz="2800" b="1" dirty="0" smtClean="0"/>
              <a:t>模型设计</a:t>
            </a:r>
            <a:r>
              <a:rPr lang="zh-CN" altLang="en-US" sz="2800" b="1" dirty="0" smtClean="0"/>
              <a:t>步骤</a:t>
            </a:r>
            <a:endParaRPr lang="en-US" altLang="zh-CN" sz="2800" b="1" dirty="0" smtClean="0"/>
          </a:p>
          <a:p>
            <a:pPr>
              <a:lnSpc>
                <a:spcPct val="150000"/>
              </a:lnSpc>
            </a:pPr>
            <a:r>
              <a:rPr lang="en-US" altLang="zh-CN" sz="2800" dirty="0" smtClean="0"/>
              <a:t>1.</a:t>
            </a:r>
            <a:r>
              <a:rPr lang="zh-CN" altLang="zh-CN" sz="2800" dirty="0" smtClean="0"/>
              <a:t>设置基本数据</a:t>
            </a:r>
          </a:p>
          <a:p>
            <a:pPr>
              <a:lnSpc>
                <a:spcPct val="150000"/>
              </a:lnSpc>
            </a:pPr>
            <a:r>
              <a:rPr lang="en-US" altLang="zh-CN" sz="2800" dirty="0" smtClean="0"/>
              <a:t>2.</a:t>
            </a:r>
            <a:r>
              <a:rPr lang="zh-CN" altLang="zh-CN" sz="2800" dirty="0" smtClean="0"/>
              <a:t>准备图表数据</a:t>
            </a:r>
          </a:p>
          <a:p>
            <a:pPr>
              <a:lnSpc>
                <a:spcPct val="150000"/>
              </a:lnSpc>
            </a:pPr>
            <a:r>
              <a:rPr lang="zh-CN" altLang="zh-CN" sz="2800" dirty="0" smtClean="0"/>
              <a:t>制作该图表，需要准备在给定固定成本和单位变动成本下的一系列单价所对应的盈亏平衡销量，为此需要准备单价和对应的销量数据。假定单价介于</a:t>
            </a:r>
            <a:r>
              <a:rPr lang="en-US" altLang="zh-CN" sz="2800" dirty="0" smtClean="0"/>
              <a:t>15-20</a:t>
            </a:r>
            <a:r>
              <a:rPr lang="zh-CN" altLang="zh-CN" sz="2800" dirty="0" smtClean="0"/>
              <a:t>，直接定义公式或利用数据表计算不同单价对应的盈亏平衡销量。此外，还需准备单价垂线图所需两点坐标数据，</a:t>
            </a:r>
            <a:r>
              <a:rPr lang="en-US" altLang="zh-CN" sz="2800" dirty="0" smtClean="0"/>
              <a:t>X</a:t>
            </a:r>
            <a:r>
              <a:rPr lang="zh-CN" altLang="zh-CN" sz="2800" dirty="0" smtClean="0"/>
              <a:t>轴系列值为当前单价，</a:t>
            </a:r>
            <a:r>
              <a:rPr lang="en-US" altLang="zh-CN" sz="2800" dirty="0" smtClean="0"/>
              <a:t>Y</a:t>
            </a:r>
            <a:r>
              <a:rPr lang="zh-CN" altLang="zh-CN" sz="2800" dirty="0" smtClean="0"/>
              <a:t>轴系列值为</a:t>
            </a:r>
            <a:r>
              <a:rPr lang="en-US" altLang="zh-CN" sz="2800" dirty="0" smtClean="0"/>
              <a:t>0</a:t>
            </a:r>
            <a:r>
              <a:rPr lang="zh-CN" altLang="zh-CN" sz="2800" dirty="0" smtClean="0"/>
              <a:t>和</a:t>
            </a:r>
            <a:r>
              <a:rPr lang="en-US" altLang="zh-CN" sz="2800" dirty="0" smtClean="0"/>
              <a:t>4000</a:t>
            </a:r>
            <a:r>
              <a:rPr lang="zh-CN" altLang="zh-CN" sz="2800" dirty="0" smtClean="0"/>
              <a:t>。</a:t>
            </a:r>
            <a:endParaRPr lang="zh-CN"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6.6</a:t>
            </a:r>
            <a:r>
              <a:rPr lang="zh-CN" altLang="zh-CN" sz="2800" b="1" dirty="0" smtClean="0"/>
              <a:t>盈亏</a:t>
            </a:r>
            <a:r>
              <a:rPr lang="zh-CN" altLang="zh-CN" sz="2800" b="1" dirty="0" smtClean="0"/>
              <a:t>平衡销量随单价变化分析模型</a:t>
            </a:r>
            <a:endParaRPr lang="zh-CN" altLang="zh-CN" sz="2800" dirty="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en-US" altLang="zh-CN" sz="2800" dirty="0" smtClean="0"/>
              <a:t>         </a:t>
            </a:r>
            <a:r>
              <a:rPr lang="zh-CN" altLang="zh-CN" sz="2800" dirty="0" smtClean="0"/>
              <a:t>为了</a:t>
            </a:r>
            <a:r>
              <a:rPr lang="zh-CN" altLang="zh-CN" sz="2800" dirty="0" smtClean="0"/>
              <a:t>显示单价垂线和趋势线的交点，还需准备交点坐标以据此为图表添加系列，</a:t>
            </a:r>
            <a:r>
              <a:rPr lang="en-US" altLang="zh-CN" sz="2800" dirty="0" smtClean="0"/>
              <a:t>X</a:t>
            </a:r>
            <a:r>
              <a:rPr lang="zh-CN" altLang="zh-CN" sz="2800" dirty="0" smtClean="0"/>
              <a:t>轴系列值为当前单价，</a:t>
            </a:r>
            <a:r>
              <a:rPr lang="en-US" altLang="zh-CN" sz="2800" dirty="0" smtClean="0"/>
              <a:t>Y</a:t>
            </a:r>
            <a:r>
              <a:rPr lang="zh-CN" altLang="zh-CN" sz="2800" dirty="0" smtClean="0"/>
              <a:t>轴系列值为当前单价对应的盈亏平衡销量。</a:t>
            </a:r>
          </a:p>
          <a:p>
            <a:pPr>
              <a:lnSpc>
                <a:spcPct val="150000"/>
              </a:lnSpc>
            </a:pPr>
            <a:r>
              <a:rPr lang="en-US" altLang="zh-CN" sz="2800" dirty="0" smtClean="0"/>
              <a:t>         3</a:t>
            </a:r>
            <a:r>
              <a:rPr lang="en-US" altLang="zh-CN" sz="2800" dirty="0" smtClean="0"/>
              <a:t>.</a:t>
            </a:r>
            <a:r>
              <a:rPr lang="zh-CN" altLang="en-US" sz="2800" dirty="0" smtClean="0"/>
              <a:t>制作图表</a:t>
            </a:r>
          </a:p>
          <a:p>
            <a:pPr>
              <a:lnSpc>
                <a:spcPct val="150000"/>
              </a:lnSpc>
            </a:pPr>
            <a:r>
              <a:rPr lang="zh-CN" altLang="en-US" sz="2800" dirty="0" smtClean="0"/>
              <a:t>        根据</a:t>
            </a:r>
            <a:r>
              <a:rPr lang="zh-CN" altLang="en-US" sz="2800" dirty="0" smtClean="0"/>
              <a:t>准备好的单价和销量数据，制作散点图，并参照图</a:t>
            </a:r>
            <a:r>
              <a:rPr lang="en-US" altLang="zh-CN" sz="2800" dirty="0" smtClean="0"/>
              <a:t>11-</a:t>
            </a:r>
            <a:r>
              <a:rPr lang="zh-CN" altLang="en-US" sz="2800" dirty="0" smtClean="0"/>
              <a:t>图</a:t>
            </a:r>
            <a:r>
              <a:rPr lang="en-US" altLang="zh-CN" sz="2800" dirty="0" smtClean="0"/>
              <a:t>6-14</a:t>
            </a:r>
            <a:r>
              <a:rPr lang="zh-CN" altLang="en-US" sz="2800" dirty="0" smtClean="0"/>
              <a:t>进行必要的格式设置。</a:t>
            </a:r>
          </a:p>
          <a:p>
            <a:pPr>
              <a:lnSpc>
                <a:spcPct val="150000"/>
              </a:lnSpc>
            </a:pPr>
            <a:r>
              <a:rPr lang="en-US" altLang="zh-CN" sz="2800" dirty="0" smtClean="0"/>
              <a:t>        4</a:t>
            </a:r>
            <a:r>
              <a:rPr lang="en-US" altLang="zh-CN" sz="2800" dirty="0" smtClean="0"/>
              <a:t>.</a:t>
            </a:r>
            <a:r>
              <a:rPr lang="zh-CN" altLang="en-US" sz="2800" dirty="0" smtClean="0"/>
              <a:t>保护工作表</a:t>
            </a:r>
          </a:p>
          <a:p>
            <a:pPr>
              <a:lnSpc>
                <a:spcPct val="150000"/>
              </a:lnSpc>
            </a:pPr>
            <a:r>
              <a:rPr lang="zh-CN" altLang="en-US" sz="2800" dirty="0" smtClean="0"/>
              <a:t>        去除三</a:t>
            </a:r>
            <a:r>
              <a:rPr lang="zh-CN" altLang="en-US" sz="2800" dirty="0" smtClean="0"/>
              <a:t>个微调钮的链接</a:t>
            </a:r>
            <a:r>
              <a:rPr lang="zh-CN" altLang="en-US" sz="2800" dirty="0" smtClean="0"/>
              <a:t>单元格锁定</a:t>
            </a:r>
            <a:r>
              <a:rPr lang="zh-CN" altLang="en-US" sz="2800" dirty="0" smtClean="0"/>
              <a:t>状态，而后保护工作表</a:t>
            </a:r>
            <a:r>
              <a:rPr lang="zh-CN" altLang="en-US" sz="2800" dirty="0" smtClean="0"/>
              <a:t>。</a:t>
            </a:r>
            <a:endParaRPr lang="zh-CN"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6.7</a:t>
            </a:r>
            <a:r>
              <a:rPr lang="zh-CN" altLang="zh-CN" sz="2800" b="1" dirty="0" smtClean="0"/>
              <a:t>实现</a:t>
            </a:r>
            <a:r>
              <a:rPr lang="zh-CN" altLang="zh-CN" sz="2800" b="1" dirty="0" smtClean="0"/>
              <a:t>目标利润所需销量分析模型</a:t>
            </a:r>
            <a:endParaRPr lang="zh-CN" altLang="zh-CN" sz="2800" dirty="0"/>
          </a:p>
        </p:txBody>
      </p:sp>
      <p:sp>
        <p:nvSpPr>
          <p:cNvPr id="6" name="矩形 5"/>
          <p:cNvSpPr/>
          <p:nvPr/>
        </p:nvSpPr>
        <p:spPr>
          <a:xfrm>
            <a:off x="993402" y="1212064"/>
            <a:ext cx="10199077" cy="1384995"/>
          </a:xfrm>
          <a:prstGeom prst="rect">
            <a:avLst/>
          </a:prstGeom>
        </p:spPr>
        <p:txBody>
          <a:bodyPr wrap="square">
            <a:spAutoFit/>
          </a:bodyPr>
          <a:lstStyle/>
          <a:p>
            <a:pPr>
              <a:lnSpc>
                <a:spcPct val="150000"/>
              </a:lnSpc>
            </a:pPr>
            <a:r>
              <a:rPr lang="en-US" altLang="zh-CN" sz="2800" dirty="0" smtClean="0"/>
              <a:t>6.7.1</a:t>
            </a:r>
            <a:r>
              <a:rPr lang="zh-CN" altLang="zh-CN" sz="2800" b="1" dirty="0" smtClean="0"/>
              <a:t>模型功能</a:t>
            </a:r>
            <a:endParaRPr lang="zh-CN" altLang="en-US" sz="2800" dirty="0" smtClean="0"/>
          </a:p>
          <a:p>
            <a:pPr>
              <a:lnSpc>
                <a:spcPct val="150000"/>
              </a:lnSpc>
            </a:pPr>
            <a:r>
              <a:rPr lang="en-US" altLang="zh-CN" sz="2800" dirty="0" smtClean="0"/>
              <a:t>        </a:t>
            </a:r>
            <a:endParaRPr lang="zh-CN"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71394" name="Picture 2"/>
          <p:cNvPicPr>
            <a:picLocks noChangeAspect="1" noChangeArrowheads="1"/>
          </p:cNvPicPr>
          <p:nvPr/>
        </p:nvPicPr>
        <p:blipFill>
          <a:blip r:embed="rId4" cstate="print"/>
          <a:srcRect/>
          <a:stretch>
            <a:fillRect/>
          </a:stretch>
        </p:blipFill>
        <p:spPr bwMode="auto">
          <a:xfrm>
            <a:off x="2514600" y="2093976"/>
            <a:ext cx="6492240" cy="4008661"/>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6.7</a:t>
            </a:r>
            <a:r>
              <a:rPr lang="zh-CN" altLang="zh-CN" sz="2800" b="1" dirty="0" smtClean="0"/>
              <a:t>实现</a:t>
            </a:r>
            <a:r>
              <a:rPr lang="zh-CN" altLang="zh-CN" sz="2800" b="1" dirty="0" smtClean="0"/>
              <a:t>目标利润所需销量分析模型</a:t>
            </a:r>
            <a:endParaRPr lang="zh-CN" altLang="zh-CN" sz="2800" dirty="0"/>
          </a:p>
        </p:txBody>
      </p:sp>
      <p:sp>
        <p:nvSpPr>
          <p:cNvPr id="6" name="矩形 5"/>
          <p:cNvSpPr/>
          <p:nvPr/>
        </p:nvSpPr>
        <p:spPr>
          <a:xfrm>
            <a:off x="993402" y="1212064"/>
            <a:ext cx="10199077" cy="5909310"/>
          </a:xfrm>
          <a:prstGeom prst="rect">
            <a:avLst/>
          </a:prstGeom>
        </p:spPr>
        <p:txBody>
          <a:bodyPr wrap="square">
            <a:spAutoFit/>
          </a:bodyPr>
          <a:lstStyle/>
          <a:p>
            <a:pPr>
              <a:lnSpc>
                <a:spcPct val="150000"/>
              </a:lnSpc>
            </a:pPr>
            <a:r>
              <a:rPr lang="en-US" altLang="zh-CN" sz="2800" dirty="0" smtClean="0"/>
              <a:t>6.7.2</a:t>
            </a:r>
            <a:r>
              <a:rPr lang="zh-CN" altLang="en-US" sz="2800" b="1" dirty="0" smtClean="0"/>
              <a:t>模型设计</a:t>
            </a:r>
            <a:r>
              <a:rPr lang="zh-CN" altLang="en-US" sz="2800" b="1" dirty="0" smtClean="0"/>
              <a:t>步骤</a:t>
            </a:r>
            <a:endParaRPr lang="zh-CN" altLang="en-US" sz="2800" dirty="0" smtClean="0"/>
          </a:p>
          <a:p>
            <a:pPr>
              <a:lnSpc>
                <a:spcPct val="150000"/>
              </a:lnSpc>
            </a:pPr>
            <a:r>
              <a:rPr lang="en-US" altLang="zh-CN" sz="2800" dirty="0" smtClean="0"/>
              <a:t>         1</a:t>
            </a:r>
            <a:r>
              <a:rPr lang="en-US" altLang="zh-CN" sz="2800" dirty="0" smtClean="0"/>
              <a:t>.</a:t>
            </a:r>
            <a:r>
              <a:rPr lang="zh-CN" altLang="zh-CN" sz="2800" dirty="0" smtClean="0"/>
              <a:t>设置基本数据</a:t>
            </a:r>
          </a:p>
          <a:p>
            <a:pPr>
              <a:lnSpc>
                <a:spcPct val="150000"/>
              </a:lnSpc>
            </a:pPr>
            <a:r>
              <a:rPr lang="en-US" altLang="zh-CN" sz="2800" dirty="0" smtClean="0"/>
              <a:t>         2</a:t>
            </a:r>
            <a:r>
              <a:rPr lang="en-US" altLang="zh-CN" sz="2800" dirty="0" smtClean="0"/>
              <a:t>.</a:t>
            </a:r>
            <a:r>
              <a:rPr lang="zh-CN" altLang="zh-CN" sz="2800" dirty="0" smtClean="0"/>
              <a:t>准备图表数据</a:t>
            </a:r>
          </a:p>
          <a:p>
            <a:pPr>
              <a:lnSpc>
                <a:spcPct val="150000"/>
              </a:lnSpc>
            </a:pPr>
            <a:r>
              <a:rPr lang="en-US" altLang="zh-CN" sz="2800" dirty="0" smtClean="0"/>
              <a:t>        </a:t>
            </a:r>
            <a:r>
              <a:rPr lang="zh-CN" altLang="zh-CN" sz="2800" dirty="0" smtClean="0"/>
              <a:t>首先</a:t>
            </a:r>
            <a:r>
              <a:rPr lang="zh-CN" altLang="zh-CN" sz="2800" dirty="0" smtClean="0"/>
              <a:t>，需要准备在给定单价、单位变动成本和固定成本时，实现一系列目标利润所需的对应销量，据此制作实现目标利润所需销量趋势图。其次，为了制作当前目标利润及对应的销量折线图，需要准备三个坐标点：（目标利润，</a:t>
            </a:r>
            <a:r>
              <a:rPr lang="en-US" altLang="zh-CN" sz="2800" dirty="0" smtClean="0"/>
              <a:t>0</a:t>
            </a:r>
            <a:r>
              <a:rPr lang="zh-CN" altLang="zh-CN" sz="2800" dirty="0" smtClean="0"/>
              <a:t>），（目标利润，目标利润对应销量），（</a:t>
            </a:r>
            <a:r>
              <a:rPr lang="en-US" altLang="zh-CN" sz="2800" dirty="0" smtClean="0"/>
              <a:t>0</a:t>
            </a:r>
            <a:r>
              <a:rPr lang="zh-CN" altLang="zh-CN" sz="2800" dirty="0" smtClean="0"/>
              <a:t>，目标利润对应销量）。根据前两</a:t>
            </a:r>
            <a:r>
              <a:rPr lang="zh-CN" altLang="zh-CN" sz="2800" dirty="0" smtClean="0"/>
              <a:t>个</a:t>
            </a:r>
            <a:endParaRPr lang="zh-CN" altLang="zh-CN" sz="2800" dirty="0" smtClean="0"/>
          </a:p>
          <a:p>
            <a:pPr>
              <a:lnSpc>
                <a:spcPct val="150000"/>
              </a:lnSpc>
            </a:pPr>
            <a:r>
              <a:rPr lang="en-US" altLang="zh-CN" sz="2800" dirty="0" smtClean="0"/>
              <a:t>        </a:t>
            </a:r>
            <a:endParaRPr lang="zh-CN"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6.7</a:t>
            </a:r>
            <a:r>
              <a:rPr lang="zh-CN" altLang="zh-CN" sz="2800" b="1" dirty="0" smtClean="0"/>
              <a:t>实现</a:t>
            </a:r>
            <a:r>
              <a:rPr lang="zh-CN" altLang="zh-CN" sz="2800" b="1" dirty="0" smtClean="0"/>
              <a:t>目标利润所需销量分析模型</a:t>
            </a:r>
            <a:endParaRPr lang="zh-CN" altLang="zh-CN" sz="2800" dirty="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zh-CN" altLang="zh-CN" sz="2800" dirty="0" smtClean="0"/>
              <a:t>坐标</a:t>
            </a:r>
            <a:r>
              <a:rPr lang="zh-CN" altLang="zh-CN" sz="2800" dirty="0" smtClean="0"/>
              <a:t>添加系列，便是折线的垂直线；根据后两个坐标添加系列，便是折线的水平线；根据第</a:t>
            </a:r>
            <a:r>
              <a:rPr lang="en-US" altLang="zh-CN" sz="2800" dirty="0" smtClean="0"/>
              <a:t>2</a:t>
            </a:r>
            <a:r>
              <a:rPr lang="zh-CN" altLang="zh-CN" sz="2800" dirty="0" smtClean="0"/>
              <a:t>个坐标点添加系列，即为折线与趋势线的交点。如需在图中显示目标利润及其对应销量的提示信息，可添加文本框，并与对应单元格链接。</a:t>
            </a:r>
          </a:p>
          <a:p>
            <a:pPr>
              <a:lnSpc>
                <a:spcPct val="150000"/>
              </a:lnSpc>
            </a:pPr>
            <a:r>
              <a:rPr lang="en-US" altLang="zh-CN" sz="2800" dirty="0" smtClean="0"/>
              <a:t>         3</a:t>
            </a:r>
            <a:r>
              <a:rPr lang="en-US" altLang="zh-CN" sz="2800" dirty="0" smtClean="0"/>
              <a:t>.</a:t>
            </a:r>
            <a:r>
              <a:rPr lang="zh-CN" altLang="zh-CN" sz="2800" dirty="0" smtClean="0"/>
              <a:t>制作图表</a:t>
            </a:r>
          </a:p>
          <a:p>
            <a:pPr>
              <a:lnSpc>
                <a:spcPct val="150000"/>
              </a:lnSpc>
            </a:pPr>
            <a:r>
              <a:rPr lang="en-US" altLang="zh-CN" sz="2800" dirty="0" smtClean="0"/>
              <a:t>         </a:t>
            </a:r>
            <a:r>
              <a:rPr lang="zh-CN" altLang="zh-CN" sz="2800" dirty="0" smtClean="0"/>
              <a:t>根据</a:t>
            </a:r>
            <a:r>
              <a:rPr lang="zh-CN" altLang="zh-CN" sz="2800" dirty="0" smtClean="0"/>
              <a:t>以上准备的图表数据，制作散点图，之后为其添加三个系列，分别为折线水平线、折线垂直线，折线与趋势线交点。制作完成后</a:t>
            </a:r>
            <a:r>
              <a:rPr lang="zh-CN" altLang="zh-CN" sz="2800" dirty="0" smtClean="0"/>
              <a:t>，进行</a:t>
            </a:r>
            <a:r>
              <a:rPr lang="zh-CN" altLang="zh-CN" sz="2800" dirty="0" smtClean="0"/>
              <a:t>必要的格式设置</a:t>
            </a:r>
            <a:r>
              <a:rPr lang="zh-CN" altLang="zh-CN" sz="2800" dirty="0" smtClean="0"/>
              <a:t>。</a:t>
            </a:r>
            <a:r>
              <a:rPr lang="en-US" altLang="zh-CN" sz="2800" dirty="0" smtClean="0"/>
              <a:t>        </a:t>
            </a:r>
            <a:endParaRPr lang="zh-CN"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zh-CN" altLang="en-US" sz="2800" b="1" dirty="0" smtClean="0"/>
              <a:t>第</a:t>
            </a:r>
            <a:r>
              <a:rPr lang="en-US" altLang="zh-CN" sz="2800" b="1" dirty="0" smtClean="0"/>
              <a:t>7</a:t>
            </a:r>
            <a:r>
              <a:rPr lang="zh-CN" altLang="en-US" sz="2800" b="1" dirty="0" smtClean="0"/>
              <a:t>章 全面预算模型</a:t>
            </a:r>
            <a:endParaRPr lang="zh-CN" altLang="zh-CN" sz="2800" b="1" dirty="0"/>
          </a:p>
        </p:txBody>
      </p:sp>
      <p:sp>
        <p:nvSpPr>
          <p:cNvPr id="6" name="矩形 5"/>
          <p:cNvSpPr/>
          <p:nvPr/>
        </p:nvSpPr>
        <p:spPr>
          <a:xfrm>
            <a:off x="993402" y="1212064"/>
            <a:ext cx="10199077" cy="2677656"/>
          </a:xfrm>
          <a:prstGeom prst="rect">
            <a:avLst/>
          </a:prstGeom>
        </p:spPr>
        <p:txBody>
          <a:bodyPr wrap="square">
            <a:spAutoFit/>
          </a:bodyPr>
          <a:lstStyle/>
          <a:p>
            <a:pPr>
              <a:lnSpc>
                <a:spcPct val="150000"/>
              </a:lnSpc>
            </a:pPr>
            <a:r>
              <a:rPr lang="zh-CN" altLang="zh-CN" sz="2800" b="1" dirty="0" smtClean="0"/>
              <a:t>【本章重点】</a:t>
            </a:r>
          </a:p>
          <a:p>
            <a:pPr lvl="0">
              <a:lnSpc>
                <a:spcPct val="150000"/>
              </a:lnSpc>
              <a:buFont typeface="Arial" pitchFamily="34" charset="0"/>
              <a:buChar char="•"/>
            </a:pPr>
            <a:r>
              <a:rPr lang="zh-CN" altLang="zh-CN" sz="2800" dirty="0" smtClean="0"/>
              <a:t>现金预算的编制</a:t>
            </a:r>
          </a:p>
          <a:p>
            <a:pPr lvl="0">
              <a:lnSpc>
                <a:spcPct val="150000"/>
              </a:lnSpc>
              <a:buFont typeface="Arial" pitchFamily="34" charset="0"/>
              <a:buChar char="•"/>
            </a:pPr>
            <a:r>
              <a:rPr lang="zh-CN" altLang="zh-CN" sz="2800" dirty="0" smtClean="0"/>
              <a:t>预算资产负债表的编制</a:t>
            </a:r>
          </a:p>
          <a:p>
            <a:pPr lvl="0">
              <a:lnSpc>
                <a:spcPct val="150000"/>
              </a:lnSpc>
              <a:buFont typeface="Arial" pitchFamily="34" charset="0"/>
              <a:buChar char="•"/>
            </a:pPr>
            <a:r>
              <a:rPr lang="zh-CN" altLang="zh-CN" sz="2800" dirty="0" smtClean="0"/>
              <a:t>预算利润表的编制</a:t>
            </a:r>
            <a:endParaRPr lang="zh-CN" altLang="zh-CN" sz="2800" dirty="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7.1</a:t>
            </a:r>
            <a:r>
              <a:rPr lang="zh-CN" altLang="en-US" sz="2800" b="1" dirty="0" smtClean="0"/>
              <a:t>全面预算概述</a:t>
            </a:r>
            <a:endParaRPr lang="en-US" altLang="zh-CN" sz="2800" b="1" dirty="0" smtClean="0"/>
          </a:p>
        </p:txBody>
      </p:sp>
      <p:sp>
        <p:nvSpPr>
          <p:cNvPr id="6" name="矩形 5"/>
          <p:cNvSpPr/>
          <p:nvPr/>
        </p:nvSpPr>
        <p:spPr>
          <a:xfrm>
            <a:off x="993402" y="1212064"/>
            <a:ext cx="10199077" cy="664862"/>
          </a:xfrm>
          <a:prstGeom prst="rect">
            <a:avLst/>
          </a:prstGeom>
        </p:spPr>
        <p:txBody>
          <a:bodyPr wrap="square">
            <a:spAutoFit/>
          </a:bodyPr>
          <a:lstStyle/>
          <a:p>
            <a:pPr>
              <a:lnSpc>
                <a:spcPct val="150000"/>
              </a:lnSpc>
            </a:pPr>
            <a:r>
              <a:rPr lang="en-US" altLang="zh-CN" sz="2800" dirty="0" smtClean="0"/>
              <a:t>7.1.1</a:t>
            </a:r>
            <a:r>
              <a:rPr lang="zh-CN" altLang="zh-CN" sz="2800" dirty="0" smtClean="0"/>
              <a:t>全面</a:t>
            </a:r>
            <a:r>
              <a:rPr lang="zh-CN" altLang="zh-CN" sz="2800" dirty="0" smtClean="0"/>
              <a:t>预算体系</a:t>
            </a:r>
            <a:endParaRPr lang="zh-CN" altLang="zh-CN" sz="2800" dirty="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72418" name="Picture 2"/>
          <p:cNvPicPr>
            <a:picLocks noChangeAspect="1" noChangeArrowheads="1"/>
          </p:cNvPicPr>
          <p:nvPr/>
        </p:nvPicPr>
        <p:blipFill>
          <a:blip r:embed="rId4" cstate="print"/>
          <a:srcRect/>
          <a:stretch>
            <a:fillRect/>
          </a:stretch>
        </p:blipFill>
        <p:spPr bwMode="auto">
          <a:xfrm>
            <a:off x="4213098" y="1729359"/>
            <a:ext cx="5905500" cy="45148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7.1</a:t>
            </a:r>
            <a:r>
              <a:rPr lang="zh-CN" altLang="en-US" sz="2800" b="1" dirty="0" smtClean="0"/>
              <a:t>全面预算概述</a:t>
            </a:r>
            <a:endParaRPr lang="en-US" altLang="zh-CN" sz="2800" b="1" dirty="0" smtClean="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en-US" altLang="zh-CN" sz="2800" dirty="0" smtClean="0"/>
              <a:t>7.1.2</a:t>
            </a:r>
            <a:r>
              <a:rPr lang="en-US" altLang="zh-CN" sz="2800" dirty="0" smtClean="0"/>
              <a:t> 1</a:t>
            </a:r>
            <a:r>
              <a:rPr lang="en-US" altLang="zh-CN" sz="2800" dirty="0" smtClean="0"/>
              <a:t>.</a:t>
            </a:r>
            <a:r>
              <a:rPr lang="zh-CN" altLang="zh-CN" sz="2800" b="1" dirty="0" smtClean="0"/>
              <a:t>财务预算编制</a:t>
            </a:r>
            <a:r>
              <a:rPr lang="zh-CN" altLang="zh-CN" sz="2800" b="1" dirty="0" smtClean="0"/>
              <a:t>方法</a:t>
            </a:r>
            <a:endParaRPr lang="en-US" altLang="zh-CN" sz="2800" b="1" dirty="0" smtClean="0"/>
          </a:p>
          <a:p>
            <a:pPr>
              <a:lnSpc>
                <a:spcPct val="150000"/>
              </a:lnSpc>
            </a:pPr>
            <a:r>
              <a:rPr lang="en-US" altLang="zh-CN" sz="2800" dirty="0" smtClean="0"/>
              <a:t>1.</a:t>
            </a:r>
            <a:r>
              <a:rPr lang="zh-CN" altLang="zh-CN" sz="2800" dirty="0" smtClean="0"/>
              <a:t>固定预算与弹性预算 </a:t>
            </a:r>
          </a:p>
          <a:p>
            <a:pPr>
              <a:lnSpc>
                <a:spcPct val="150000"/>
              </a:lnSpc>
            </a:pPr>
            <a:r>
              <a:rPr lang="en-US" altLang="zh-CN" sz="2800" dirty="0" smtClean="0"/>
              <a:t>2.</a:t>
            </a:r>
            <a:r>
              <a:rPr lang="zh-CN" altLang="zh-CN" sz="2800" dirty="0" smtClean="0"/>
              <a:t>增量预算和零基预算</a:t>
            </a:r>
          </a:p>
          <a:p>
            <a:pPr>
              <a:lnSpc>
                <a:spcPct val="150000"/>
              </a:lnSpc>
            </a:pPr>
            <a:r>
              <a:rPr lang="en-US" altLang="zh-CN" sz="2800" dirty="0" smtClean="0"/>
              <a:t>3.</a:t>
            </a:r>
            <a:r>
              <a:rPr lang="zh-CN" altLang="zh-CN" sz="2800" dirty="0" smtClean="0"/>
              <a:t>定期预算和滚动预算</a:t>
            </a:r>
          </a:p>
          <a:p>
            <a:pPr>
              <a:lnSpc>
                <a:spcPct val="150000"/>
              </a:lnSpc>
            </a:pPr>
            <a:r>
              <a:rPr lang="en-US" altLang="zh-CN" sz="2800" b="1" dirty="0" smtClean="0"/>
              <a:t>7.1.3</a:t>
            </a:r>
            <a:r>
              <a:rPr lang="zh-CN" altLang="zh-CN" sz="2800" b="1" dirty="0" smtClean="0"/>
              <a:t>编制全面预算的</a:t>
            </a:r>
            <a:r>
              <a:rPr lang="zh-CN" altLang="zh-CN" sz="2800" b="1" dirty="0" smtClean="0"/>
              <a:t>步骤</a:t>
            </a:r>
            <a:endParaRPr lang="en-US" altLang="zh-CN" sz="2800" b="1" dirty="0" smtClean="0"/>
          </a:p>
          <a:p>
            <a:pPr>
              <a:lnSpc>
                <a:spcPct val="150000"/>
              </a:lnSpc>
            </a:pPr>
            <a:r>
              <a:rPr lang="en-US" altLang="zh-CN" sz="2800" dirty="0" smtClean="0"/>
              <a:t>1.</a:t>
            </a:r>
            <a:r>
              <a:rPr lang="zh-CN" altLang="zh-CN" sz="2800" dirty="0" smtClean="0"/>
              <a:t>销售预算</a:t>
            </a:r>
          </a:p>
          <a:p>
            <a:pPr>
              <a:lnSpc>
                <a:spcPct val="150000"/>
              </a:lnSpc>
            </a:pPr>
            <a:r>
              <a:rPr lang="en-US" altLang="zh-CN" sz="2800" dirty="0" smtClean="0"/>
              <a:t>2.</a:t>
            </a:r>
            <a:r>
              <a:rPr lang="zh-CN" altLang="zh-CN" sz="2800" dirty="0" smtClean="0"/>
              <a:t>生产预算</a:t>
            </a:r>
          </a:p>
          <a:p>
            <a:pPr>
              <a:lnSpc>
                <a:spcPct val="150000"/>
              </a:lnSpc>
            </a:pPr>
            <a:r>
              <a:rPr lang="en-US" altLang="zh-CN" sz="2800" dirty="0" smtClean="0"/>
              <a:t>3.</a:t>
            </a:r>
            <a:r>
              <a:rPr lang="zh-CN" altLang="zh-CN" sz="2800" dirty="0" smtClean="0"/>
              <a:t>直接材料</a:t>
            </a:r>
            <a:r>
              <a:rPr lang="zh-CN" altLang="zh-CN" sz="2800" dirty="0" smtClean="0"/>
              <a:t>预算</a:t>
            </a:r>
            <a:endParaRPr lang="zh-CN"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1311193"/>
          </a:xfrm>
          <a:prstGeom prst="rect">
            <a:avLst/>
          </a:prstGeom>
        </p:spPr>
        <p:txBody>
          <a:bodyPr wrap="square">
            <a:spAutoFit/>
          </a:bodyPr>
          <a:lstStyle/>
          <a:p>
            <a:pPr>
              <a:lnSpc>
                <a:spcPct val="150000"/>
              </a:lnSpc>
            </a:pPr>
            <a:r>
              <a:rPr lang="en-US" altLang="zh-CN" sz="2800" dirty="0" smtClean="0"/>
              <a:t>        【</a:t>
            </a:r>
            <a:r>
              <a:rPr lang="zh-CN" altLang="en-US" sz="2800" dirty="0" smtClean="0"/>
              <a:t>例</a:t>
            </a:r>
            <a:r>
              <a:rPr lang="en-US" altLang="zh-CN" sz="2800" dirty="0" smtClean="0"/>
              <a:t>1-12】</a:t>
            </a:r>
            <a:r>
              <a:rPr lang="zh-CN" altLang="en-US" sz="2800" dirty="0" smtClean="0"/>
              <a:t>如图</a:t>
            </a:r>
            <a:r>
              <a:rPr lang="en-US" altLang="zh-CN" sz="2800" dirty="0" smtClean="0"/>
              <a:t>1-11</a:t>
            </a:r>
            <a:r>
              <a:rPr lang="zh-CN" altLang="en-US" sz="2800" dirty="0" smtClean="0"/>
              <a:t>所示，根据商品调拨记录，在</a:t>
            </a:r>
            <a:r>
              <a:rPr lang="en-US" altLang="zh-CN" sz="2800" dirty="0" smtClean="0"/>
              <a:t>B57</a:t>
            </a:r>
            <a:r>
              <a:rPr lang="zh-CN" altLang="en-US" sz="2800" dirty="0" smtClean="0"/>
              <a:t>输入需要查询的商品名称，然后返回该商品所有调拨日期。</a:t>
            </a:r>
          </a:p>
        </p:txBody>
      </p:sp>
      <p:pic>
        <p:nvPicPr>
          <p:cNvPr id="45058" name="Picture 2"/>
          <p:cNvPicPr>
            <a:picLocks noChangeAspect="1" noChangeArrowheads="1"/>
          </p:cNvPicPr>
          <p:nvPr/>
        </p:nvPicPr>
        <p:blipFill>
          <a:blip r:embed="rId4" cstate="print"/>
          <a:srcRect/>
          <a:stretch>
            <a:fillRect/>
          </a:stretch>
        </p:blipFill>
        <p:spPr bwMode="auto">
          <a:xfrm>
            <a:off x="4023360" y="2532887"/>
            <a:ext cx="3383280" cy="3746469"/>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7.1</a:t>
            </a:r>
            <a:r>
              <a:rPr lang="zh-CN" altLang="en-US" sz="2800" b="1" dirty="0" smtClean="0"/>
              <a:t>全面预算概述</a:t>
            </a:r>
            <a:endParaRPr lang="en-US" altLang="zh-CN" sz="2800" b="1" dirty="0" smtClean="0"/>
          </a:p>
        </p:txBody>
      </p:sp>
      <p:sp>
        <p:nvSpPr>
          <p:cNvPr id="6" name="矩形 5"/>
          <p:cNvSpPr/>
          <p:nvPr/>
        </p:nvSpPr>
        <p:spPr>
          <a:xfrm>
            <a:off x="993402" y="1212064"/>
            <a:ext cx="10199077" cy="4401205"/>
          </a:xfrm>
          <a:prstGeom prst="rect">
            <a:avLst/>
          </a:prstGeom>
        </p:spPr>
        <p:txBody>
          <a:bodyPr wrap="square">
            <a:spAutoFit/>
          </a:bodyPr>
          <a:lstStyle/>
          <a:p>
            <a:pPr>
              <a:lnSpc>
                <a:spcPct val="150000"/>
              </a:lnSpc>
            </a:pPr>
            <a:r>
              <a:rPr lang="en-US" altLang="zh-CN" sz="2800" dirty="0" smtClean="0"/>
              <a:t>4.</a:t>
            </a:r>
            <a:r>
              <a:rPr lang="zh-CN" altLang="zh-CN" sz="2800" dirty="0" smtClean="0"/>
              <a:t>直接人工</a:t>
            </a:r>
            <a:r>
              <a:rPr lang="zh-CN" altLang="zh-CN" sz="2800" dirty="0" smtClean="0"/>
              <a:t>预算</a:t>
            </a:r>
            <a:endParaRPr lang="en-US" altLang="zh-CN" sz="2800" dirty="0" smtClean="0"/>
          </a:p>
          <a:p>
            <a:pPr>
              <a:lnSpc>
                <a:spcPct val="150000"/>
              </a:lnSpc>
            </a:pPr>
            <a:r>
              <a:rPr lang="en-US" altLang="zh-CN" sz="2800" dirty="0" smtClean="0"/>
              <a:t>5.</a:t>
            </a:r>
            <a:r>
              <a:rPr lang="zh-CN" altLang="zh-CN" sz="2800" dirty="0" smtClean="0"/>
              <a:t>制造费用预算</a:t>
            </a:r>
          </a:p>
          <a:p>
            <a:pPr>
              <a:lnSpc>
                <a:spcPct val="150000"/>
              </a:lnSpc>
            </a:pPr>
            <a:r>
              <a:rPr lang="en-US" altLang="zh-CN" sz="2800" dirty="0" smtClean="0"/>
              <a:t>6.</a:t>
            </a:r>
            <a:r>
              <a:rPr lang="zh-CN" altLang="zh-CN" sz="2800" dirty="0" smtClean="0"/>
              <a:t>产品成本预算</a:t>
            </a:r>
          </a:p>
          <a:p>
            <a:pPr>
              <a:lnSpc>
                <a:spcPct val="150000"/>
              </a:lnSpc>
            </a:pPr>
            <a:r>
              <a:rPr lang="en-US" altLang="zh-CN" sz="2800" dirty="0" smtClean="0"/>
              <a:t>7.</a:t>
            </a:r>
            <a:r>
              <a:rPr lang="zh-CN" altLang="zh-CN" sz="2800" dirty="0" smtClean="0"/>
              <a:t>销售费用及管理费用预算</a:t>
            </a:r>
          </a:p>
          <a:p>
            <a:pPr>
              <a:lnSpc>
                <a:spcPct val="150000"/>
              </a:lnSpc>
            </a:pPr>
            <a:r>
              <a:rPr lang="en-US" altLang="zh-CN" sz="2800" dirty="0" smtClean="0"/>
              <a:t>8.</a:t>
            </a:r>
            <a:r>
              <a:rPr lang="zh-CN" altLang="zh-CN" sz="2800" dirty="0" smtClean="0"/>
              <a:t>现金预算</a:t>
            </a:r>
          </a:p>
          <a:p>
            <a:pPr>
              <a:lnSpc>
                <a:spcPct val="150000"/>
              </a:lnSpc>
            </a:pPr>
            <a:r>
              <a:rPr lang="en-US" altLang="zh-CN" sz="2800" dirty="0" smtClean="0"/>
              <a:t>9.</a:t>
            </a:r>
            <a:r>
              <a:rPr lang="zh-CN" altLang="zh-CN" sz="2800" dirty="0" smtClean="0"/>
              <a:t>编制预算财务报表</a:t>
            </a:r>
          </a:p>
          <a:p>
            <a:endParaRPr lang="zh-CN" altLang="zh-CN" sz="2800" dirty="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7.2</a:t>
            </a:r>
            <a:r>
              <a:rPr lang="zh-CN" altLang="en-US" sz="2800" b="1" dirty="0" smtClean="0"/>
              <a:t>全面预算模型基本资料</a:t>
            </a:r>
            <a:endParaRPr lang="en-US" altLang="zh-CN" sz="2800" b="1" dirty="0" smtClean="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en-US" altLang="zh-CN" sz="2800" dirty="0" smtClean="0"/>
              <a:t>1.</a:t>
            </a:r>
            <a:r>
              <a:rPr lang="zh-CN" altLang="zh-CN" sz="2800" dirty="0" smtClean="0"/>
              <a:t>销售预算资料</a:t>
            </a:r>
          </a:p>
          <a:p>
            <a:pPr>
              <a:lnSpc>
                <a:spcPct val="150000"/>
              </a:lnSpc>
            </a:pPr>
            <a:r>
              <a:rPr lang="en-US" altLang="zh-CN" sz="2800" dirty="0" smtClean="0"/>
              <a:t>2.</a:t>
            </a:r>
            <a:r>
              <a:rPr lang="zh-CN" altLang="zh-CN" sz="2800" dirty="0" smtClean="0"/>
              <a:t>生产预算资料</a:t>
            </a:r>
          </a:p>
          <a:p>
            <a:pPr>
              <a:lnSpc>
                <a:spcPct val="150000"/>
              </a:lnSpc>
            </a:pPr>
            <a:r>
              <a:rPr lang="en-US" altLang="zh-CN" sz="2800" dirty="0" smtClean="0"/>
              <a:t>3.</a:t>
            </a:r>
            <a:r>
              <a:rPr lang="zh-CN" altLang="zh-CN" sz="2800" dirty="0" smtClean="0"/>
              <a:t>直接材料预算资料</a:t>
            </a:r>
          </a:p>
          <a:p>
            <a:pPr>
              <a:lnSpc>
                <a:spcPct val="150000"/>
              </a:lnSpc>
            </a:pPr>
            <a:r>
              <a:rPr lang="en-US" altLang="zh-CN" sz="2800" dirty="0" smtClean="0"/>
              <a:t>4.</a:t>
            </a:r>
            <a:r>
              <a:rPr lang="zh-CN" altLang="zh-CN" sz="2800" dirty="0" smtClean="0"/>
              <a:t>直接人工预算资料</a:t>
            </a:r>
          </a:p>
          <a:p>
            <a:pPr>
              <a:lnSpc>
                <a:spcPct val="150000"/>
              </a:lnSpc>
            </a:pPr>
            <a:r>
              <a:rPr lang="en-US" altLang="zh-CN" sz="2800" dirty="0" smtClean="0"/>
              <a:t>5.</a:t>
            </a:r>
            <a:r>
              <a:rPr lang="zh-CN" altLang="zh-CN" sz="2800" dirty="0" smtClean="0"/>
              <a:t>变动制造费用预算资料</a:t>
            </a:r>
          </a:p>
          <a:p>
            <a:pPr>
              <a:lnSpc>
                <a:spcPct val="150000"/>
              </a:lnSpc>
            </a:pPr>
            <a:r>
              <a:rPr lang="en-US" altLang="zh-CN" sz="2800" dirty="0" smtClean="0"/>
              <a:t>6.</a:t>
            </a:r>
            <a:r>
              <a:rPr lang="zh-CN" altLang="zh-CN" sz="2800" dirty="0" smtClean="0"/>
              <a:t>固定制造费用预算资料</a:t>
            </a:r>
          </a:p>
          <a:p>
            <a:pPr>
              <a:lnSpc>
                <a:spcPct val="150000"/>
              </a:lnSpc>
            </a:pPr>
            <a:r>
              <a:rPr lang="en-US" altLang="zh-CN" sz="2800" dirty="0" smtClean="0"/>
              <a:t>7.</a:t>
            </a:r>
            <a:r>
              <a:rPr lang="zh-CN" altLang="zh-CN" sz="2800" dirty="0" smtClean="0"/>
              <a:t>销售费用预算</a:t>
            </a:r>
            <a:r>
              <a:rPr lang="zh-CN" altLang="zh-CN" sz="2800" dirty="0" smtClean="0"/>
              <a:t>资料</a:t>
            </a:r>
            <a:endParaRPr lang="zh-CN"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7.2</a:t>
            </a:r>
            <a:r>
              <a:rPr lang="zh-CN" altLang="en-US" sz="2800" b="1" dirty="0" smtClean="0"/>
              <a:t>全面预算模型基本资料</a:t>
            </a:r>
            <a:endParaRPr lang="en-US" altLang="zh-CN" sz="2800" b="1" dirty="0" smtClean="0"/>
          </a:p>
        </p:txBody>
      </p:sp>
      <p:sp>
        <p:nvSpPr>
          <p:cNvPr id="6" name="矩形 5"/>
          <p:cNvSpPr/>
          <p:nvPr/>
        </p:nvSpPr>
        <p:spPr>
          <a:xfrm>
            <a:off x="993402" y="1212064"/>
            <a:ext cx="10199077" cy="2677656"/>
          </a:xfrm>
          <a:prstGeom prst="rect">
            <a:avLst/>
          </a:prstGeom>
        </p:spPr>
        <p:txBody>
          <a:bodyPr wrap="square">
            <a:spAutoFit/>
          </a:bodyPr>
          <a:lstStyle/>
          <a:p>
            <a:pPr>
              <a:lnSpc>
                <a:spcPct val="150000"/>
              </a:lnSpc>
            </a:pPr>
            <a:r>
              <a:rPr lang="en-US" altLang="zh-CN" sz="2800" dirty="0" smtClean="0"/>
              <a:t>8</a:t>
            </a:r>
            <a:r>
              <a:rPr lang="en-US" altLang="zh-CN" sz="2800" dirty="0" smtClean="0"/>
              <a:t>.</a:t>
            </a:r>
            <a:r>
              <a:rPr lang="zh-CN" altLang="zh-CN" sz="2800" dirty="0" smtClean="0"/>
              <a:t>管理费用预算资料</a:t>
            </a:r>
          </a:p>
          <a:p>
            <a:pPr>
              <a:lnSpc>
                <a:spcPct val="150000"/>
              </a:lnSpc>
            </a:pPr>
            <a:r>
              <a:rPr lang="en-US" altLang="zh-CN" sz="2800" dirty="0" smtClean="0"/>
              <a:t>9.</a:t>
            </a:r>
            <a:r>
              <a:rPr lang="zh-CN" altLang="zh-CN" sz="2800" dirty="0" smtClean="0"/>
              <a:t>现金预算资料</a:t>
            </a:r>
          </a:p>
          <a:p>
            <a:pPr>
              <a:lnSpc>
                <a:spcPct val="150000"/>
              </a:lnSpc>
            </a:pPr>
            <a:r>
              <a:rPr lang="en-US" altLang="zh-CN" sz="2800" dirty="0" smtClean="0"/>
              <a:t>10.</a:t>
            </a:r>
            <a:r>
              <a:rPr lang="zh-CN" altLang="zh-CN" sz="2800" dirty="0" smtClean="0"/>
              <a:t>预算资产负债表期初余额</a:t>
            </a:r>
          </a:p>
          <a:p>
            <a:pPr>
              <a:lnSpc>
                <a:spcPct val="150000"/>
              </a:lnSpc>
            </a:pPr>
            <a:endParaRPr lang="zh-CN" altLang="zh-CN" sz="2800" dirty="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7.3</a:t>
            </a:r>
            <a:r>
              <a:rPr lang="zh-CN" altLang="en-US" sz="2800" b="1" dirty="0" smtClean="0"/>
              <a:t>销售预算</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73442" name="Picture 2"/>
          <p:cNvPicPr>
            <a:picLocks noChangeAspect="1" noChangeArrowheads="1"/>
          </p:cNvPicPr>
          <p:nvPr/>
        </p:nvPicPr>
        <p:blipFill>
          <a:blip r:embed="rId4" cstate="print"/>
          <a:srcRect/>
          <a:stretch>
            <a:fillRect/>
          </a:stretch>
        </p:blipFill>
        <p:spPr bwMode="auto">
          <a:xfrm>
            <a:off x="1897380" y="1722119"/>
            <a:ext cx="7786116" cy="3415781"/>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7.4</a:t>
            </a:r>
            <a:r>
              <a:rPr lang="zh-CN" altLang="en-US" sz="2800" b="1" dirty="0" smtClean="0"/>
              <a:t>生产预算</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74466" name="Picture 2"/>
          <p:cNvPicPr>
            <a:picLocks noChangeAspect="1" noChangeArrowheads="1"/>
          </p:cNvPicPr>
          <p:nvPr/>
        </p:nvPicPr>
        <p:blipFill>
          <a:blip r:embed="rId4" cstate="print"/>
          <a:srcRect/>
          <a:stretch>
            <a:fillRect/>
          </a:stretch>
        </p:blipFill>
        <p:spPr bwMode="auto">
          <a:xfrm>
            <a:off x="1426464" y="1737360"/>
            <a:ext cx="8947636" cy="2871216"/>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7.5</a:t>
            </a:r>
            <a:r>
              <a:rPr lang="zh-CN" altLang="zh-CN" sz="2800" b="1" dirty="0" smtClean="0"/>
              <a:t>直接材料预算</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75490" name="Picture 2"/>
          <p:cNvPicPr>
            <a:picLocks noChangeAspect="1" noChangeArrowheads="1"/>
          </p:cNvPicPr>
          <p:nvPr/>
        </p:nvPicPr>
        <p:blipFill>
          <a:blip r:embed="rId4" cstate="print"/>
          <a:srcRect/>
          <a:stretch>
            <a:fillRect/>
          </a:stretch>
        </p:blipFill>
        <p:spPr bwMode="auto">
          <a:xfrm>
            <a:off x="2212848" y="1353312"/>
            <a:ext cx="7104888" cy="48143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7.6</a:t>
            </a:r>
            <a:r>
              <a:rPr lang="zh-CN" altLang="zh-CN" sz="2800" b="1" dirty="0" smtClean="0"/>
              <a:t>直接</a:t>
            </a:r>
            <a:r>
              <a:rPr lang="zh-CN" altLang="en-US" sz="2800" b="1" dirty="0" smtClean="0"/>
              <a:t>人工</a:t>
            </a:r>
            <a:r>
              <a:rPr lang="zh-CN" altLang="zh-CN" sz="2800" b="1" dirty="0" smtClean="0"/>
              <a:t>预算</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76514" name="Picture 2"/>
          <p:cNvPicPr>
            <a:picLocks noChangeAspect="1" noChangeArrowheads="1"/>
          </p:cNvPicPr>
          <p:nvPr/>
        </p:nvPicPr>
        <p:blipFill>
          <a:blip r:embed="rId4" cstate="print"/>
          <a:srcRect/>
          <a:stretch>
            <a:fillRect/>
          </a:stretch>
        </p:blipFill>
        <p:spPr bwMode="auto">
          <a:xfrm>
            <a:off x="1472184" y="1792224"/>
            <a:ext cx="8757151" cy="234086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7.7</a:t>
            </a:r>
            <a:r>
              <a:rPr lang="zh-CN" altLang="en-US" sz="2800" b="1" dirty="0" smtClean="0"/>
              <a:t>制造费用</a:t>
            </a:r>
            <a:r>
              <a:rPr lang="zh-CN" altLang="zh-CN" sz="2800" b="1" dirty="0" smtClean="0"/>
              <a:t>预算</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77538" name="Picture 2"/>
          <p:cNvPicPr>
            <a:picLocks noChangeAspect="1" noChangeArrowheads="1"/>
          </p:cNvPicPr>
          <p:nvPr/>
        </p:nvPicPr>
        <p:blipFill>
          <a:blip r:embed="rId4" cstate="print"/>
          <a:srcRect/>
          <a:stretch>
            <a:fillRect/>
          </a:stretch>
        </p:blipFill>
        <p:spPr bwMode="auto">
          <a:xfrm>
            <a:off x="2404872" y="896112"/>
            <a:ext cx="5961888" cy="3741351"/>
          </a:xfrm>
          <a:prstGeom prst="rect">
            <a:avLst/>
          </a:prstGeom>
          <a:noFill/>
          <a:ln w="9525">
            <a:noFill/>
            <a:miter lim="800000"/>
            <a:headEnd/>
            <a:tailEnd/>
          </a:ln>
        </p:spPr>
      </p:pic>
      <p:pic>
        <p:nvPicPr>
          <p:cNvPr id="577539" name="Picture 3"/>
          <p:cNvPicPr>
            <a:picLocks noChangeAspect="1" noChangeArrowheads="1"/>
          </p:cNvPicPr>
          <p:nvPr/>
        </p:nvPicPr>
        <p:blipFill>
          <a:blip r:embed="rId5" cstate="print"/>
          <a:srcRect/>
          <a:stretch>
            <a:fillRect/>
          </a:stretch>
        </p:blipFill>
        <p:spPr bwMode="auto">
          <a:xfrm>
            <a:off x="2441448" y="4773168"/>
            <a:ext cx="5907024" cy="172480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7.8</a:t>
            </a:r>
            <a:r>
              <a:rPr lang="zh-CN" altLang="en-US" sz="2800" b="1" dirty="0" smtClean="0"/>
              <a:t>产品成本</a:t>
            </a:r>
            <a:r>
              <a:rPr lang="zh-CN" altLang="zh-CN" sz="2800" b="1" dirty="0" smtClean="0"/>
              <a:t>预算</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78562" name="Picture 2"/>
          <p:cNvPicPr>
            <a:picLocks noChangeAspect="1" noChangeArrowheads="1"/>
          </p:cNvPicPr>
          <p:nvPr/>
        </p:nvPicPr>
        <p:blipFill>
          <a:blip r:embed="rId4" cstate="print"/>
          <a:srcRect/>
          <a:stretch>
            <a:fillRect/>
          </a:stretch>
        </p:blipFill>
        <p:spPr bwMode="auto">
          <a:xfrm>
            <a:off x="1289304" y="1636776"/>
            <a:ext cx="9244982" cy="217627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7.9</a:t>
            </a:r>
            <a:r>
              <a:rPr lang="zh-CN" altLang="en-US" sz="2800" b="1" dirty="0" smtClean="0"/>
              <a:t>销售费用</a:t>
            </a:r>
            <a:r>
              <a:rPr lang="zh-CN" altLang="zh-CN" sz="2800" b="1" dirty="0" smtClean="0"/>
              <a:t>预算</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79586" name="Picture 2"/>
          <p:cNvPicPr>
            <a:picLocks noChangeAspect="1" noChangeArrowheads="1"/>
          </p:cNvPicPr>
          <p:nvPr/>
        </p:nvPicPr>
        <p:blipFill>
          <a:blip r:embed="rId4" cstate="print"/>
          <a:srcRect/>
          <a:stretch>
            <a:fillRect/>
          </a:stretch>
        </p:blipFill>
        <p:spPr bwMode="auto">
          <a:xfrm>
            <a:off x="1819656" y="1847088"/>
            <a:ext cx="7794620" cy="171907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5189177"/>
          </a:xfrm>
          <a:prstGeom prst="rect">
            <a:avLst/>
          </a:prstGeom>
        </p:spPr>
        <p:txBody>
          <a:bodyPr wrap="square">
            <a:spAutoFit/>
          </a:bodyPr>
          <a:lstStyle/>
          <a:p>
            <a:pPr>
              <a:lnSpc>
                <a:spcPct val="150000"/>
              </a:lnSpc>
            </a:pPr>
            <a:r>
              <a:rPr lang="zh-CN" altLang="en-US" sz="2800" dirty="0" smtClean="0"/>
              <a:t>（</a:t>
            </a:r>
            <a:r>
              <a:rPr lang="en-US" altLang="zh-CN" sz="2800" dirty="0" smtClean="0"/>
              <a:t>1</a:t>
            </a:r>
            <a:r>
              <a:rPr lang="zh-CN" altLang="en-US" sz="2800" dirty="0" smtClean="0"/>
              <a:t>）构建辅助列，在</a:t>
            </a:r>
            <a:r>
              <a:rPr lang="en-US" altLang="zh-CN" sz="2800" dirty="0" smtClean="0"/>
              <a:t>C48</a:t>
            </a:r>
            <a:r>
              <a:rPr lang="zh-CN" altLang="en-US" sz="2800" dirty="0" smtClean="0"/>
              <a:t>单元格输入公式：“</a:t>
            </a:r>
            <a:r>
              <a:rPr lang="en-US" altLang="zh-CN" sz="2800" dirty="0" smtClean="0"/>
              <a:t>=COUNTIF($A$48:A48,A48)”</a:t>
            </a:r>
            <a:r>
              <a:rPr lang="zh-CN" altLang="en-US" sz="2800" dirty="0" smtClean="0"/>
              <a:t>并向下复制到所有商品行，从而得到每种商品截止当前行的总调拨次数。</a:t>
            </a:r>
          </a:p>
          <a:p>
            <a:pPr>
              <a:lnSpc>
                <a:spcPct val="150000"/>
              </a:lnSpc>
            </a:pPr>
            <a:r>
              <a:rPr lang="zh-CN" altLang="en-US" sz="2800" dirty="0" smtClean="0"/>
              <a:t>（</a:t>
            </a:r>
            <a:r>
              <a:rPr lang="en-US" altLang="zh-CN" sz="2800" dirty="0" smtClean="0"/>
              <a:t>2</a:t>
            </a:r>
            <a:r>
              <a:rPr lang="zh-CN" altLang="en-US" sz="2800" dirty="0" smtClean="0"/>
              <a:t>）在</a:t>
            </a:r>
            <a:r>
              <a:rPr lang="en-US" altLang="zh-CN" sz="2800" dirty="0" smtClean="0"/>
              <a:t>B58</a:t>
            </a:r>
            <a:r>
              <a:rPr lang="zh-CN" altLang="en-US" sz="2800" dirty="0" smtClean="0"/>
              <a:t>单元格输入以下数组公式，并按组合键</a:t>
            </a:r>
            <a:r>
              <a:rPr lang="en-US" altLang="zh-CN" sz="2800" dirty="0" smtClean="0"/>
              <a:t>&lt;Ctrl&gt;+&lt;shift&gt;+&lt;enter&gt;</a:t>
            </a:r>
            <a:r>
              <a:rPr lang="zh-CN" altLang="en-US" sz="2800" dirty="0" smtClean="0"/>
              <a:t>确认：</a:t>
            </a:r>
          </a:p>
          <a:p>
            <a:pPr>
              <a:lnSpc>
                <a:spcPct val="150000"/>
              </a:lnSpc>
            </a:pPr>
            <a:r>
              <a:rPr lang="en-US" altLang="zh-CN" sz="2800" dirty="0" smtClean="0"/>
              <a:t>=IFERROR(VLOOKUP($B$57&amp;ROW(1:1),IF({1,0},$A$48:$A$56&amp;$C$48:$C$56,$B$48:$B$56),2,FALSE),"")</a:t>
            </a:r>
          </a:p>
          <a:p>
            <a:pPr>
              <a:lnSpc>
                <a:spcPct val="150000"/>
              </a:lnSpc>
            </a:pPr>
            <a:r>
              <a:rPr lang="zh-CN" altLang="en-US" sz="2800" dirty="0" smtClean="0"/>
              <a:t>（</a:t>
            </a:r>
            <a:r>
              <a:rPr lang="en-US" altLang="zh-CN" sz="2800" dirty="0" smtClean="0"/>
              <a:t>3</a:t>
            </a:r>
            <a:r>
              <a:rPr lang="zh-CN" altLang="en-US" sz="2800" dirty="0" smtClean="0"/>
              <a:t>）将上述公式向下复制即可得到所有调拨日期。</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7.10</a:t>
            </a:r>
            <a:r>
              <a:rPr lang="zh-CN" altLang="en-US" sz="2800" b="1" dirty="0" smtClean="0"/>
              <a:t>管理费用</a:t>
            </a:r>
            <a:r>
              <a:rPr lang="zh-CN" altLang="zh-CN" sz="2800" b="1" dirty="0" smtClean="0"/>
              <a:t>预算</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81634" name="Picture 2"/>
          <p:cNvPicPr>
            <a:picLocks noChangeAspect="1" noChangeArrowheads="1"/>
          </p:cNvPicPr>
          <p:nvPr/>
        </p:nvPicPr>
        <p:blipFill>
          <a:blip r:embed="rId4" cstate="print"/>
          <a:srcRect/>
          <a:stretch>
            <a:fillRect/>
          </a:stretch>
        </p:blipFill>
        <p:spPr bwMode="auto">
          <a:xfrm>
            <a:off x="2185416" y="1764792"/>
            <a:ext cx="7708809" cy="169164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7.11</a:t>
            </a:r>
            <a:r>
              <a:rPr lang="zh-CN" altLang="en-US" sz="2800" b="1" dirty="0" smtClean="0"/>
              <a:t>现金</a:t>
            </a:r>
            <a:r>
              <a:rPr lang="zh-CN" altLang="zh-CN" sz="2800" b="1" dirty="0" smtClean="0"/>
              <a:t>预算</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80611" name="Picture 3"/>
          <p:cNvPicPr>
            <a:picLocks noChangeAspect="1" noChangeArrowheads="1"/>
          </p:cNvPicPr>
          <p:nvPr/>
        </p:nvPicPr>
        <p:blipFill>
          <a:blip r:embed="rId4" cstate="print"/>
          <a:srcRect/>
          <a:stretch>
            <a:fillRect/>
          </a:stretch>
        </p:blipFill>
        <p:spPr bwMode="auto">
          <a:xfrm>
            <a:off x="2587752" y="1179576"/>
            <a:ext cx="5956358" cy="512978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7.11</a:t>
            </a:r>
            <a:r>
              <a:rPr lang="zh-CN" altLang="en-US" sz="2800" b="1" dirty="0" smtClean="0"/>
              <a:t>现金</a:t>
            </a:r>
            <a:r>
              <a:rPr lang="zh-CN" altLang="zh-CN" sz="2800" b="1" dirty="0" smtClean="0"/>
              <a:t>预算</a:t>
            </a:r>
            <a:endParaRPr lang="en-US" altLang="zh-CN" sz="2800" b="1" dirty="0" smtClean="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en-US" altLang="zh-CN" sz="2800" dirty="0" smtClean="0"/>
              <a:t> 1.</a:t>
            </a:r>
            <a:r>
              <a:rPr lang="zh-CN" altLang="zh-CN" sz="2800" dirty="0" smtClean="0"/>
              <a:t>设置借款</a:t>
            </a:r>
            <a:r>
              <a:rPr lang="zh-CN" altLang="zh-CN" sz="2800" dirty="0" smtClean="0"/>
              <a:t>利率</a:t>
            </a:r>
            <a:endParaRPr lang="en-US" altLang="zh-CN" sz="2800" dirty="0" smtClean="0"/>
          </a:p>
          <a:p>
            <a:pPr>
              <a:lnSpc>
                <a:spcPct val="150000"/>
              </a:lnSpc>
            </a:pPr>
            <a:r>
              <a:rPr lang="en-US" altLang="zh-CN" sz="2800" dirty="0" smtClean="0"/>
              <a:t>2.</a:t>
            </a:r>
            <a:r>
              <a:rPr lang="zh-CN" altLang="zh-CN" sz="2800" dirty="0" smtClean="0"/>
              <a:t>设置支付股利期间</a:t>
            </a:r>
          </a:p>
          <a:p>
            <a:pPr>
              <a:lnSpc>
                <a:spcPct val="150000"/>
              </a:lnSpc>
            </a:pPr>
            <a:r>
              <a:rPr lang="en-US" altLang="zh-CN" sz="2800" dirty="0" smtClean="0"/>
              <a:t>3.</a:t>
            </a:r>
            <a:r>
              <a:rPr lang="zh-CN" altLang="zh-CN" sz="2800" dirty="0" smtClean="0"/>
              <a:t>定义公式</a:t>
            </a:r>
          </a:p>
          <a:p>
            <a:pPr>
              <a:lnSpc>
                <a:spcPct val="150000"/>
              </a:lnSpc>
            </a:pPr>
            <a:r>
              <a:rPr lang="zh-CN" altLang="zh-CN" sz="2800" dirty="0" smtClean="0"/>
              <a:t>⑴期初现金余额</a:t>
            </a:r>
          </a:p>
          <a:p>
            <a:pPr>
              <a:lnSpc>
                <a:spcPct val="150000"/>
              </a:lnSpc>
            </a:pPr>
            <a:r>
              <a:rPr lang="zh-CN" altLang="zh-CN" sz="2800" dirty="0" smtClean="0"/>
              <a:t>⑵最低现金需要量</a:t>
            </a:r>
          </a:p>
          <a:p>
            <a:pPr>
              <a:lnSpc>
                <a:spcPct val="150000"/>
              </a:lnSpc>
            </a:pPr>
            <a:r>
              <a:rPr lang="zh-CN" altLang="zh-CN" sz="2800" dirty="0" smtClean="0"/>
              <a:t>⑶可支配现金余额</a:t>
            </a:r>
          </a:p>
          <a:p>
            <a:pPr>
              <a:lnSpc>
                <a:spcPct val="150000"/>
              </a:lnSpc>
            </a:pPr>
            <a:r>
              <a:rPr lang="zh-CN" altLang="zh-CN" sz="2800" dirty="0" smtClean="0"/>
              <a:t>⑷销售货物收到的现金</a:t>
            </a:r>
          </a:p>
          <a:p>
            <a:pPr>
              <a:lnSpc>
                <a:spcPct val="150000"/>
              </a:lnSpc>
            </a:pPr>
            <a:endParaRPr lang="zh-CN" altLang="zh-CN" sz="2800" dirty="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7.11</a:t>
            </a:r>
            <a:r>
              <a:rPr lang="zh-CN" altLang="en-US" sz="2800" b="1" dirty="0" smtClean="0"/>
              <a:t>现金</a:t>
            </a:r>
            <a:r>
              <a:rPr lang="zh-CN" altLang="zh-CN" sz="2800" b="1" dirty="0" smtClean="0"/>
              <a:t>预算</a:t>
            </a:r>
            <a:endParaRPr lang="en-US" altLang="zh-CN" sz="2800" b="1" dirty="0" smtClean="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zh-CN" altLang="zh-CN" sz="2800" dirty="0" smtClean="0"/>
              <a:t>⑸直接材料支付的</a:t>
            </a:r>
            <a:r>
              <a:rPr lang="zh-CN" altLang="zh-CN" sz="2800" dirty="0" smtClean="0"/>
              <a:t>现金</a:t>
            </a:r>
            <a:endParaRPr lang="en-US" altLang="zh-CN" sz="2800" dirty="0" smtClean="0"/>
          </a:p>
          <a:p>
            <a:pPr>
              <a:lnSpc>
                <a:spcPct val="150000"/>
              </a:lnSpc>
            </a:pPr>
            <a:r>
              <a:rPr lang="zh-CN" altLang="zh-CN" sz="2800" dirty="0" smtClean="0"/>
              <a:t>⑹直接人工支付的现金</a:t>
            </a:r>
          </a:p>
          <a:p>
            <a:pPr>
              <a:lnSpc>
                <a:spcPct val="150000"/>
              </a:lnSpc>
            </a:pPr>
            <a:r>
              <a:rPr lang="zh-CN" altLang="zh-CN" sz="2800" dirty="0" smtClean="0"/>
              <a:t>⑺制造费用支付的现金</a:t>
            </a:r>
          </a:p>
          <a:p>
            <a:pPr>
              <a:lnSpc>
                <a:spcPct val="150000"/>
              </a:lnSpc>
            </a:pPr>
            <a:r>
              <a:rPr lang="zh-CN" altLang="zh-CN" sz="2800" dirty="0" smtClean="0"/>
              <a:t>⑻销售费用支付的现金</a:t>
            </a:r>
          </a:p>
          <a:p>
            <a:pPr>
              <a:lnSpc>
                <a:spcPct val="150000"/>
              </a:lnSpc>
            </a:pPr>
            <a:r>
              <a:rPr lang="zh-CN" altLang="zh-CN" sz="2800" dirty="0" smtClean="0"/>
              <a:t>⑼管理费用支付的现金</a:t>
            </a:r>
          </a:p>
          <a:p>
            <a:pPr>
              <a:lnSpc>
                <a:spcPct val="150000"/>
              </a:lnSpc>
            </a:pPr>
            <a:r>
              <a:rPr lang="zh-CN" altLang="zh-CN" sz="2800" dirty="0" smtClean="0"/>
              <a:t>⑽所得税支付的现金</a:t>
            </a:r>
          </a:p>
          <a:p>
            <a:pPr>
              <a:lnSpc>
                <a:spcPct val="150000"/>
              </a:lnSpc>
            </a:pPr>
            <a:r>
              <a:rPr lang="zh-CN" altLang="zh-CN" sz="2800" dirty="0" smtClean="0"/>
              <a:t>⑾分配股利支付的现金</a:t>
            </a:r>
          </a:p>
          <a:p>
            <a:pPr>
              <a:lnSpc>
                <a:spcPct val="150000"/>
              </a:lnSpc>
            </a:pPr>
            <a:r>
              <a:rPr lang="zh-CN" altLang="zh-CN" sz="2800" dirty="0" smtClean="0"/>
              <a:t>⑿购买设备支付的</a:t>
            </a:r>
            <a:r>
              <a:rPr lang="zh-CN" altLang="zh-CN" sz="2800" dirty="0" smtClean="0"/>
              <a:t>现金</a:t>
            </a:r>
            <a:endParaRPr lang="zh-CN"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7.11</a:t>
            </a:r>
            <a:r>
              <a:rPr lang="zh-CN" altLang="en-US" sz="2800" b="1" dirty="0" smtClean="0"/>
              <a:t>现金</a:t>
            </a:r>
            <a:r>
              <a:rPr lang="zh-CN" altLang="zh-CN" sz="2800" b="1" dirty="0" smtClean="0"/>
              <a:t>预算</a:t>
            </a:r>
            <a:endParaRPr lang="en-US" altLang="zh-CN" sz="2800" b="1" dirty="0" smtClean="0"/>
          </a:p>
        </p:txBody>
      </p:sp>
      <p:sp>
        <p:nvSpPr>
          <p:cNvPr id="6" name="矩形 5"/>
          <p:cNvSpPr/>
          <p:nvPr/>
        </p:nvSpPr>
        <p:spPr>
          <a:xfrm>
            <a:off x="993402" y="1212064"/>
            <a:ext cx="10199077" cy="4401205"/>
          </a:xfrm>
          <a:prstGeom prst="rect">
            <a:avLst/>
          </a:prstGeom>
        </p:spPr>
        <p:txBody>
          <a:bodyPr wrap="square">
            <a:spAutoFit/>
          </a:bodyPr>
          <a:lstStyle/>
          <a:p>
            <a:pPr>
              <a:lnSpc>
                <a:spcPct val="150000"/>
              </a:lnSpc>
            </a:pPr>
            <a:r>
              <a:rPr lang="zh-CN" altLang="zh-CN" sz="2800" dirty="0" smtClean="0"/>
              <a:t>⒀融资前的现金</a:t>
            </a:r>
            <a:r>
              <a:rPr lang="zh-CN" altLang="zh-CN" sz="2800" dirty="0" smtClean="0"/>
              <a:t>余额</a:t>
            </a:r>
            <a:endParaRPr lang="en-US" altLang="zh-CN" sz="2800" dirty="0" smtClean="0"/>
          </a:p>
          <a:p>
            <a:pPr>
              <a:lnSpc>
                <a:spcPct val="150000"/>
              </a:lnSpc>
            </a:pPr>
            <a:r>
              <a:rPr lang="zh-CN" altLang="zh-CN" sz="2800" dirty="0" smtClean="0"/>
              <a:t>⒁借款</a:t>
            </a:r>
          </a:p>
          <a:p>
            <a:pPr>
              <a:lnSpc>
                <a:spcPct val="150000"/>
              </a:lnSpc>
            </a:pPr>
            <a:r>
              <a:rPr lang="zh-CN" altLang="zh-CN" sz="2800" dirty="0" smtClean="0"/>
              <a:t>当</a:t>
            </a:r>
            <a:r>
              <a:rPr lang="zh-CN" altLang="zh-CN" sz="2800" dirty="0" smtClean="0"/>
              <a:t>融资前现金余额小于</a:t>
            </a:r>
            <a:r>
              <a:rPr lang="en-US" altLang="zh-CN" sz="2800" dirty="0" smtClean="0"/>
              <a:t>0</a:t>
            </a:r>
            <a:r>
              <a:rPr lang="zh-CN" altLang="zh-CN" sz="2800" dirty="0" smtClean="0"/>
              <a:t>时，应进行借款，借款金额必须为设置的借款还款基本金额单位的整数倍</a:t>
            </a:r>
            <a:r>
              <a:rPr lang="zh-CN" altLang="zh-CN" sz="2800" dirty="0" smtClean="0"/>
              <a:t>，公式</a:t>
            </a:r>
            <a:r>
              <a:rPr lang="zh-CN" altLang="en-US" sz="2800" dirty="0" smtClean="0"/>
              <a:t>如下：</a:t>
            </a:r>
            <a:r>
              <a:rPr lang="en-US" altLang="zh-CN" sz="2800" dirty="0" smtClean="0"/>
              <a:t>=</a:t>
            </a:r>
            <a:r>
              <a:rPr lang="en-US" altLang="zh-CN" sz="2800" dirty="0" smtClean="0"/>
              <a:t>IF(B23&lt;0,IF(INT(ABS(B23)/$B$3)=ABS(B23)/$B$3,ABS(B23),INT(ABS(B23)/$B$3)*$B$3+$B$3),0</a:t>
            </a:r>
            <a:r>
              <a:rPr lang="en-US" altLang="zh-CN" sz="2800" dirty="0" smtClean="0"/>
              <a:t>)</a:t>
            </a:r>
            <a:endParaRPr lang="zh-CN" altLang="zh-CN" sz="2800" dirty="0" smtClean="0"/>
          </a:p>
          <a:p>
            <a:endParaRPr lang="zh-CN" altLang="zh-CN" sz="2800" dirty="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7.11</a:t>
            </a:r>
            <a:r>
              <a:rPr lang="zh-CN" altLang="en-US" sz="2800" b="1" dirty="0" smtClean="0"/>
              <a:t>现金</a:t>
            </a:r>
            <a:r>
              <a:rPr lang="zh-CN" altLang="zh-CN" sz="2800" b="1" dirty="0" smtClean="0"/>
              <a:t>预算</a:t>
            </a:r>
            <a:endParaRPr lang="en-US" altLang="zh-CN" sz="2800" b="1" dirty="0" smtClean="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zh-CN" altLang="zh-CN" sz="2800" dirty="0" smtClean="0"/>
              <a:t>⒂偿还借款和支付</a:t>
            </a:r>
            <a:r>
              <a:rPr lang="zh-CN" altLang="zh-CN" sz="2800" dirty="0" smtClean="0"/>
              <a:t>利息</a:t>
            </a:r>
            <a:endParaRPr lang="en-US" altLang="zh-CN" sz="2800" dirty="0" smtClean="0"/>
          </a:p>
          <a:p>
            <a:pPr>
              <a:lnSpc>
                <a:spcPct val="150000"/>
              </a:lnSpc>
            </a:pPr>
            <a:r>
              <a:rPr lang="zh-CN" altLang="zh-CN" sz="2800" dirty="0" smtClean="0"/>
              <a:t>①准备借款及利息查询数据表</a:t>
            </a:r>
          </a:p>
          <a:p>
            <a:pPr>
              <a:lnSpc>
                <a:spcPct val="150000"/>
              </a:lnSpc>
            </a:pPr>
            <a:r>
              <a:rPr lang="zh-CN" altLang="en-US" sz="2800" dirty="0" smtClean="0"/>
              <a:t>为了便于自动计算可还款额，需要事先准备三张数据表，分别用于查找</a:t>
            </a:r>
            <a:r>
              <a:rPr lang="en-US" altLang="zh-CN" sz="2800" dirty="0" smtClean="0"/>
              <a:t>2</a:t>
            </a:r>
            <a:r>
              <a:rPr lang="zh-CN" altLang="en-US" sz="2800" dirty="0" smtClean="0"/>
              <a:t>个季度的借款及利息合计对应的可还款额、</a:t>
            </a:r>
            <a:r>
              <a:rPr lang="en-US" altLang="zh-CN" sz="2800" dirty="0" smtClean="0"/>
              <a:t>3</a:t>
            </a:r>
            <a:r>
              <a:rPr lang="zh-CN" altLang="en-US" sz="2800" dirty="0" smtClean="0"/>
              <a:t>个季度的借款及利息合计对应的可还款额和</a:t>
            </a:r>
            <a:r>
              <a:rPr lang="en-US" altLang="zh-CN" sz="2800" dirty="0" smtClean="0"/>
              <a:t>4</a:t>
            </a:r>
            <a:r>
              <a:rPr lang="zh-CN" altLang="en-US" sz="2800" dirty="0" smtClean="0"/>
              <a:t>个季度的借款及利息合计对应的可还款额。</a:t>
            </a:r>
          </a:p>
          <a:p>
            <a:r>
              <a:rPr lang="zh-CN" altLang="zh-CN" sz="2800" dirty="0" smtClean="0"/>
              <a:t>②第二季度还款额及利息计算</a:t>
            </a:r>
          </a:p>
          <a:p>
            <a:r>
              <a:rPr lang="zh-CN" altLang="zh-CN" sz="2800" dirty="0" smtClean="0"/>
              <a:t>③第三季度还款额及利息计算</a:t>
            </a:r>
          </a:p>
          <a:p>
            <a:r>
              <a:rPr lang="zh-CN" altLang="zh-CN" sz="2800" dirty="0" smtClean="0"/>
              <a:t>④第四季度还款额及利息</a:t>
            </a:r>
            <a:r>
              <a:rPr lang="zh-CN" altLang="zh-CN" sz="2800" dirty="0" smtClean="0"/>
              <a:t>计算</a:t>
            </a:r>
            <a:endParaRPr lang="zh-CN" altLang="zh-CN"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7.11</a:t>
            </a:r>
            <a:r>
              <a:rPr lang="zh-CN" altLang="en-US" sz="2800" b="1" dirty="0" smtClean="0"/>
              <a:t>现金</a:t>
            </a:r>
            <a:r>
              <a:rPr lang="zh-CN" altLang="zh-CN" sz="2800" b="1" dirty="0" smtClean="0"/>
              <a:t>预算</a:t>
            </a:r>
            <a:endParaRPr lang="en-US" altLang="zh-CN" sz="2800" b="1" dirty="0" smtClean="0"/>
          </a:p>
        </p:txBody>
      </p:sp>
      <p:sp>
        <p:nvSpPr>
          <p:cNvPr id="6" name="矩形 5"/>
          <p:cNvSpPr/>
          <p:nvPr/>
        </p:nvSpPr>
        <p:spPr>
          <a:xfrm>
            <a:off x="993402" y="1212064"/>
            <a:ext cx="10199077" cy="5909310"/>
          </a:xfrm>
          <a:prstGeom prst="rect">
            <a:avLst/>
          </a:prstGeom>
        </p:spPr>
        <p:txBody>
          <a:bodyPr wrap="square">
            <a:spAutoFit/>
          </a:bodyPr>
          <a:lstStyle/>
          <a:p>
            <a:pPr>
              <a:lnSpc>
                <a:spcPct val="150000"/>
              </a:lnSpc>
            </a:pPr>
            <a:r>
              <a:rPr lang="en-US" altLang="zh-CN" sz="2800" dirty="0" smtClean="0"/>
              <a:t>         </a:t>
            </a:r>
            <a:r>
              <a:rPr lang="zh-CN" altLang="zh-CN" sz="2800" dirty="0" smtClean="0"/>
              <a:t>⑤</a:t>
            </a:r>
            <a:r>
              <a:rPr lang="zh-CN" altLang="zh-CN" sz="2800" dirty="0" smtClean="0"/>
              <a:t>全年还款额和支付利息</a:t>
            </a:r>
            <a:r>
              <a:rPr lang="zh-CN" altLang="zh-CN" sz="2800" dirty="0" smtClean="0"/>
              <a:t>额</a:t>
            </a:r>
            <a:endParaRPr lang="en-US" altLang="zh-CN" sz="2800" dirty="0" smtClean="0"/>
          </a:p>
          <a:p>
            <a:pPr>
              <a:lnSpc>
                <a:spcPct val="150000"/>
              </a:lnSpc>
            </a:pPr>
            <a:r>
              <a:rPr lang="en-US" altLang="zh-CN" sz="2800" dirty="0" smtClean="0"/>
              <a:t>         4</a:t>
            </a:r>
            <a:r>
              <a:rPr lang="en-US" altLang="zh-CN" sz="2800" dirty="0" smtClean="0"/>
              <a:t>.</a:t>
            </a:r>
            <a:r>
              <a:rPr lang="zh-CN" altLang="zh-CN" sz="2800" dirty="0" smtClean="0"/>
              <a:t>设置数据有效性</a:t>
            </a:r>
          </a:p>
          <a:p>
            <a:pPr>
              <a:lnSpc>
                <a:spcPct val="150000"/>
              </a:lnSpc>
            </a:pPr>
            <a:r>
              <a:rPr lang="en-US" altLang="zh-CN" sz="2800" dirty="0" smtClean="0"/>
              <a:t>         </a:t>
            </a:r>
            <a:r>
              <a:rPr lang="zh-CN" altLang="zh-CN" sz="2800" dirty="0" smtClean="0"/>
              <a:t>假定</a:t>
            </a:r>
            <a:r>
              <a:rPr lang="zh-CN" altLang="zh-CN" sz="2800" dirty="0" smtClean="0"/>
              <a:t>年初现金余额、最低现金需要量、支付股利、各季度预缴所得税以及购买设备支付的现金均为大于等于</a:t>
            </a:r>
            <a:r>
              <a:rPr lang="en-US" altLang="zh-CN" sz="2800" dirty="0" smtClean="0"/>
              <a:t>0</a:t>
            </a:r>
            <a:r>
              <a:rPr lang="zh-CN" altLang="zh-CN" sz="2800" dirty="0" smtClean="0"/>
              <a:t>的整数，选中“</a:t>
            </a:r>
            <a:r>
              <a:rPr lang="en-US" altLang="zh-CN" sz="2800" dirty="0" smtClean="0"/>
              <a:t>B1</a:t>
            </a:r>
            <a:r>
              <a:rPr lang="zh-CN" altLang="zh-CN" sz="2800" dirty="0" smtClean="0"/>
              <a:t>：</a:t>
            </a:r>
            <a:r>
              <a:rPr lang="en-US" altLang="zh-CN" sz="2800" dirty="0" smtClean="0"/>
              <a:t>B2</a:t>
            </a:r>
            <a:r>
              <a:rPr lang="zh-CN" altLang="zh-CN" sz="2800" dirty="0" smtClean="0"/>
              <a:t>”、“</a:t>
            </a:r>
            <a:r>
              <a:rPr lang="en-US" altLang="zh-CN" sz="2800" dirty="0" smtClean="0"/>
              <a:t>B5</a:t>
            </a:r>
            <a:r>
              <a:rPr lang="zh-CN" altLang="zh-CN" sz="2800" dirty="0" smtClean="0"/>
              <a:t>：</a:t>
            </a:r>
            <a:r>
              <a:rPr lang="en-US" altLang="zh-CN" sz="2800" dirty="0" smtClean="0"/>
              <a:t>B6</a:t>
            </a:r>
            <a:r>
              <a:rPr lang="zh-CN" altLang="zh-CN" sz="2800" dirty="0" smtClean="0"/>
              <a:t>”、“</a:t>
            </a:r>
            <a:r>
              <a:rPr lang="en-US" altLang="zh-CN" sz="2800" dirty="0" smtClean="0"/>
              <a:t>B22</a:t>
            </a:r>
            <a:r>
              <a:rPr lang="zh-CN" altLang="zh-CN" sz="2800" dirty="0" smtClean="0"/>
              <a:t>：</a:t>
            </a:r>
            <a:r>
              <a:rPr lang="en-US" altLang="zh-CN" sz="2800" dirty="0" smtClean="0"/>
              <a:t>E22</a:t>
            </a:r>
            <a:r>
              <a:rPr lang="zh-CN" altLang="zh-CN" sz="2800" dirty="0" smtClean="0"/>
              <a:t>”，设置其数据有效性为大于或等于</a:t>
            </a:r>
            <a:r>
              <a:rPr lang="en-US" altLang="zh-CN" sz="2800" dirty="0" smtClean="0"/>
              <a:t>0</a:t>
            </a:r>
            <a:r>
              <a:rPr lang="zh-CN" altLang="zh-CN" sz="2800" dirty="0" smtClean="0"/>
              <a:t>的整数。假定借款还款金额基本单位必须为</a:t>
            </a:r>
            <a:r>
              <a:rPr lang="en-US" altLang="zh-CN" sz="2800" dirty="0" smtClean="0"/>
              <a:t>100</a:t>
            </a:r>
            <a:r>
              <a:rPr lang="zh-CN" altLang="zh-CN" sz="2800" dirty="0" smtClean="0"/>
              <a:t>的整数倍，设置“</a:t>
            </a:r>
            <a:r>
              <a:rPr lang="en-US" altLang="zh-CN" sz="2800" dirty="0" smtClean="0"/>
              <a:t>B3</a:t>
            </a:r>
            <a:r>
              <a:rPr lang="zh-CN" altLang="zh-CN" sz="2800" dirty="0" smtClean="0"/>
              <a:t>”单元格数据有效性为自定义，公式为“</a:t>
            </a:r>
            <a:r>
              <a:rPr lang="en-US" altLang="zh-CN" sz="2800" dirty="0" smtClean="0"/>
              <a:t>=B3/100=INT(B3/100)</a:t>
            </a:r>
            <a:r>
              <a:rPr lang="zh-CN" altLang="zh-CN" sz="2800" dirty="0" smtClean="0"/>
              <a:t>”。</a:t>
            </a:r>
          </a:p>
          <a:p>
            <a:pPr>
              <a:lnSpc>
                <a:spcPct val="150000"/>
              </a:lnSpc>
            </a:pPr>
            <a:endParaRPr lang="zh-CN" altLang="zh-CN" sz="2800" dirty="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7.11</a:t>
            </a:r>
            <a:r>
              <a:rPr lang="zh-CN" altLang="en-US" sz="2800" b="1" dirty="0" smtClean="0"/>
              <a:t>现金</a:t>
            </a:r>
            <a:r>
              <a:rPr lang="zh-CN" altLang="zh-CN" sz="2800" b="1" dirty="0" smtClean="0"/>
              <a:t>预算</a:t>
            </a:r>
            <a:endParaRPr lang="en-US" altLang="zh-CN" sz="2800" b="1" dirty="0" smtClean="0"/>
          </a:p>
        </p:txBody>
      </p:sp>
      <p:sp>
        <p:nvSpPr>
          <p:cNvPr id="6" name="矩形 5"/>
          <p:cNvSpPr/>
          <p:nvPr/>
        </p:nvSpPr>
        <p:spPr>
          <a:xfrm>
            <a:off x="993402" y="1212064"/>
            <a:ext cx="10199077" cy="3903504"/>
          </a:xfrm>
          <a:prstGeom prst="rect">
            <a:avLst/>
          </a:prstGeom>
        </p:spPr>
        <p:txBody>
          <a:bodyPr wrap="square">
            <a:spAutoFit/>
          </a:bodyPr>
          <a:lstStyle/>
          <a:p>
            <a:pPr>
              <a:lnSpc>
                <a:spcPct val="150000"/>
              </a:lnSpc>
            </a:pPr>
            <a:r>
              <a:rPr lang="en-US" altLang="zh-CN" sz="2800" dirty="0" smtClean="0"/>
              <a:t>         5.</a:t>
            </a:r>
            <a:r>
              <a:rPr lang="zh-CN" altLang="en-US" sz="2800" dirty="0" smtClean="0"/>
              <a:t>隐藏不必要显示的列</a:t>
            </a:r>
          </a:p>
          <a:p>
            <a:pPr>
              <a:lnSpc>
                <a:spcPct val="150000"/>
              </a:lnSpc>
            </a:pPr>
            <a:r>
              <a:rPr lang="zh-CN" altLang="en-US" sz="2800" dirty="0" smtClean="0"/>
              <a:t>        可</a:t>
            </a:r>
            <a:r>
              <a:rPr lang="zh-CN" altLang="en-US" sz="2800" dirty="0" smtClean="0"/>
              <a:t>将滚动条的链接单元格所在列、单选钮的链接单元格所在列以及用于查找可还款额的数据表所在列，即“</a:t>
            </a:r>
            <a:r>
              <a:rPr lang="en-US" altLang="zh-CN" sz="2800" dirty="0" smtClean="0"/>
              <a:t>G</a:t>
            </a:r>
            <a:r>
              <a:rPr lang="zh-CN" altLang="en-US" sz="2800" dirty="0" smtClean="0"/>
              <a:t>：</a:t>
            </a:r>
            <a:r>
              <a:rPr lang="en-US" altLang="zh-CN" sz="2800" dirty="0" smtClean="0"/>
              <a:t>R”</a:t>
            </a:r>
            <a:r>
              <a:rPr lang="zh-CN" altLang="en-US" sz="2800" dirty="0" smtClean="0"/>
              <a:t>隐藏起来，方法是：用鼠标在列标题处拖动鼠标选中“</a:t>
            </a:r>
            <a:r>
              <a:rPr lang="en-US" altLang="zh-CN" sz="2800" dirty="0" smtClean="0"/>
              <a:t>G</a:t>
            </a:r>
            <a:r>
              <a:rPr lang="zh-CN" altLang="en-US" sz="2800" dirty="0" smtClean="0"/>
              <a:t>：</a:t>
            </a:r>
            <a:r>
              <a:rPr lang="en-US" altLang="zh-CN" sz="2800" dirty="0" smtClean="0"/>
              <a:t>R”</a:t>
            </a:r>
            <a:r>
              <a:rPr lang="zh-CN" altLang="en-US" sz="2800" dirty="0" smtClean="0"/>
              <a:t>，然后单击右键，在快捷菜单中选择“隐藏”即可。</a:t>
            </a:r>
          </a:p>
          <a:p>
            <a:pPr>
              <a:lnSpc>
                <a:spcPct val="150000"/>
              </a:lnSpc>
            </a:pPr>
            <a:endParaRPr lang="zh-CN" altLang="zh-CN" sz="2800" dirty="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7.11</a:t>
            </a:r>
            <a:r>
              <a:rPr lang="zh-CN" altLang="en-US" sz="2800" b="1" dirty="0" smtClean="0"/>
              <a:t>现金</a:t>
            </a:r>
            <a:r>
              <a:rPr lang="zh-CN" altLang="zh-CN" sz="2800" b="1" dirty="0" smtClean="0"/>
              <a:t>预算</a:t>
            </a:r>
            <a:endParaRPr lang="en-US" altLang="zh-CN" sz="2800" b="1" dirty="0" smtClean="0"/>
          </a:p>
        </p:txBody>
      </p:sp>
      <p:sp>
        <p:nvSpPr>
          <p:cNvPr id="6" name="矩形 5"/>
          <p:cNvSpPr/>
          <p:nvPr/>
        </p:nvSpPr>
        <p:spPr>
          <a:xfrm>
            <a:off x="993402" y="1212064"/>
            <a:ext cx="10199077" cy="4542847"/>
          </a:xfrm>
          <a:prstGeom prst="rect">
            <a:avLst/>
          </a:prstGeom>
        </p:spPr>
        <p:txBody>
          <a:bodyPr wrap="square">
            <a:spAutoFit/>
          </a:bodyPr>
          <a:lstStyle/>
          <a:p>
            <a:pPr>
              <a:lnSpc>
                <a:spcPct val="150000"/>
              </a:lnSpc>
            </a:pPr>
            <a:r>
              <a:rPr lang="en-US" altLang="zh-CN" sz="2800" dirty="0" smtClean="0"/>
              <a:t>         6.</a:t>
            </a:r>
            <a:r>
              <a:rPr lang="zh-CN" altLang="en-US" sz="2800" dirty="0" smtClean="0"/>
              <a:t>保护工作表</a:t>
            </a:r>
          </a:p>
          <a:p>
            <a:pPr>
              <a:lnSpc>
                <a:spcPct val="150000"/>
              </a:lnSpc>
            </a:pPr>
            <a:r>
              <a:rPr lang="zh-CN" altLang="en-US" sz="2800" dirty="0" smtClean="0"/>
              <a:t>        本</a:t>
            </a:r>
            <a:r>
              <a:rPr lang="zh-CN" altLang="en-US" sz="2800" dirty="0" smtClean="0"/>
              <a:t>模型中，只能输入年初现金余额、最低现金需要量、支付股利、各季度预缴所得税、购买设备支付的现金以及借款还款金额基本单位，可将这些单元格及滚动条和微调钮的链接单元格以外的工作表进行保护，选中“</a:t>
            </a:r>
            <a:r>
              <a:rPr lang="en-US" altLang="zh-CN" sz="2800" dirty="0" smtClean="0"/>
              <a:t>B1</a:t>
            </a:r>
            <a:r>
              <a:rPr lang="zh-CN" altLang="en-US" sz="2800" dirty="0" smtClean="0"/>
              <a:t>：</a:t>
            </a:r>
            <a:r>
              <a:rPr lang="en-US" altLang="zh-CN" sz="2800" dirty="0" smtClean="0"/>
              <a:t>B3”</a:t>
            </a:r>
            <a:r>
              <a:rPr lang="zh-CN" altLang="en-US" sz="2800" dirty="0" smtClean="0"/>
              <a:t>、“</a:t>
            </a:r>
            <a:r>
              <a:rPr lang="en-US" altLang="zh-CN" sz="2800" dirty="0" smtClean="0"/>
              <a:t>B5</a:t>
            </a:r>
            <a:r>
              <a:rPr lang="zh-CN" altLang="en-US" sz="2800" dirty="0" smtClean="0"/>
              <a:t>：</a:t>
            </a:r>
            <a:r>
              <a:rPr lang="en-US" altLang="zh-CN" sz="2800" dirty="0" smtClean="0"/>
              <a:t>B6”</a:t>
            </a:r>
            <a:r>
              <a:rPr lang="zh-CN" altLang="en-US" sz="2800" dirty="0" smtClean="0"/>
              <a:t>、“</a:t>
            </a:r>
            <a:r>
              <a:rPr lang="en-US" altLang="zh-CN" sz="2800" dirty="0" smtClean="0"/>
              <a:t>B22</a:t>
            </a:r>
            <a:r>
              <a:rPr lang="zh-CN" altLang="en-US" sz="2800" dirty="0" smtClean="0"/>
              <a:t>：</a:t>
            </a:r>
            <a:r>
              <a:rPr lang="en-US" altLang="zh-CN" sz="2800" dirty="0" smtClean="0"/>
              <a:t>E22”</a:t>
            </a:r>
            <a:r>
              <a:rPr lang="zh-CN" altLang="en-US" sz="2800" dirty="0" smtClean="0"/>
              <a:t>、“</a:t>
            </a:r>
            <a:r>
              <a:rPr lang="en-US" altLang="zh-CN" sz="2800" dirty="0" smtClean="0"/>
              <a:t>G4</a:t>
            </a:r>
            <a:r>
              <a:rPr lang="zh-CN" altLang="en-US" sz="2800" dirty="0" smtClean="0"/>
              <a:t>：</a:t>
            </a:r>
            <a:r>
              <a:rPr lang="en-US" altLang="zh-CN" sz="2800" dirty="0" smtClean="0"/>
              <a:t>G5”</a:t>
            </a:r>
            <a:r>
              <a:rPr lang="zh-CN" altLang="en-US" sz="2800" dirty="0" smtClean="0"/>
              <a:t>等单元格，取消其单元格锁定状态，然后再保护工作表即可。</a:t>
            </a:r>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7.12</a:t>
            </a:r>
            <a:r>
              <a:rPr lang="zh-CN" altLang="en-US" sz="2800" b="1" dirty="0" smtClean="0"/>
              <a:t>预算利润表</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82658" name="Picture 2"/>
          <p:cNvPicPr>
            <a:picLocks noChangeAspect="1" noChangeArrowheads="1"/>
          </p:cNvPicPr>
          <p:nvPr/>
        </p:nvPicPr>
        <p:blipFill>
          <a:blip r:embed="rId4" cstate="print"/>
          <a:srcRect/>
          <a:stretch>
            <a:fillRect/>
          </a:stretch>
        </p:blipFill>
        <p:spPr bwMode="auto">
          <a:xfrm>
            <a:off x="1865376" y="1746504"/>
            <a:ext cx="8208416" cy="2871216"/>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2603854"/>
          </a:xfrm>
          <a:prstGeom prst="rect">
            <a:avLst/>
          </a:prstGeom>
        </p:spPr>
        <p:txBody>
          <a:bodyPr wrap="square">
            <a:spAutoFit/>
          </a:bodyPr>
          <a:lstStyle/>
          <a:p>
            <a:pPr>
              <a:lnSpc>
                <a:spcPct val="150000"/>
              </a:lnSpc>
            </a:pPr>
            <a:r>
              <a:rPr lang="en-US" altLang="zh-CN" sz="2800" dirty="0" smtClean="0"/>
              <a:t>3.INDEX(</a:t>
            </a:r>
            <a:r>
              <a:rPr lang="en-US" altLang="zh-CN" sz="2800" dirty="0" err="1" smtClean="0"/>
              <a:t>array,row_num,column_num</a:t>
            </a:r>
            <a:r>
              <a:rPr lang="en-US" altLang="zh-CN" sz="2800" dirty="0" smtClean="0"/>
              <a:t>)</a:t>
            </a:r>
          </a:p>
          <a:p>
            <a:pPr>
              <a:lnSpc>
                <a:spcPct val="150000"/>
              </a:lnSpc>
            </a:pPr>
            <a:r>
              <a:rPr lang="zh-CN" altLang="zh-CN" sz="2800" dirty="0" smtClean="0"/>
              <a:t>【例</a:t>
            </a:r>
            <a:r>
              <a:rPr lang="en-US" altLang="zh-CN" sz="2800" dirty="0" smtClean="0"/>
              <a:t>1-13</a:t>
            </a:r>
            <a:r>
              <a:rPr lang="zh-CN" altLang="zh-CN" sz="2800" dirty="0" smtClean="0"/>
              <a:t>】如图</a:t>
            </a:r>
            <a:r>
              <a:rPr lang="en-US" altLang="zh-CN" sz="2800" dirty="0" smtClean="0"/>
              <a:t>1-12</a:t>
            </a:r>
            <a:r>
              <a:rPr lang="zh-CN" altLang="zh-CN" sz="2800" dirty="0" smtClean="0"/>
              <a:t>所示，已知</a:t>
            </a:r>
            <a:r>
              <a:rPr lang="en-US" altLang="zh-CN" sz="2800" dirty="0" smtClean="0"/>
              <a:t>2020</a:t>
            </a:r>
            <a:r>
              <a:rPr lang="zh-CN" altLang="zh-CN" sz="2800" dirty="0" smtClean="0"/>
              <a:t>年全球</a:t>
            </a:r>
            <a:r>
              <a:rPr lang="en-US" altLang="zh-CN" sz="2800" dirty="0" smtClean="0"/>
              <a:t>R&amp;D</a:t>
            </a:r>
            <a:r>
              <a:rPr lang="zh-CN" altLang="zh-CN" sz="2800" dirty="0" smtClean="0"/>
              <a:t>经费投入前</a:t>
            </a:r>
            <a:r>
              <a:rPr lang="en-US" altLang="zh-CN" sz="2800" dirty="0" smtClean="0"/>
              <a:t>10</a:t>
            </a:r>
            <a:r>
              <a:rPr lang="zh-CN" altLang="zh-CN" sz="2800" dirty="0" smtClean="0"/>
              <a:t>名的公司。在</a:t>
            </a:r>
            <a:r>
              <a:rPr lang="en-US" altLang="zh-CN" sz="2800" dirty="0" smtClean="0"/>
              <a:t>A13</a:t>
            </a:r>
            <a:r>
              <a:rPr lang="zh-CN" altLang="zh-CN" sz="2800" dirty="0" smtClean="0"/>
              <a:t>单元格输入名次，公式“</a:t>
            </a:r>
            <a:r>
              <a:rPr lang="en-US" altLang="zh-CN" sz="2800" dirty="0" smtClean="0"/>
              <a:t>=INDEX(B3:B12,A13)</a:t>
            </a:r>
            <a:r>
              <a:rPr lang="zh-CN" altLang="zh-CN" sz="2800" dirty="0" smtClean="0"/>
              <a:t>”，即可根据名次显示相应的公司名称。</a:t>
            </a:r>
          </a:p>
        </p:txBody>
      </p:sp>
      <p:pic>
        <p:nvPicPr>
          <p:cNvPr id="46082" name="Picture 2"/>
          <p:cNvPicPr>
            <a:picLocks noChangeAspect="1" noChangeArrowheads="1"/>
          </p:cNvPicPr>
          <p:nvPr/>
        </p:nvPicPr>
        <p:blipFill>
          <a:blip r:embed="rId4" cstate="print"/>
          <a:srcRect/>
          <a:stretch>
            <a:fillRect/>
          </a:stretch>
        </p:blipFill>
        <p:spPr bwMode="auto">
          <a:xfrm>
            <a:off x="3346704" y="3749040"/>
            <a:ext cx="4197096" cy="276411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7.12</a:t>
            </a:r>
            <a:r>
              <a:rPr lang="zh-CN" altLang="zh-CN" sz="2800" b="1" dirty="0" smtClean="0"/>
              <a:t>预算</a:t>
            </a:r>
            <a:r>
              <a:rPr lang="zh-CN" altLang="en-US" sz="2800" b="1" dirty="0" smtClean="0"/>
              <a:t>利润表</a:t>
            </a:r>
            <a:endParaRPr lang="en-US" altLang="zh-CN" sz="2800" b="1" dirty="0" smtClean="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en-US" altLang="zh-CN" sz="2800" dirty="0" smtClean="0"/>
              <a:t>1</a:t>
            </a:r>
            <a:r>
              <a:rPr lang="en-US" altLang="zh-CN" sz="2800" dirty="0" smtClean="0"/>
              <a:t>.</a:t>
            </a:r>
            <a:r>
              <a:rPr lang="zh-CN" altLang="zh-CN" sz="2800" dirty="0" smtClean="0"/>
              <a:t>定义</a:t>
            </a:r>
            <a:r>
              <a:rPr lang="zh-CN" altLang="zh-CN" sz="2800" dirty="0" smtClean="0"/>
              <a:t>公式</a:t>
            </a:r>
            <a:endParaRPr lang="en-US" altLang="zh-CN" sz="2800" dirty="0" smtClean="0"/>
          </a:p>
          <a:p>
            <a:pPr>
              <a:lnSpc>
                <a:spcPct val="150000"/>
              </a:lnSpc>
            </a:pPr>
            <a:r>
              <a:rPr lang="zh-CN" altLang="en-US" sz="2800" dirty="0" smtClean="0"/>
              <a:t>⑴销售收入</a:t>
            </a:r>
          </a:p>
          <a:p>
            <a:pPr>
              <a:lnSpc>
                <a:spcPct val="150000"/>
              </a:lnSpc>
            </a:pPr>
            <a:r>
              <a:rPr lang="zh-CN" altLang="en-US" sz="2800" dirty="0" smtClean="0"/>
              <a:t>在“</a:t>
            </a:r>
            <a:r>
              <a:rPr lang="en-US" altLang="zh-CN" sz="2800" dirty="0" smtClean="0"/>
              <a:t>B3”</a:t>
            </a:r>
            <a:r>
              <a:rPr lang="zh-CN" altLang="en-US" sz="2800" dirty="0" smtClean="0"/>
              <a:t>单元格输入公式“</a:t>
            </a:r>
            <a:r>
              <a:rPr lang="en-US" altLang="zh-CN" sz="2800" dirty="0" smtClean="0"/>
              <a:t>=</a:t>
            </a:r>
            <a:r>
              <a:rPr lang="zh-CN" altLang="en-US" sz="2800" dirty="0" smtClean="0"/>
              <a:t>销售预算</a:t>
            </a:r>
            <a:r>
              <a:rPr lang="en-US" altLang="zh-CN" sz="2800" dirty="0" smtClean="0"/>
              <a:t>!B8”</a:t>
            </a:r>
            <a:r>
              <a:rPr lang="zh-CN" altLang="en-US" sz="2800" dirty="0" smtClean="0"/>
              <a:t>，然后将其复制到“</a:t>
            </a:r>
            <a:r>
              <a:rPr lang="en-US" altLang="zh-CN" sz="2800" dirty="0" smtClean="0"/>
              <a:t>C3</a:t>
            </a:r>
            <a:r>
              <a:rPr lang="zh-CN" altLang="en-US" sz="2800" dirty="0" smtClean="0"/>
              <a:t>：</a:t>
            </a:r>
            <a:r>
              <a:rPr lang="en-US" altLang="zh-CN" sz="2800" dirty="0" smtClean="0"/>
              <a:t>F3”</a:t>
            </a:r>
            <a:r>
              <a:rPr lang="zh-CN" altLang="en-US" sz="2800" dirty="0" smtClean="0"/>
              <a:t>。</a:t>
            </a:r>
          </a:p>
          <a:p>
            <a:pPr>
              <a:lnSpc>
                <a:spcPct val="150000"/>
              </a:lnSpc>
            </a:pPr>
            <a:r>
              <a:rPr lang="zh-CN" altLang="en-US" sz="2800" dirty="0" smtClean="0"/>
              <a:t>⑵销售成本</a:t>
            </a:r>
          </a:p>
          <a:p>
            <a:pPr>
              <a:lnSpc>
                <a:spcPct val="150000"/>
              </a:lnSpc>
            </a:pPr>
            <a:r>
              <a:rPr lang="zh-CN" altLang="en-US" sz="2800" dirty="0" smtClean="0"/>
              <a:t>在“</a:t>
            </a:r>
            <a:r>
              <a:rPr lang="en-US" altLang="zh-CN" sz="2800" dirty="0" smtClean="0"/>
              <a:t>B4”</a:t>
            </a:r>
            <a:r>
              <a:rPr lang="zh-CN" altLang="en-US" sz="2800" dirty="0" smtClean="0"/>
              <a:t>单元格输入公式“</a:t>
            </a:r>
            <a:r>
              <a:rPr lang="en-US" altLang="zh-CN" sz="2800" dirty="0" smtClean="0"/>
              <a:t>=</a:t>
            </a:r>
            <a:r>
              <a:rPr lang="zh-CN" altLang="en-US" sz="2800" dirty="0" smtClean="0"/>
              <a:t>产品成本预算</a:t>
            </a:r>
            <a:r>
              <a:rPr lang="en-US" altLang="zh-CN" sz="2800" dirty="0" smtClean="0"/>
              <a:t>!B10”</a:t>
            </a:r>
            <a:r>
              <a:rPr lang="zh-CN" altLang="en-US" sz="2800" dirty="0" smtClean="0"/>
              <a:t>，然后将其复制到“</a:t>
            </a:r>
            <a:r>
              <a:rPr lang="en-US" altLang="zh-CN" sz="2800" dirty="0" smtClean="0"/>
              <a:t>C4</a:t>
            </a:r>
            <a:r>
              <a:rPr lang="zh-CN" altLang="en-US" sz="2800" dirty="0" smtClean="0"/>
              <a:t>：</a:t>
            </a:r>
            <a:r>
              <a:rPr lang="en-US" altLang="zh-CN" sz="2800" dirty="0" smtClean="0"/>
              <a:t>F4”</a:t>
            </a:r>
            <a:r>
              <a:rPr lang="zh-CN" altLang="en-US" sz="2800" dirty="0" smtClean="0"/>
              <a:t>。</a:t>
            </a:r>
            <a:endParaRPr lang="zh-CN" altLang="en-US"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7.12</a:t>
            </a:r>
            <a:r>
              <a:rPr lang="zh-CN" altLang="zh-CN" sz="2800" b="1" dirty="0" smtClean="0"/>
              <a:t>预算</a:t>
            </a:r>
            <a:r>
              <a:rPr lang="zh-CN" altLang="en-US" sz="2800" b="1" dirty="0" smtClean="0"/>
              <a:t>利润表</a:t>
            </a:r>
            <a:endParaRPr lang="en-US" altLang="zh-CN" sz="2800" b="1" dirty="0" smtClean="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zh-CN" altLang="en-US" sz="2800" dirty="0" smtClean="0"/>
              <a:t>⑶</a:t>
            </a:r>
            <a:r>
              <a:rPr lang="zh-CN" altLang="en-US" sz="2800" dirty="0" smtClean="0"/>
              <a:t>毛利</a:t>
            </a:r>
          </a:p>
          <a:p>
            <a:pPr>
              <a:lnSpc>
                <a:spcPct val="150000"/>
              </a:lnSpc>
            </a:pPr>
            <a:r>
              <a:rPr lang="zh-CN" altLang="en-US" sz="2800" dirty="0" smtClean="0"/>
              <a:t>在“</a:t>
            </a:r>
            <a:r>
              <a:rPr lang="en-US" altLang="zh-CN" sz="2800" dirty="0" smtClean="0"/>
              <a:t>B5”</a:t>
            </a:r>
            <a:r>
              <a:rPr lang="zh-CN" altLang="en-US" sz="2800" dirty="0" smtClean="0"/>
              <a:t>单元格输入公式“</a:t>
            </a:r>
            <a:r>
              <a:rPr lang="en-US" altLang="zh-CN" sz="2800" dirty="0" smtClean="0"/>
              <a:t>=B3-B4”</a:t>
            </a:r>
            <a:r>
              <a:rPr lang="zh-CN" altLang="en-US" sz="2800" dirty="0" smtClean="0"/>
              <a:t>，然后将其复制到“</a:t>
            </a:r>
            <a:r>
              <a:rPr lang="en-US" altLang="zh-CN" sz="2800" dirty="0" smtClean="0"/>
              <a:t>C5</a:t>
            </a:r>
            <a:r>
              <a:rPr lang="zh-CN" altLang="en-US" sz="2800" dirty="0" smtClean="0"/>
              <a:t>：</a:t>
            </a:r>
            <a:r>
              <a:rPr lang="en-US" altLang="zh-CN" sz="2800" dirty="0" smtClean="0"/>
              <a:t>F5”</a:t>
            </a:r>
            <a:r>
              <a:rPr lang="zh-CN" altLang="en-US" sz="2800" dirty="0" smtClean="0"/>
              <a:t>。</a:t>
            </a:r>
          </a:p>
          <a:p>
            <a:pPr>
              <a:lnSpc>
                <a:spcPct val="150000"/>
              </a:lnSpc>
            </a:pPr>
            <a:r>
              <a:rPr lang="zh-CN" altLang="en-US" sz="2800" dirty="0" smtClean="0"/>
              <a:t>⑷销售费用</a:t>
            </a:r>
          </a:p>
          <a:p>
            <a:pPr>
              <a:lnSpc>
                <a:spcPct val="150000"/>
              </a:lnSpc>
            </a:pPr>
            <a:r>
              <a:rPr lang="zh-CN" altLang="en-US" sz="2800" dirty="0" smtClean="0"/>
              <a:t>在“</a:t>
            </a:r>
            <a:r>
              <a:rPr lang="en-US" altLang="zh-CN" sz="2800" dirty="0" smtClean="0"/>
              <a:t>B6”</a:t>
            </a:r>
            <a:r>
              <a:rPr lang="zh-CN" altLang="en-US" sz="2800" dirty="0" smtClean="0"/>
              <a:t>单元格输入公式“</a:t>
            </a:r>
            <a:r>
              <a:rPr lang="en-US" altLang="zh-CN" sz="2800" dirty="0" smtClean="0"/>
              <a:t>=</a:t>
            </a:r>
            <a:r>
              <a:rPr lang="zh-CN" altLang="en-US" sz="2800" dirty="0" smtClean="0"/>
              <a:t>销售费用预算</a:t>
            </a:r>
            <a:r>
              <a:rPr lang="en-US" altLang="zh-CN" sz="2800" dirty="0" smtClean="0"/>
              <a:t>!B5”</a:t>
            </a:r>
            <a:r>
              <a:rPr lang="zh-CN" altLang="en-US" sz="2800" dirty="0" smtClean="0"/>
              <a:t>，然后将其复制到“</a:t>
            </a:r>
            <a:r>
              <a:rPr lang="en-US" altLang="zh-CN" sz="2800" dirty="0" smtClean="0"/>
              <a:t>C6</a:t>
            </a:r>
            <a:r>
              <a:rPr lang="zh-CN" altLang="en-US" sz="2800" dirty="0" smtClean="0"/>
              <a:t>：</a:t>
            </a:r>
            <a:r>
              <a:rPr lang="en-US" altLang="zh-CN" sz="2800" dirty="0" smtClean="0"/>
              <a:t>F6”</a:t>
            </a:r>
            <a:r>
              <a:rPr lang="zh-CN" altLang="en-US" sz="2800" dirty="0" smtClean="0"/>
              <a:t>。</a:t>
            </a:r>
          </a:p>
          <a:p>
            <a:pPr>
              <a:lnSpc>
                <a:spcPct val="150000"/>
              </a:lnSpc>
            </a:pPr>
            <a:r>
              <a:rPr lang="zh-CN" altLang="en-US" sz="2800" dirty="0" smtClean="0"/>
              <a:t>⑸管理费用</a:t>
            </a:r>
          </a:p>
          <a:p>
            <a:pPr>
              <a:lnSpc>
                <a:spcPct val="150000"/>
              </a:lnSpc>
            </a:pPr>
            <a:r>
              <a:rPr lang="zh-CN" altLang="en-US" sz="2800" dirty="0" smtClean="0"/>
              <a:t>在“</a:t>
            </a:r>
            <a:r>
              <a:rPr lang="en-US" altLang="zh-CN" sz="2800" dirty="0" smtClean="0"/>
              <a:t>B7”</a:t>
            </a:r>
            <a:r>
              <a:rPr lang="zh-CN" altLang="en-US" sz="2800" dirty="0" smtClean="0"/>
              <a:t>单元格输入公式“</a:t>
            </a:r>
            <a:r>
              <a:rPr lang="en-US" altLang="zh-CN" sz="2800" dirty="0" smtClean="0"/>
              <a:t>=</a:t>
            </a:r>
            <a:r>
              <a:rPr lang="zh-CN" altLang="en-US" sz="2800" dirty="0" smtClean="0"/>
              <a:t>管理费用预算</a:t>
            </a:r>
            <a:r>
              <a:rPr lang="en-US" altLang="zh-CN" sz="2800" dirty="0" smtClean="0"/>
              <a:t>!B5”</a:t>
            </a:r>
            <a:r>
              <a:rPr lang="zh-CN" altLang="en-US" sz="2800" dirty="0" smtClean="0"/>
              <a:t>，然后将其复制到“</a:t>
            </a:r>
            <a:r>
              <a:rPr lang="en-US" altLang="zh-CN" sz="2800" dirty="0" smtClean="0"/>
              <a:t>C7</a:t>
            </a:r>
            <a:r>
              <a:rPr lang="zh-CN" altLang="en-US" sz="2800" dirty="0" smtClean="0"/>
              <a:t>：</a:t>
            </a:r>
            <a:r>
              <a:rPr lang="en-US" altLang="zh-CN" sz="2800" dirty="0" smtClean="0"/>
              <a:t>F7”</a:t>
            </a:r>
            <a:r>
              <a:rPr lang="zh-CN" altLang="en-US" sz="2800" dirty="0" smtClean="0"/>
              <a:t>。</a:t>
            </a:r>
            <a:endParaRPr lang="zh-CN" altLang="en-US"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7.12</a:t>
            </a:r>
            <a:r>
              <a:rPr lang="zh-CN" altLang="zh-CN" sz="2800" b="1" dirty="0" smtClean="0"/>
              <a:t>预算</a:t>
            </a:r>
            <a:r>
              <a:rPr lang="zh-CN" altLang="en-US" sz="2800" b="1" dirty="0" smtClean="0"/>
              <a:t>利润表</a:t>
            </a:r>
            <a:endParaRPr lang="en-US" altLang="zh-CN" sz="2800" b="1" dirty="0" smtClean="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zh-CN" altLang="en-US" sz="2800" dirty="0" smtClean="0"/>
              <a:t>⑹</a:t>
            </a:r>
            <a:r>
              <a:rPr lang="zh-CN" altLang="en-US" sz="2800" dirty="0" smtClean="0"/>
              <a:t>财务费用</a:t>
            </a:r>
          </a:p>
          <a:p>
            <a:pPr>
              <a:lnSpc>
                <a:spcPct val="150000"/>
              </a:lnSpc>
            </a:pPr>
            <a:r>
              <a:rPr lang="zh-CN" altLang="en-US" sz="2800" dirty="0" smtClean="0"/>
              <a:t>财务费用与现金预算中支付的现金利息不同，是根据未偿还借款按照权责发生制分期确认的。</a:t>
            </a:r>
          </a:p>
          <a:p>
            <a:pPr>
              <a:lnSpc>
                <a:spcPct val="150000"/>
              </a:lnSpc>
            </a:pPr>
            <a:r>
              <a:rPr lang="zh-CN" altLang="en-US" sz="2800" dirty="0" smtClean="0"/>
              <a:t>在“</a:t>
            </a:r>
            <a:r>
              <a:rPr lang="en-US" altLang="zh-CN" sz="2800" dirty="0" smtClean="0"/>
              <a:t>B8”</a:t>
            </a:r>
            <a:r>
              <a:rPr lang="zh-CN" altLang="en-US" sz="2800" dirty="0" smtClean="0"/>
              <a:t>单元格输入公式“</a:t>
            </a:r>
            <a:r>
              <a:rPr lang="en-US" altLang="zh-CN" sz="2800" dirty="0" smtClean="0"/>
              <a:t>=(SUM(</a:t>
            </a:r>
            <a:r>
              <a:rPr lang="zh-CN" altLang="en-US" sz="2800" dirty="0" smtClean="0"/>
              <a:t>现金预算</a:t>
            </a:r>
            <a:r>
              <a:rPr lang="en-US" altLang="zh-CN" sz="2800" dirty="0" smtClean="0"/>
              <a:t>!$B$25:</a:t>
            </a:r>
            <a:r>
              <a:rPr lang="zh-CN" altLang="en-US" sz="2800" dirty="0" smtClean="0"/>
              <a:t>现金预算</a:t>
            </a:r>
            <a:r>
              <a:rPr lang="en-US" altLang="zh-CN" sz="2800" dirty="0" smtClean="0"/>
              <a:t>!B25)-SUM(</a:t>
            </a:r>
            <a:r>
              <a:rPr lang="zh-CN" altLang="en-US" sz="2800" dirty="0" smtClean="0"/>
              <a:t>现金预算</a:t>
            </a:r>
            <a:r>
              <a:rPr lang="en-US" altLang="zh-CN" sz="2800" dirty="0" smtClean="0"/>
              <a:t>!$B$26:</a:t>
            </a:r>
            <a:r>
              <a:rPr lang="zh-CN" altLang="en-US" sz="2800" dirty="0" smtClean="0"/>
              <a:t>现金预算</a:t>
            </a:r>
            <a:r>
              <a:rPr lang="en-US" altLang="zh-CN" sz="2800" dirty="0" smtClean="0"/>
              <a:t>!A26))*</a:t>
            </a:r>
            <a:r>
              <a:rPr lang="zh-CN" altLang="en-US" sz="2800" dirty="0" smtClean="0"/>
              <a:t>现金预算</a:t>
            </a:r>
            <a:r>
              <a:rPr lang="en-US" altLang="zh-CN" sz="2800" dirty="0" smtClean="0"/>
              <a:t>!$B$4/4”</a:t>
            </a:r>
            <a:r>
              <a:rPr lang="zh-CN" altLang="en-US" sz="2800" dirty="0" smtClean="0"/>
              <a:t>，然后将其复制到“</a:t>
            </a:r>
            <a:r>
              <a:rPr lang="en-US" altLang="zh-CN" sz="2800" dirty="0" smtClean="0"/>
              <a:t>C8</a:t>
            </a:r>
            <a:r>
              <a:rPr lang="zh-CN" altLang="en-US" sz="2800" dirty="0" smtClean="0"/>
              <a:t>：</a:t>
            </a:r>
            <a:r>
              <a:rPr lang="en-US" altLang="zh-CN" sz="2800" dirty="0" smtClean="0"/>
              <a:t>E8”</a:t>
            </a:r>
            <a:r>
              <a:rPr lang="zh-CN" altLang="en-US" sz="2800" dirty="0" smtClean="0"/>
              <a:t>。在“</a:t>
            </a:r>
            <a:r>
              <a:rPr lang="en-US" altLang="zh-CN" sz="2800" dirty="0" smtClean="0"/>
              <a:t>F8”</a:t>
            </a:r>
            <a:r>
              <a:rPr lang="zh-CN" altLang="en-US" sz="2800" dirty="0" smtClean="0"/>
              <a:t>单元格输入公式“</a:t>
            </a:r>
            <a:r>
              <a:rPr lang="en-US" altLang="zh-CN" sz="2800" dirty="0" smtClean="0"/>
              <a:t>=SUM(B8:E8)”</a:t>
            </a:r>
            <a:r>
              <a:rPr lang="zh-CN" altLang="en-US" sz="2800" dirty="0" smtClean="0"/>
              <a:t>。</a:t>
            </a:r>
            <a:endParaRPr lang="zh-CN" altLang="en-US"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7.12</a:t>
            </a:r>
            <a:r>
              <a:rPr lang="zh-CN" altLang="zh-CN" sz="2800" b="1" dirty="0" smtClean="0"/>
              <a:t>预算</a:t>
            </a:r>
            <a:r>
              <a:rPr lang="zh-CN" altLang="en-US" sz="2800" b="1" dirty="0" smtClean="0"/>
              <a:t>利润表</a:t>
            </a:r>
            <a:endParaRPr lang="en-US" altLang="zh-CN" sz="2800" b="1" dirty="0" smtClean="0"/>
          </a:p>
        </p:txBody>
      </p:sp>
      <p:sp>
        <p:nvSpPr>
          <p:cNvPr id="6" name="矩形 5"/>
          <p:cNvSpPr/>
          <p:nvPr/>
        </p:nvSpPr>
        <p:spPr>
          <a:xfrm>
            <a:off x="993402" y="1212064"/>
            <a:ext cx="10199077" cy="3970318"/>
          </a:xfrm>
          <a:prstGeom prst="rect">
            <a:avLst/>
          </a:prstGeom>
        </p:spPr>
        <p:txBody>
          <a:bodyPr wrap="square">
            <a:spAutoFit/>
          </a:bodyPr>
          <a:lstStyle/>
          <a:p>
            <a:pPr>
              <a:lnSpc>
                <a:spcPct val="150000"/>
              </a:lnSpc>
            </a:pPr>
            <a:r>
              <a:rPr lang="zh-CN" altLang="en-US" sz="2800" dirty="0" smtClean="0"/>
              <a:t>⑺</a:t>
            </a:r>
            <a:r>
              <a:rPr lang="zh-CN" altLang="en-US" sz="2800" dirty="0" smtClean="0"/>
              <a:t>利润总额</a:t>
            </a:r>
          </a:p>
          <a:p>
            <a:pPr>
              <a:lnSpc>
                <a:spcPct val="150000"/>
              </a:lnSpc>
            </a:pPr>
            <a:r>
              <a:rPr lang="zh-CN" altLang="en-US" sz="2800" dirty="0" smtClean="0"/>
              <a:t>在“</a:t>
            </a:r>
            <a:r>
              <a:rPr lang="en-US" altLang="zh-CN" sz="2800" dirty="0" smtClean="0"/>
              <a:t>B9”</a:t>
            </a:r>
            <a:r>
              <a:rPr lang="zh-CN" altLang="en-US" sz="2800" dirty="0" smtClean="0"/>
              <a:t>单元格输入公式“</a:t>
            </a:r>
            <a:r>
              <a:rPr lang="en-US" altLang="zh-CN" sz="2800" dirty="0" smtClean="0"/>
              <a:t>=B5-B6-B7-B8”</a:t>
            </a:r>
            <a:r>
              <a:rPr lang="zh-CN" altLang="en-US" sz="2800" dirty="0" smtClean="0"/>
              <a:t>，然后将其复制到“</a:t>
            </a:r>
            <a:r>
              <a:rPr lang="en-US" altLang="zh-CN" sz="2800" dirty="0" smtClean="0"/>
              <a:t>C9</a:t>
            </a:r>
            <a:r>
              <a:rPr lang="zh-CN" altLang="en-US" sz="2800" dirty="0" smtClean="0"/>
              <a:t>：</a:t>
            </a:r>
            <a:r>
              <a:rPr lang="en-US" altLang="zh-CN" sz="2800" dirty="0" smtClean="0"/>
              <a:t>F9”</a:t>
            </a:r>
            <a:r>
              <a:rPr lang="zh-CN" altLang="en-US" sz="2800" dirty="0" smtClean="0"/>
              <a:t>。</a:t>
            </a:r>
          </a:p>
          <a:p>
            <a:pPr>
              <a:lnSpc>
                <a:spcPct val="150000"/>
              </a:lnSpc>
            </a:pPr>
            <a:r>
              <a:rPr lang="zh-CN" altLang="en-US" sz="2800" dirty="0" smtClean="0"/>
              <a:t>⑻所得税</a:t>
            </a:r>
          </a:p>
          <a:p>
            <a:pPr>
              <a:lnSpc>
                <a:spcPct val="150000"/>
              </a:lnSpc>
            </a:pPr>
            <a:r>
              <a:rPr lang="zh-CN" altLang="en-US" sz="2800" dirty="0" smtClean="0"/>
              <a:t>在“</a:t>
            </a:r>
            <a:r>
              <a:rPr lang="en-US" altLang="zh-CN" sz="2800" dirty="0" smtClean="0"/>
              <a:t>B10”</a:t>
            </a:r>
            <a:r>
              <a:rPr lang="zh-CN" altLang="en-US" sz="2800" dirty="0" smtClean="0"/>
              <a:t>单元格输入公式“</a:t>
            </a:r>
            <a:r>
              <a:rPr lang="en-US" altLang="zh-CN" sz="2800" dirty="0" smtClean="0"/>
              <a:t>=</a:t>
            </a:r>
            <a:r>
              <a:rPr lang="zh-CN" altLang="en-US" sz="2800" dirty="0" smtClean="0"/>
              <a:t>现金预算</a:t>
            </a:r>
            <a:r>
              <a:rPr lang="en-US" altLang="zh-CN" sz="2800" dirty="0" smtClean="0"/>
              <a:t>!B20”</a:t>
            </a:r>
            <a:r>
              <a:rPr lang="zh-CN" altLang="en-US" sz="2800" dirty="0" smtClean="0"/>
              <a:t>，然后将其复制到“</a:t>
            </a:r>
            <a:r>
              <a:rPr lang="en-US" altLang="zh-CN" sz="2800" dirty="0" smtClean="0"/>
              <a:t>C10</a:t>
            </a:r>
            <a:r>
              <a:rPr lang="zh-CN" altLang="en-US" sz="2800" dirty="0" smtClean="0"/>
              <a:t>：</a:t>
            </a:r>
            <a:r>
              <a:rPr lang="en-US" altLang="zh-CN" sz="2800" dirty="0" smtClean="0"/>
              <a:t>E10”</a:t>
            </a:r>
            <a:r>
              <a:rPr lang="zh-CN" altLang="en-US" sz="2800" dirty="0" smtClean="0"/>
              <a:t>。在“</a:t>
            </a:r>
            <a:r>
              <a:rPr lang="en-US" altLang="zh-CN" sz="2800" dirty="0" smtClean="0"/>
              <a:t>F10”</a:t>
            </a:r>
            <a:r>
              <a:rPr lang="zh-CN" altLang="en-US" sz="2800" dirty="0" smtClean="0"/>
              <a:t>单元格输入公式“</a:t>
            </a:r>
            <a:r>
              <a:rPr lang="en-US" altLang="zh-CN" sz="2800" dirty="0" smtClean="0"/>
              <a:t>=SUM(B10:E10)”</a:t>
            </a:r>
            <a:r>
              <a:rPr lang="zh-CN" altLang="en-US" sz="2800" dirty="0" smtClean="0"/>
              <a:t>。</a:t>
            </a:r>
            <a:endParaRPr lang="zh-CN" altLang="en-US"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7.12</a:t>
            </a:r>
            <a:r>
              <a:rPr lang="zh-CN" altLang="zh-CN" sz="2800" b="1" dirty="0" smtClean="0"/>
              <a:t>预算</a:t>
            </a:r>
            <a:r>
              <a:rPr lang="zh-CN" altLang="en-US" sz="2800" b="1" dirty="0" smtClean="0"/>
              <a:t>利润表</a:t>
            </a:r>
            <a:endParaRPr lang="en-US" altLang="zh-CN" sz="2800" b="1" dirty="0" smtClean="0"/>
          </a:p>
        </p:txBody>
      </p:sp>
      <p:sp>
        <p:nvSpPr>
          <p:cNvPr id="6" name="矩形 5"/>
          <p:cNvSpPr/>
          <p:nvPr/>
        </p:nvSpPr>
        <p:spPr>
          <a:xfrm>
            <a:off x="993402" y="1212064"/>
            <a:ext cx="10199077" cy="3970318"/>
          </a:xfrm>
          <a:prstGeom prst="rect">
            <a:avLst/>
          </a:prstGeom>
        </p:spPr>
        <p:txBody>
          <a:bodyPr wrap="square">
            <a:spAutoFit/>
          </a:bodyPr>
          <a:lstStyle/>
          <a:p>
            <a:pPr>
              <a:lnSpc>
                <a:spcPct val="150000"/>
              </a:lnSpc>
            </a:pPr>
            <a:r>
              <a:rPr lang="zh-CN" altLang="en-US" sz="2800" dirty="0" smtClean="0"/>
              <a:t>⑼</a:t>
            </a:r>
            <a:r>
              <a:rPr lang="zh-CN" altLang="en-US" sz="2800" dirty="0" smtClean="0"/>
              <a:t>净利润</a:t>
            </a:r>
          </a:p>
          <a:p>
            <a:pPr>
              <a:lnSpc>
                <a:spcPct val="150000"/>
              </a:lnSpc>
            </a:pPr>
            <a:r>
              <a:rPr lang="zh-CN" altLang="en-US" sz="2800" dirty="0" smtClean="0"/>
              <a:t>在“</a:t>
            </a:r>
            <a:r>
              <a:rPr lang="en-US" altLang="zh-CN" sz="2800" dirty="0" smtClean="0"/>
              <a:t>B11”</a:t>
            </a:r>
            <a:r>
              <a:rPr lang="zh-CN" altLang="en-US" sz="2800" dirty="0" smtClean="0"/>
              <a:t>单元格输入公式“</a:t>
            </a:r>
            <a:r>
              <a:rPr lang="en-US" altLang="zh-CN" sz="2800" dirty="0" smtClean="0"/>
              <a:t>=B9-B10”</a:t>
            </a:r>
            <a:r>
              <a:rPr lang="zh-CN" altLang="en-US" sz="2800" dirty="0" smtClean="0"/>
              <a:t>，然后将其复制到“</a:t>
            </a:r>
            <a:r>
              <a:rPr lang="en-US" altLang="zh-CN" sz="2800" dirty="0" smtClean="0"/>
              <a:t>C11</a:t>
            </a:r>
            <a:r>
              <a:rPr lang="zh-CN" altLang="en-US" sz="2800" dirty="0" smtClean="0"/>
              <a:t>：</a:t>
            </a:r>
            <a:r>
              <a:rPr lang="en-US" altLang="zh-CN" sz="2800" dirty="0" smtClean="0"/>
              <a:t>F11”</a:t>
            </a:r>
            <a:r>
              <a:rPr lang="zh-CN" altLang="en-US" sz="2800" dirty="0" smtClean="0"/>
              <a:t>。</a:t>
            </a:r>
          </a:p>
          <a:p>
            <a:pPr>
              <a:lnSpc>
                <a:spcPct val="150000"/>
              </a:lnSpc>
            </a:pPr>
            <a:r>
              <a:rPr lang="en-US" altLang="zh-CN" sz="2800" dirty="0" smtClean="0"/>
              <a:t>2.</a:t>
            </a:r>
            <a:r>
              <a:rPr lang="zh-CN" altLang="en-US" sz="2800" dirty="0" smtClean="0"/>
              <a:t>保护工作表</a:t>
            </a:r>
          </a:p>
          <a:p>
            <a:pPr>
              <a:lnSpc>
                <a:spcPct val="150000"/>
              </a:lnSpc>
            </a:pPr>
            <a:r>
              <a:rPr lang="zh-CN" altLang="en-US" sz="2800" dirty="0" smtClean="0"/>
              <a:t>预算利润表无需输入任何数据，直接保护工作表即可。</a:t>
            </a:r>
          </a:p>
          <a:p>
            <a:pPr>
              <a:lnSpc>
                <a:spcPct val="150000"/>
              </a:lnSpc>
            </a:pPr>
            <a:endParaRPr lang="zh-CN" altLang="en-US"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7.13</a:t>
            </a:r>
            <a:r>
              <a:rPr lang="zh-CN" altLang="zh-CN" sz="2800" b="1" dirty="0" smtClean="0"/>
              <a:t>预算资产负债表</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83682" name="Picture 2"/>
          <p:cNvPicPr>
            <a:picLocks noChangeAspect="1" noChangeArrowheads="1"/>
          </p:cNvPicPr>
          <p:nvPr/>
        </p:nvPicPr>
        <p:blipFill>
          <a:blip r:embed="rId4" cstate="print"/>
          <a:srcRect/>
          <a:stretch>
            <a:fillRect/>
          </a:stretch>
        </p:blipFill>
        <p:spPr bwMode="auto">
          <a:xfrm>
            <a:off x="877824" y="1874520"/>
            <a:ext cx="10676660" cy="271576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7.13</a:t>
            </a:r>
            <a:r>
              <a:rPr lang="zh-CN" altLang="zh-CN" sz="2800" b="1" smtClean="0"/>
              <a:t>预算资产负债表</a:t>
            </a:r>
            <a:endParaRPr lang="en-US" altLang="zh-CN" sz="2800" b="1" dirty="0" smtClean="0"/>
          </a:p>
        </p:txBody>
      </p:sp>
      <p:sp>
        <p:nvSpPr>
          <p:cNvPr id="6" name="矩形 5"/>
          <p:cNvSpPr/>
          <p:nvPr/>
        </p:nvSpPr>
        <p:spPr>
          <a:xfrm>
            <a:off x="993402" y="1212064"/>
            <a:ext cx="10199077" cy="1384995"/>
          </a:xfrm>
          <a:prstGeom prst="rect">
            <a:avLst/>
          </a:prstGeom>
        </p:spPr>
        <p:txBody>
          <a:bodyPr wrap="square">
            <a:spAutoFit/>
          </a:bodyPr>
          <a:lstStyle/>
          <a:p>
            <a:pPr>
              <a:lnSpc>
                <a:spcPct val="150000"/>
              </a:lnSpc>
            </a:pPr>
            <a:r>
              <a:rPr lang="en-US" altLang="zh-CN" sz="2800" dirty="0" smtClean="0"/>
              <a:t> 1.</a:t>
            </a:r>
            <a:r>
              <a:rPr lang="zh-CN" altLang="zh-CN" sz="2800" dirty="0" smtClean="0"/>
              <a:t>定义</a:t>
            </a:r>
            <a:r>
              <a:rPr lang="zh-CN" altLang="zh-CN" sz="2800" dirty="0" smtClean="0"/>
              <a:t>公式</a:t>
            </a:r>
            <a:endParaRPr lang="en-US" altLang="zh-CN" sz="2800" dirty="0" smtClean="0"/>
          </a:p>
          <a:p>
            <a:pPr>
              <a:lnSpc>
                <a:spcPct val="150000"/>
              </a:lnSpc>
            </a:pPr>
            <a:r>
              <a:rPr lang="zh-CN" altLang="zh-CN" sz="2800" dirty="0" smtClean="0"/>
              <a:t>⑴一季度公式</a:t>
            </a:r>
            <a:endParaRPr lang="zh-CN" altLang="en-US"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84706" name="Picture 2"/>
          <p:cNvPicPr>
            <a:picLocks noChangeAspect="1" noChangeArrowheads="1"/>
          </p:cNvPicPr>
          <p:nvPr/>
        </p:nvPicPr>
        <p:blipFill>
          <a:blip r:embed="rId4" cstate="print"/>
          <a:srcRect/>
          <a:stretch>
            <a:fillRect/>
          </a:stretch>
        </p:blipFill>
        <p:spPr bwMode="auto">
          <a:xfrm>
            <a:off x="2606040" y="2532888"/>
            <a:ext cx="6634830" cy="249631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7.13</a:t>
            </a:r>
            <a:r>
              <a:rPr lang="zh-CN" altLang="zh-CN" sz="2800" b="1" smtClean="0"/>
              <a:t>预算资产负债表</a:t>
            </a:r>
            <a:endParaRPr lang="en-US" altLang="zh-CN" sz="2800" b="1" dirty="0" smtClean="0"/>
          </a:p>
        </p:txBody>
      </p:sp>
      <p:sp>
        <p:nvSpPr>
          <p:cNvPr id="6" name="矩形 5"/>
          <p:cNvSpPr/>
          <p:nvPr/>
        </p:nvSpPr>
        <p:spPr>
          <a:xfrm>
            <a:off x="993402" y="1212064"/>
            <a:ext cx="10199077" cy="738664"/>
          </a:xfrm>
          <a:prstGeom prst="rect">
            <a:avLst/>
          </a:prstGeom>
        </p:spPr>
        <p:txBody>
          <a:bodyPr wrap="square">
            <a:spAutoFit/>
          </a:bodyPr>
          <a:lstStyle/>
          <a:p>
            <a:pPr>
              <a:lnSpc>
                <a:spcPct val="150000"/>
              </a:lnSpc>
            </a:pPr>
            <a:r>
              <a:rPr lang="en-US" altLang="zh-CN" sz="2800" dirty="0" smtClean="0"/>
              <a:t> </a:t>
            </a:r>
            <a:r>
              <a:rPr lang="zh-CN" altLang="zh-CN" sz="2800" dirty="0" smtClean="0"/>
              <a:t>⑵二季度公式</a:t>
            </a:r>
            <a:endParaRPr lang="zh-CN" altLang="en-US"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85730" name="Picture 2"/>
          <p:cNvPicPr>
            <a:picLocks noChangeAspect="1" noChangeArrowheads="1"/>
          </p:cNvPicPr>
          <p:nvPr/>
        </p:nvPicPr>
        <p:blipFill>
          <a:blip r:embed="rId4" cstate="print"/>
          <a:srcRect/>
          <a:stretch>
            <a:fillRect/>
          </a:stretch>
        </p:blipFill>
        <p:spPr bwMode="auto">
          <a:xfrm>
            <a:off x="2258568" y="2011680"/>
            <a:ext cx="7080994" cy="280720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7.13</a:t>
            </a:r>
            <a:r>
              <a:rPr lang="zh-CN" altLang="zh-CN" sz="2800" b="1" smtClean="0"/>
              <a:t>预算资产负债表</a:t>
            </a:r>
            <a:endParaRPr lang="en-US" altLang="zh-CN" sz="2800" b="1" dirty="0" smtClean="0"/>
          </a:p>
        </p:txBody>
      </p:sp>
      <p:sp>
        <p:nvSpPr>
          <p:cNvPr id="6" name="矩形 5"/>
          <p:cNvSpPr/>
          <p:nvPr/>
        </p:nvSpPr>
        <p:spPr>
          <a:xfrm>
            <a:off x="993402" y="1212064"/>
            <a:ext cx="10199077" cy="738664"/>
          </a:xfrm>
          <a:prstGeom prst="rect">
            <a:avLst/>
          </a:prstGeom>
        </p:spPr>
        <p:txBody>
          <a:bodyPr wrap="square">
            <a:spAutoFit/>
          </a:bodyPr>
          <a:lstStyle/>
          <a:p>
            <a:pPr>
              <a:lnSpc>
                <a:spcPct val="150000"/>
              </a:lnSpc>
            </a:pPr>
            <a:r>
              <a:rPr lang="en-US" altLang="zh-CN" sz="2800" dirty="0" smtClean="0"/>
              <a:t> </a:t>
            </a:r>
            <a:r>
              <a:rPr lang="zh-CN" altLang="zh-CN" sz="2800" dirty="0" smtClean="0"/>
              <a:t>⑶三季度公式</a:t>
            </a:r>
            <a:endParaRPr lang="zh-CN" altLang="en-US"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86754" name="Picture 2"/>
          <p:cNvPicPr>
            <a:picLocks noChangeAspect="1" noChangeArrowheads="1"/>
          </p:cNvPicPr>
          <p:nvPr/>
        </p:nvPicPr>
        <p:blipFill>
          <a:blip r:embed="rId4" cstate="print"/>
          <a:srcRect/>
          <a:stretch>
            <a:fillRect/>
          </a:stretch>
        </p:blipFill>
        <p:spPr bwMode="auto">
          <a:xfrm>
            <a:off x="1609343" y="2066544"/>
            <a:ext cx="7988877" cy="3236976"/>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7.13</a:t>
            </a:r>
            <a:r>
              <a:rPr lang="zh-CN" altLang="zh-CN" sz="2800" b="1" smtClean="0"/>
              <a:t>预算资产负债表</a:t>
            </a:r>
            <a:endParaRPr lang="en-US" altLang="zh-CN" sz="2800" b="1" dirty="0" smtClean="0"/>
          </a:p>
        </p:txBody>
      </p:sp>
      <p:sp>
        <p:nvSpPr>
          <p:cNvPr id="6" name="矩形 5"/>
          <p:cNvSpPr/>
          <p:nvPr/>
        </p:nvSpPr>
        <p:spPr>
          <a:xfrm>
            <a:off x="993402" y="1212064"/>
            <a:ext cx="10199077" cy="738664"/>
          </a:xfrm>
          <a:prstGeom prst="rect">
            <a:avLst/>
          </a:prstGeom>
        </p:spPr>
        <p:txBody>
          <a:bodyPr wrap="square">
            <a:spAutoFit/>
          </a:bodyPr>
          <a:lstStyle/>
          <a:p>
            <a:pPr>
              <a:lnSpc>
                <a:spcPct val="150000"/>
              </a:lnSpc>
            </a:pPr>
            <a:r>
              <a:rPr lang="en-US" altLang="zh-CN" sz="2800" dirty="0" smtClean="0"/>
              <a:t> </a:t>
            </a:r>
            <a:r>
              <a:rPr lang="zh-CN" altLang="zh-CN" sz="2800" dirty="0" smtClean="0"/>
              <a:t>⑷四季度公式</a:t>
            </a:r>
            <a:endParaRPr lang="zh-CN" altLang="en-US"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87778" name="Picture 2"/>
          <p:cNvPicPr>
            <a:picLocks noChangeAspect="1" noChangeArrowheads="1"/>
          </p:cNvPicPr>
          <p:nvPr/>
        </p:nvPicPr>
        <p:blipFill>
          <a:blip r:embed="rId4" cstate="print"/>
          <a:srcRect/>
          <a:stretch>
            <a:fillRect/>
          </a:stretch>
        </p:blipFill>
        <p:spPr bwMode="auto">
          <a:xfrm>
            <a:off x="1828800" y="2267712"/>
            <a:ext cx="8079830" cy="311810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en-US" altLang="zh-CN" sz="2800" dirty="0" smtClean="0"/>
              <a:t>        4.MATCH(</a:t>
            </a:r>
            <a:r>
              <a:rPr lang="en-US" altLang="zh-CN" sz="2800" dirty="0" err="1" smtClean="0"/>
              <a:t>lookup_value,lookup_array,match_type</a:t>
            </a:r>
            <a:r>
              <a:rPr lang="en-US" altLang="zh-CN" sz="2800" dirty="0" smtClean="0"/>
              <a:t>)</a:t>
            </a:r>
          </a:p>
          <a:p>
            <a:pPr>
              <a:lnSpc>
                <a:spcPct val="150000"/>
              </a:lnSpc>
            </a:pPr>
            <a:r>
              <a:rPr lang="en-US" altLang="zh-CN" sz="2800" dirty="0" smtClean="0"/>
              <a:t>        </a:t>
            </a:r>
            <a:r>
              <a:rPr lang="en-US" altLang="zh-CN" sz="2800" dirty="0" err="1" smtClean="0"/>
              <a:t>Match_type</a:t>
            </a:r>
            <a:r>
              <a:rPr lang="zh-CN" altLang="zh-CN" sz="2800" dirty="0" smtClean="0"/>
              <a:t>为数字</a:t>
            </a:r>
            <a:r>
              <a:rPr lang="en-US" altLang="zh-CN" sz="2800" dirty="0" smtClean="0"/>
              <a:t> -1</a:t>
            </a:r>
            <a:r>
              <a:rPr lang="zh-CN" altLang="zh-CN" sz="2800" dirty="0" smtClean="0"/>
              <a:t>、</a:t>
            </a:r>
            <a:r>
              <a:rPr lang="en-US" altLang="zh-CN" sz="2800" dirty="0" smtClean="0"/>
              <a:t>0 </a:t>
            </a:r>
            <a:r>
              <a:rPr lang="zh-CN" altLang="zh-CN" sz="2800" dirty="0" smtClean="0"/>
              <a:t>或</a:t>
            </a:r>
            <a:r>
              <a:rPr lang="en-US" altLang="zh-CN" sz="2800" dirty="0" smtClean="0"/>
              <a:t> 1</a:t>
            </a:r>
            <a:r>
              <a:rPr lang="zh-CN" altLang="zh-CN" sz="2800" dirty="0" smtClean="0"/>
              <a:t>，如果</a:t>
            </a:r>
            <a:r>
              <a:rPr lang="en-US" altLang="zh-CN" sz="2800" dirty="0" smtClean="0"/>
              <a:t> </a:t>
            </a:r>
            <a:r>
              <a:rPr lang="en-US" altLang="zh-CN" sz="2800" dirty="0" err="1" smtClean="0"/>
              <a:t>match_type</a:t>
            </a:r>
            <a:r>
              <a:rPr lang="en-US" altLang="zh-CN" sz="2800" dirty="0" smtClean="0"/>
              <a:t> </a:t>
            </a:r>
            <a:r>
              <a:rPr lang="zh-CN" altLang="zh-CN" sz="2800" dirty="0" smtClean="0"/>
              <a:t>为</a:t>
            </a:r>
            <a:r>
              <a:rPr lang="en-US" altLang="zh-CN" sz="2800" dirty="0" smtClean="0"/>
              <a:t> 1</a:t>
            </a:r>
            <a:r>
              <a:rPr lang="zh-CN" altLang="zh-CN" sz="2800" dirty="0" smtClean="0"/>
              <a:t>，函数</a:t>
            </a:r>
            <a:r>
              <a:rPr lang="en-US" altLang="zh-CN" sz="2800" dirty="0" smtClean="0"/>
              <a:t> MATCH </a:t>
            </a:r>
            <a:r>
              <a:rPr lang="zh-CN" altLang="zh-CN" sz="2800" dirty="0" smtClean="0"/>
              <a:t>查找小于或等于</a:t>
            </a:r>
            <a:r>
              <a:rPr lang="en-US" altLang="zh-CN" sz="2800" dirty="0" smtClean="0"/>
              <a:t> </a:t>
            </a:r>
            <a:r>
              <a:rPr lang="en-US" altLang="zh-CN" sz="2800" dirty="0" err="1" smtClean="0"/>
              <a:t>lookup_value</a:t>
            </a:r>
            <a:r>
              <a:rPr lang="en-US" altLang="zh-CN" sz="2800" dirty="0" smtClean="0"/>
              <a:t> </a:t>
            </a:r>
            <a:r>
              <a:rPr lang="zh-CN" altLang="zh-CN" sz="2800" dirty="0" smtClean="0"/>
              <a:t>的最大数值，此时</a:t>
            </a:r>
            <a:r>
              <a:rPr lang="en-US" altLang="zh-CN" sz="2800" dirty="0" err="1" smtClean="0"/>
              <a:t>Lookup_array</a:t>
            </a:r>
            <a:r>
              <a:rPr lang="en-US" altLang="zh-CN" sz="2800" dirty="0" smtClean="0"/>
              <a:t> </a:t>
            </a:r>
            <a:r>
              <a:rPr lang="zh-CN" altLang="zh-CN" sz="2800" dirty="0" smtClean="0"/>
              <a:t>必须按升序排列；如果</a:t>
            </a:r>
            <a:r>
              <a:rPr lang="en-US" altLang="zh-CN" sz="2800" dirty="0" smtClean="0"/>
              <a:t> </a:t>
            </a:r>
            <a:r>
              <a:rPr lang="en-US" altLang="zh-CN" sz="2800" dirty="0" err="1" smtClean="0"/>
              <a:t>match_type</a:t>
            </a:r>
            <a:r>
              <a:rPr lang="en-US" altLang="zh-CN" sz="2800" dirty="0" smtClean="0"/>
              <a:t> </a:t>
            </a:r>
            <a:r>
              <a:rPr lang="zh-CN" altLang="zh-CN" sz="2800" dirty="0" smtClean="0"/>
              <a:t>为</a:t>
            </a:r>
            <a:r>
              <a:rPr lang="en-US" altLang="zh-CN" sz="2800" dirty="0" smtClean="0"/>
              <a:t> 0</a:t>
            </a:r>
            <a:r>
              <a:rPr lang="zh-CN" altLang="zh-CN" sz="2800" dirty="0" smtClean="0"/>
              <a:t>，函数</a:t>
            </a:r>
            <a:r>
              <a:rPr lang="en-US" altLang="zh-CN" sz="2800" dirty="0" smtClean="0"/>
              <a:t> MATCH </a:t>
            </a:r>
            <a:r>
              <a:rPr lang="zh-CN" altLang="zh-CN" sz="2800" dirty="0" smtClean="0"/>
              <a:t>查找等于</a:t>
            </a:r>
            <a:r>
              <a:rPr lang="en-US" altLang="zh-CN" sz="2800" dirty="0" smtClean="0"/>
              <a:t> </a:t>
            </a:r>
            <a:r>
              <a:rPr lang="en-US" altLang="zh-CN" sz="2800" dirty="0" err="1" smtClean="0"/>
              <a:t>lookup_value</a:t>
            </a:r>
            <a:r>
              <a:rPr lang="en-US" altLang="zh-CN" sz="2800" dirty="0" smtClean="0"/>
              <a:t> </a:t>
            </a:r>
            <a:r>
              <a:rPr lang="zh-CN" altLang="zh-CN" sz="2800" dirty="0" smtClean="0"/>
              <a:t>的第一个数值，此时</a:t>
            </a:r>
            <a:r>
              <a:rPr lang="en-US" altLang="zh-CN" sz="2800" dirty="0" err="1" smtClean="0"/>
              <a:t>Lookup_array</a:t>
            </a:r>
            <a:r>
              <a:rPr lang="en-US" altLang="zh-CN" sz="2800" dirty="0" smtClean="0"/>
              <a:t> </a:t>
            </a:r>
            <a:r>
              <a:rPr lang="zh-CN" altLang="zh-CN" sz="2800" dirty="0" smtClean="0"/>
              <a:t>可以按任何顺序排列；如果</a:t>
            </a:r>
            <a:r>
              <a:rPr lang="en-US" altLang="zh-CN" sz="2800" dirty="0" smtClean="0"/>
              <a:t> </a:t>
            </a:r>
            <a:r>
              <a:rPr lang="en-US" altLang="zh-CN" sz="2800" dirty="0" err="1" smtClean="0"/>
              <a:t>match_type</a:t>
            </a:r>
            <a:r>
              <a:rPr lang="en-US" altLang="zh-CN" sz="2800" dirty="0" smtClean="0"/>
              <a:t> </a:t>
            </a:r>
            <a:r>
              <a:rPr lang="zh-CN" altLang="zh-CN" sz="2800" dirty="0" smtClean="0"/>
              <a:t>为</a:t>
            </a:r>
            <a:r>
              <a:rPr lang="en-US" altLang="zh-CN" sz="2800" dirty="0" smtClean="0"/>
              <a:t> -1</a:t>
            </a:r>
            <a:r>
              <a:rPr lang="zh-CN" altLang="zh-CN" sz="2800" dirty="0" smtClean="0"/>
              <a:t>，函数</a:t>
            </a:r>
            <a:r>
              <a:rPr lang="en-US" altLang="zh-CN" sz="2800" dirty="0" smtClean="0"/>
              <a:t> MATCH </a:t>
            </a:r>
            <a:r>
              <a:rPr lang="zh-CN" altLang="zh-CN" sz="2800" dirty="0" smtClean="0"/>
              <a:t>查找大于或等于</a:t>
            </a:r>
            <a:r>
              <a:rPr lang="en-US" altLang="zh-CN" sz="2800" dirty="0" smtClean="0"/>
              <a:t> </a:t>
            </a:r>
            <a:r>
              <a:rPr lang="en-US" altLang="zh-CN" sz="2800" dirty="0" err="1" smtClean="0"/>
              <a:t>lookup_value</a:t>
            </a:r>
            <a:r>
              <a:rPr lang="en-US" altLang="zh-CN" sz="2800" dirty="0" smtClean="0"/>
              <a:t> </a:t>
            </a:r>
            <a:r>
              <a:rPr lang="zh-CN" altLang="zh-CN" sz="2800" dirty="0" smtClean="0"/>
              <a:t>的最小数值，此时</a:t>
            </a:r>
            <a:r>
              <a:rPr lang="en-US" altLang="zh-CN" sz="2800" dirty="0" err="1" smtClean="0"/>
              <a:t>Lookup_array</a:t>
            </a:r>
            <a:r>
              <a:rPr lang="en-US" altLang="zh-CN" sz="2800" dirty="0" smtClean="0"/>
              <a:t> </a:t>
            </a:r>
            <a:r>
              <a:rPr lang="zh-CN" altLang="zh-CN" sz="2800" dirty="0" smtClean="0"/>
              <a:t>必须按降序排列，如果省略</a:t>
            </a:r>
            <a:r>
              <a:rPr lang="en-US" altLang="zh-CN" sz="2800" dirty="0" smtClean="0"/>
              <a:t> </a:t>
            </a:r>
            <a:r>
              <a:rPr lang="en-US" altLang="zh-CN" sz="2800" dirty="0" err="1" smtClean="0"/>
              <a:t>match_type</a:t>
            </a:r>
            <a:r>
              <a:rPr lang="zh-CN" altLang="zh-CN" sz="2800" dirty="0" smtClean="0"/>
              <a:t>，则假设为</a:t>
            </a:r>
            <a:r>
              <a:rPr lang="en-US" altLang="zh-CN" sz="2800" dirty="0" smtClean="0"/>
              <a:t> 1</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7.13</a:t>
            </a:r>
            <a:r>
              <a:rPr lang="zh-CN" altLang="zh-CN" sz="2800" b="1" smtClean="0"/>
              <a:t>预算资产负债表</a:t>
            </a:r>
            <a:endParaRPr lang="en-US" altLang="zh-CN" sz="2800" b="1" dirty="0" smtClean="0"/>
          </a:p>
        </p:txBody>
      </p:sp>
      <p:sp>
        <p:nvSpPr>
          <p:cNvPr id="6" name="矩形 5"/>
          <p:cNvSpPr/>
          <p:nvPr/>
        </p:nvSpPr>
        <p:spPr>
          <a:xfrm>
            <a:off x="993402" y="1212064"/>
            <a:ext cx="10199077" cy="738664"/>
          </a:xfrm>
          <a:prstGeom prst="rect">
            <a:avLst/>
          </a:prstGeom>
        </p:spPr>
        <p:txBody>
          <a:bodyPr wrap="square">
            <a:spAutoFit/>
          </a:bodyPr>
          <a:lstStyle/>
          <a:p>
            <a:pPr>
              <a:lnSpc>
                <a:spcPct val="150000"/>
              </a:lnSpc>
            </a:pPr>
            <a:r>
              <a:rPr lang="en-US" altLang="zh-CN" sz="2800" dirty="0" smtClean="0"/>
              <a:t> </a:t>
            </a:r>
            <a:r>
              <a:rPr lang="zh-CN" altLang="zh-CN" sz="2800" dirty="0" smtClean="0"/>
              <a:t>⑸全年预算资产负债表</a:t>
            </a:r>
            <a:endParaRPr lang="zh-CN" altLang="en-US" sz="2800"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88802" name="Picture 2"/>
          <p:cNvPicPr>
            <a:picLocks noChangeAspect="1" noChangeArrowheads="1"/>
          </p:cNvPicPr>
          <p:nvPr/>
        </p:nvPicPr>
        <p:blipFill>
          <a:blip r:embed="rId4" cstate="print"/>
          <a:srcRect/>
          <a:stretch>
            <a:fillRect/>
          </a:stretch>
        </p:blipFill>
        <p:spPr bwMode="auto">
          <a:xfrm>
            <a:off x="1856232" y="2048256"/>
            <a:ext cx="6464808" cy="354536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7.13</a:t>
            </a:r>
            <a:r>
              <a:rPr lang="zh-CN" altLang="zh-CN" sz="2800" b="1" smtClean="0"/>
              <a:t>预算资产负债表</a:t>
            </a:r>
            <a:endParaRPr lang="en-US" altLang="zh-CN" sz="2800" b="1" dirty="0" smtClean="0"/>
          </a:p>
        </p:txBody>
      </p:sp>
      <p:sp>
        <p:nvSpPr>
          <p:cNvPr id="6" name="矩形 5"/>
          <p:cNvSpPr/>
          <p:nvPr/>
        </p:nvSpPr>
        <p:spPr>
          <a:xfrm>
            <a:off x="993402" y="1212064"/>
            <a:ext cx="10199077" cy="2677656"/>
          </a:xfrm>
          <a:prstGeom prst="rect">
            <a:avLst/>
          </a:prstGeom>
        </p:spPr>
        <p:txBody>
          <a:bodyPr wrap="square">
            <a:spAutoFit/>
          </a:bodyPr>
          <a:lstStyle/>
          <a:p>
            <a:pPr>
              <a:lnSpc>
                <a:spcPct val="150000"/>
              </a:lnSpc>
            </a:pPr>
            <a:r>
              <a:rPr lang="en-US" altLang="zh-CN" sz="2800" dirty="0" smtClean="0"/>
              <a:t>         2</a:t>
            </a:r>
            <a:r>
              <a:rPr lang="en-US" altLang="zh-CN" sz="2800" dirty="0" smtClean="0"/>
              <a:t>.</a:t>
            </a:r>
            <a:r>
              <a:rPr lang="zh-CN" altLang="zh-CN" sz="2800" dirty="0" smtClean="0"/>
              <a:t>设置数据有效性</a:t>
            </a:r>
          </a:p>
          <a:p>
            <a:pPr>
              <a:lnSpc>
                <a:spcPct val="150000"/>
              </a:lnSpc>
            </a:pPr>
            <a:r>
              <a:rPr lang="en-US" altLang="zh-CN" sz="2800" dirty="0" smtClean="0"/>
              <a:t>        </a:t>
            </a:r>
            <a:r>
              <a:rPr lang="zh-CN" altLang="zh-CN" sz="2800" dirty="0" smtClean="0"/>
              <a:t>假定</a:t>
            </a:r>
            <a:r>
              <a:rPr lang="zh-CN" altLang="zh-CN" sz="2800" dirty="0" smtClean="0"/>
              <a:t>年初固定资产、实收资本和未分配利润均为大于</a:t>
            </a:r>
            <a:r>
              <a:rPr lang="en-US" altLang="zh-CN" sz="2800" dirty="0" smtClean="0"/>
              <a:t>0</a:t>
            </a:r>
            <a:r>
              <a:rPr lang="zh-CN" altLang="zh-CN" sz="2800" dirty="0" smtClean="0"/>
              <a:t>的整数，选中“</a:t>
            </a:r>
            <a:r>
              <a:rPr lang="en-US" altLang="zh-CN" sz="2800" dirty="0" smtClean="0"/>
              <a:t>B8</a:t>
            </a:r>
            <a:r>
              <a:rPr lang="zh-CN" altLang="zh-CN" sz="2800" dirty="0" smtClean="0"/>
              <a:t>”和“</a:t>
            </a:r>
            <a:r>
              <a:rPr lang="en-US" altLang="zh-CN" sz="2800" dirty="0" smtClean="0"/>
              <a:t>B13</a:t>
            </a:r>
            <a:r>
              <a:rPr lang="zh-CN" altLang="zh-CN" sz="2800" dirty="0" smtClean="0"/>
              <a:t>：</a:t>
            </a:r>
            <a:r>
              <a:rPr lang="en-US" altLang="zh-CN" sz="2800" dirty="0" smtClean="0"/>
              <a:t>B14</a:t>
            </a:r>
            <a:r>
              <a:rPr lang="zh-CN" altLang="zh-CN" sz="2800" dirty="0" smtClean="0"/>
              <a:t>”，设置其数据有效性为大于</a:t>
            </a:r>
            <a:r>
              <a:rPr lang="en-US" altLang="zh-CN" sz="2800" dirty="0" smtClean="0"/>
              <a:t>0</a:t>
            </a:r>
            <a:r>
              <a:rPr lang="zh-CN" altLang="zh-CN" sz="2800" dirty="0" smtClean="0"/>
              <a:t>的整数。</a:t>
            </a:r>
            <a:endParaRPr lang="zh-CN" altLang="zh-CN" sz="2800" dirty="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7.13</a:t>
            </a:r>
            <a:r>
              <a:rPr lang="zh-CN" altLang="zh-CN" sz="2800" b="1" smtClean="0"/>
              <a:t>预算资产负债表</a:t>
            </a:r>
            <a:endParaRPr lang="en-US" altLang="zh-CN" sz="2800" b="1" dirty="0" smtClean="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en-US" altLang="zh-CN" sz="2800" dirty="0" smtClean="0"/>
              <a:t>         3</a:t>
            </a:r>
            <a:r>
              <a:rPr lang="en-US" altLang="zh-CN" sz="2800" dirty="0" smtClean="0"/>
              <a:t>.</a:t>
            </a:r>
            <a:r>
              <a:rPr lang="zh-CN" altLang="en-US" sz="2800" dirty="0" smtClean="0"/>
              <a:t>设置条件格式</a:t>
            </a:r>
          </a:p>
          <a:p>
            <a:pPr>
              <a:lnSpc>
                <a:spcPct val="150000"/>
              </a:lnSpc>
            </a:pPr>
            <a:r>
              <a:rPr lang="zh-CN" altLang="en-US" sz="2800" dirty="0" smtClean="0"/>
              <a:t>         录入</a:t>
            </a:r>
            <a:r>
              <a:rPr lang="zh-CN" altLang="en-US" sz="2800" dirty="0" smtClean="0"/>
              <a:t>的固定资产、实收资本和未分配利润年初余额，应保证资产年初余额合计等于负责及权益的年初余额合计</a:t>
            </a:r>
            <a:r>
              <a:rPr lang="zh-CN" altLang="en-US" sz="2800" dirty="0" smtClean="0"/>
              <a:t>，当</a:t>
            </a:r>
            <a:r>
              <a:rPr lang="zh-CN" altLang="en-US" sz="2800" dirty="0" smtClean="0"/>
              <a:t>二者不等</a:t>
            </a:r>
            <a:r>
              <a:rPr lang="zh-CN" altLang="en-US" sz="2800" dirty="0" smtClean="0"/>
              <a:t>时将突出显示</a:t>
            </a:r>
            <a:r>
              <a:rPr lang="zh-CN" altLang="en-US" sz="2800" dirty="0" smtClean="0"/>
              <a:t>，方法如下：选中“</a:t>
            </a:r>
            <a:r>
              <a:rPr lang="en-US" altLang="zh-CN" sz="2800" dirty="0" smtClean="0"/>
              <a:t>B9”</a:t>
            </a:r>
            <a:r>
              <a:rPr lang="zh-CN" altLang="en-US" sz="2800" dirty="0" smtClean="0"/>
              <a:t>和“</a:t>
            </a:r>
            <a:r>
              <a:rPr lang="en-US" altLang="zh-CN" sz="2800" dirty="0" smtClean="0"/>
              <a:t>B15”</a:t>
            </a:r>
            <a:r>
              <a:rPr lang="zh-CN" altLang="en-US" sz="2800" dirty="0" smtClean="0"/>
              <a:t>单元格，在功能区“开始”选项卡的“样式”功能组中单击“条件格式｜突出显示单元格规则｜其他规则”</a:t>
            </a:r>
            <a:r>
              <a:rPr lang="zh-CN" altLang="en-US" sz="2800" dirty="0" smtClean="0"/>
              <a:t>，单击</a:t>
            </a:r>
            <a:r>
              <a:rPr lang="zh-CN" altLang="en-US" sz="2800" dirty="0" smtClean="0"/>
              <a:t>选中“使用公式确定要设置格式的单元格”，输入公式“</a:t>
            </a:r>
            <a:r>
              <a:rPr lang="en-US" altLang="zh-CN" sz="2800" dirty="0" smtClean="0"/>
              <a:t>=B9&lt;&gt;B15”</a:t>
            </a:r>
            <a:r>
              <a:rPr lang="zh-CN" altLang="en-US" sz="2800" dirty="0" smtClean="0"/>
              <a:t>，再单击“格式”按钮设置要突出显示的格式即可。</a:t>
            </a:r>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7.13</a:t>
            </a:r>
            <a:r>
              <a:rPr lang="zh-CN" altLang="zh-CN" sz="2800" b="1" smtClean="0"/>
              <a:t>预算资产负债表</a:t>
            </a:r>
            <a:endParaRPr lang="en-US" altLang="zh-CN" sz="2800" b="1" dirty="0" smtClean="0"/>
          </a:p>
        </p:txBody>
      </p:sp>
      <p:sp>
        <p:nvSpPr>
          <p:cNvPr id="6" name="矩形 5"/>
          <p:cNvSpPr/>
          <p:nvPr/>
        </p:nvSpPr>
        <p:spPr>
          <a:xfrm>
            <a:off x="993402" y="1212064"/>
            <a:ext cx="10199077" cy="2603854"/>
          </a:xfrm>
          <a:prstGeom prst="rect">
            <a:avLst/>
          </a:prstGeom>
        </p:spPr>
        <p:txBody>
          <a:bodyPr wrap="square">
            <a:spAutoFit/>
          </a:bodyPr>
          <a:lstStyle/>
          <a:p>
            <a:pPr>
              <a:lnSpc>
                <a:spcPct val="150000"/>
              </a:lnSpc>
            </a:pPr>
            <a:r>
              <a:rPr lang="en-US" altLang="zh-CN" sz="2800" dirty="0" smtClean="0"/>
              <a:t>         4.</a:t>
            </a:r>
            <a:r>
              <a:rPr lang="zh-CN" altLang="en-US" sz="2800" dirty="0" smtClean="0"/>
              <a:t>保护工作表</a:t>
            </a:r>
          </a:p>
          <a:p>
            <a:pPr>
              <a:lnSpc>
                <a:spcPct val="150000"/>
              </a:lnSpc>
            </a:pPr>
            <a:r>
              <a:rPr lang="zh-CN" altLang="en-US" sz="2800" dirty="0" smtClean="0"/>
              <a:t>         在</a:t>
            </a:r>
            <a:r>
              <a:rPr lang="zh-CN" altLang="en-US" sz="2800" dirty="0" smtClean="0"/>
              <a:t>预算资产负债表中，只能输入固定资产、实收资本和未分配利润的年初余额，选中“</a:t>
            </a:r>
            <a:r>
              <a:rPr lang="en-US" altLang="zh-CN" sz="2800" dirty="0" smtClean="0"/>
              <a:t>B8”</a:t>
            </a:r>
            <a:r>
              <a:rPr lang="zh-CN" altLang="en-US" sz="2800" dirty="0" smtClean="0"/>
              <a:t>和“</a:t>
            </a:r>
            <a:r>
              <a:rPr lang="en-US" altLang="zh-CN" sz="2800" dirty="0" smtClean="0"/>
              <a:t>B13</a:t>
            </a:r>
            <a:r>
              <a:rPr lang="zh-CN" altLang="en-US" sz="2800" dirty="0" smtClean="0"/>
              <a:t>：</a:t>
            </a:r>
            <a:r>
              <a:rPr lang="en-US" altLang="zh-CN" sz="2800" dirty="0" smtClean="0"/>
              <a:t>B14”</a:t>
            </a:r>
            <a:r>
              <a:rPr lang="zh-CN" altLang="en-US" sz="2800" dirty="0" smtClean="0"/>
              <a:t>，取消其单元格锁定状态，再保护工作表。</a:t>
            </a:r>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zh-CN" altLang="en-US" sz="2800" b="1" dirty="0" smtClean="0"/>
              <a:t>第</a:t>
            </a:r>
            <a:r>
              <a:rPr lang="en-US" altLang="zh-CN" sz="2800" b="1" dirty="0" smtClean="0"/>
              <a:t>8</a:t>
            </a:r>
            <a:r>
              <a:rPr lang="zh-CN" altLang="en-US" sz="2800" b="1" dirty="0" smtClean="0"/>
              <a:t>章 作业成本法模型</a:t>
            </a:r>
            <a:endParaRPr lang="en-US" altLang="zh-CN" sz="2800" b="1" dirty="0" smtClean="0"/>
          </a:p>
        </p:txBody>
      </p:sp>
      <p:sp>
        <p:nvSpPr>
          <p:cNvPr id="6" name="矩形 5"/>
          <p:cNvSpPr/>
          <p:nvPr/>
        </p:nvSpPr>
        <p:spPr>
          <a:xfrm>
            <a:off x="993402" y="1212064"/>
            <a:ext cx="10199077" cy="1957524"/>
          </a:xfrm>
          <a:prstGeom prst="rect">
            <a:avLst/>
          </a:prstGeom>
        </p:spPr>
        <p:txBody>
          <a:bodyPr wrap="square">
            <a:spAutoFit/>
          </a:bodyPr>
          <a:lstStyle/>
          <a:p>
            <a:pPr>
              <a:lnSpc>
                <a:spcPct val="150000"/>
              </a:lnSpc>
            </a:pPr>
            <a:r>
              <a:rPr lang="en-US" altLang="zh-CN" sz="2800" dirty="0" smtClean="0"/>
              <a:t>【</a:t>
            </a:r>
            <a:r>
              <a:rPr lang="zh-CN" altLang="en-US" sz="2800" dirty="0" smtClean="0"/>
              <a:t>本章重点</a:t>
            </a:r>
            <a:r>
              <a:rPr lang="en-US" altLang="zh-CN" sz="2800" dirty="0" smtClean="0"/>
              <a:t>】</a:t>
            </a:r>
          </a:p>
          <a:p>
            <a:pPr>
              <a:lnSpc>
                <a:spcPct val="150000"/>
              </a:lnSpc>
              <a:buFont typeface="Arial" pitchFamily="34" charset="0"/>
              <a:buChar char="•"/>
            </a:pPr>
            <a:r>
              <a:rPr lang="zh-CN" altLang="en-US" sz="2800" dirty="0" smtClean="0"/>
              <a:t>作业成本法的核算步骤</a:t>
            </a:r>
          </a:p>
          <a:p>
            <a:pPr>
              <a:lnSpc>
                <a:spcPct val="150000"/>
              </a:lnSpc>
              <a:buFont typeface="Arial" pitchFamily="34" charset="0"/>
              <a:buChar char="•"/>
            </a:pPr>
            <a:r>
              <a:rPr lang="zh-CN" altLang="en-US" sz="2800" dirty="0" smtClean="0"/>
              <a:t>作业成本法模型</a:t>
            </a:r>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8.1</a:t>
            </a:r>
            <a:r>
              <a:rPr lang="zh-CN" altLang="en-US" sz="2800" b="1" dirty="0" smtClean="0"/>
              <a:t>作业成本法概述</a:t>
            </a:r>
            <a:endParaRPr lang="en-US" altLang="zh-CN" sz="2800" b="1" dirty="0" smtClean="0"/>
          </a:p>
        </p:txBody>
      </p:sp>
      <p:sp>
        <p:nvSpPr>
          <p:cNvPr id="6" name="矩形 5"/>
          <p:cNvSpPr/>
          <p:nvPr/>
        </p:nvSpPr>
        <p:spPr>
          <a:xfrm>
            <a:off x="993402" y="846304"/>
            <a:ext cx="10199077" cy="5909310"/>
          </a:xfrm>
          <a:prstGeom prst="rect">
            <a:avLst/>
          </a:prstGeom>
        </p:spPr>
        <p:txBody>
          <a:bodyPr wrap="square">
            <a:spAutoFit/>
          </a:bodyPr>
          <a:lstStyle/>
          <a:p>
            <a:pPr>
              <a:lnSpc>
                <a:spcPct val="150000"/>
              </a:lnSpc>
            </a:pPr>
            <a:r>
              <a:rPr lang="en-US" altLang="zh-CN" sz="2800" b="1" dirty="0" smtClean="0"/>
              <a:t>8.1.1</a:t>
            </a:r>
            <a:r>
              <a:rPr lang="zh-CN" altLang="en-US" sz="2800" b="1" dirty="0" smtClean="0"/>
              <a:t>传统</a:t>
            </a:r>
            <a:r>
              <a:rPr lang="zh-CN" altLang="en-US" sz="2800" b="1" dirty="0" smtClean="0"/>
              <a:t>成本法法</a:t>
            </a:r>
            <a:endParaRPr lang="en-US" altLang="zh-CN" sz="2800" b="1" dirty="0" smtClean="0"/>
          </a:p>
          <a:p>
            <a:pPr>
              <a:lnSpc>
                <a:spcPct val="150000"/>
              </a:lnSpc>
            </a:pPr>
            <a:r>
              <a:rPr lang="en-US" altLang="zh-CN" sz="2800" b="1" dirty="0" smtClean="0"/>
              <a:t>8.1.2</a:t>
            </a:r>
            <a:r>
              <a:rPr lang="zh-CN" altLang="en-US" sz="2800" b="1" dirty="0" smtClean="0"/>
              <a:t>作业</a:t>
            </a:r>
            <a:r>
              <a:rPr lang="zh-CN" altLang="en-US" sz="2800" b="1" dirty="0" smtClean="0"/>
              <a:t>成本</a:t>
            </a:r>
            <a:r>
              <a:rPr lang="zh-CN" altLang="en-US" sz="2800" b="1" dirty="0" smtClean="0"/>
              <a:t>法</a:t>
            </a:r>
            <a:endParaRPr lang="en-US" altLang="zh-CN" sz="2800" b="1" dirty="0" smtClean="0"/>
          </a:p>
          <a:p>
            <a:pPr>
              <a:lnSpc>
                <a:spcPct val="150000"/>
              </a:lnSpc>
            </a:pPr>
            <a:r>
              <a:rPr lang="en-US" altLang="zh-CN" sz="2800" b="1" dirty="0" smtClean="0"/>
              <a:t>8.1.3</a:t>
            </a:r>
            <a:r>
              <a:rPr lang="zh-CN" altLang="en-US" sz="2800" b="1" dirty="0" smtClean="0"/>
              <a:t>作业成本法与传统成本法的</a:t>
            </a:r>
            <a:r>
              <a:rPr lang="zh-CN" altLang="en-US" sz="2800" b="1" dirty="0" smtClean="0"/>
              <a:t>区别</a:t>
            </a:r>
            <a:endParaRPr lang="en-US" altLang="zh-CN" sz="2800" b="1" dirty="0" smtClean="0"/>
          </a:p>
          <a:p>
            <a:pPr>
              <a:lnSpc>
                <a:spcPct val="150000"/>
              </a:lnSpc>
            </a:pPr>
            <a:r>
              <a:rPr lang="en-US" altLang="zh-CN" sz="2800" b="1" dirty="0" smtClean="0"/>
              <a:t>8.1.4</a:t>
            </a:r>
            <a:r>
              <a:rPr lang="zh-CN" altLang="en-US" sz="2800" b="1" dirty="0" smtClean="0"/>
              <a:t>作业成本法</a:t>
            </a:r>
            <a:r>
              <a:rPr lang="zh-CN" altLang="en-US" sz="2800" b="1" dirty="0" smtClean="0"/>
              <a:t>的核算步骤</a:t>
            </a:r>
            <a:endParaRPr lang="en-US" altLang="zh-CN" sz="2800" b="1" dirty="0" smtClean="0"/>
          </a:p>
          <a:p>
            <a:pPr>
              <a:lnSpc>
                <a:spcPct val="150000"/>
              </a:lnSpc>
            </a:pPr>
            <a:r>
              <a:rPr lang="en-US" altLang="zh-CN" sz="2800" dirty="0" smtClean="0"/>
              <a:t>1.</a:t>
            </a:r>
            <a:r>
              <a:rPr lang="zh-CN" altLang="zh-CN" sz="2800" dirty="0" smtClean="0"/>
              <a:t>确定作业成本系统的关键要素</a:t>
            </a:r>
          </a:p>
          <a:p>
            <a:pPr>
              <a:lnSpc>
                <a:spcPct val="150000"/>
              </a:lnSpc>
            </a:pPr>
            <a:r>
              <a:rPr lang="en-US" altLang="zh-CN" sz="2800" dirty="0" smtClean="0"/>
              <a:t>2.</a:t>
            </a:r>
            <a:r>
              <a:rPr lang="zh-CN" altLang="zh-CN" sz="2800" dirty="0" smtClean="0"/>
              <a:t>确定成本对象、作业和资源间的关系</a:t>
            </a:r>
          </a:p>
          <a:p>
            <a:pPr>
              <a:lnSpc>
                <a:spcPct val="150000"/>
              </a:lnSpc>
            </a:pPr>
            <a:r>
              <a:rPr lang="en-US" altLang="zh-CN" sz="2800" dirty="0" smtClean="0"/>
              <a:t>3.</a:t>
            </a:r>
            <a:r>
              <a:rPr lang="zh-CN" altLang="zh-CN" sz="2800" dirty="0" smtClean="0"/>
              <a:t>收集资源成本及成本动因数据</a:t>
            </a:r>
          </a:p>
          <a:p>
            <a:pPr>
              <a:lnSpc>
                <a:spcPct val="150000"/>
              </a:lnSpc>
            </a:pPr>
            <a:r>
              <a:rPr lang="en-US" altLang="zh-CN" sz="2800" dirty="0" smtClean="0"/>
              <a:t>4.</a:t>
            </a:r>
            <a:r>
              <a:rPr lang="zh-CN" altLang="zh-CN" sz="2800" dirty="0" smtClean="0"/>
              <a:t>将所耗资源成本分摊到</a:t>
            </a:r>
            <a:r>
              <a:rPr lang="zh-CN" altLang="zh-CN" sz="2800" dirty="0" smtClean="0"/>
              <a:t>作业</a:t>
            </a:r>
            <a:endParaRPr lang="en-US" altLang="zh-CN" sz="2800" dirty="0" smtClean="0"/>
          </a:p>
          <a:p>
            <a:pPr>
              <a:lnSpc>
                <a:spcPct val="150000"/>
              </a:lnSpc>
            </a:pPr>
            <a:r>
              <a:rPr lang="en-US" altLang="zh-CN" sz="2800" dirty="0" smtClean="0"/>
              <a:t>5.</a:t>
            </a:r>
            <a:r>
              <a:rPr lang="zh-CN" altLang="zh-CN" sz="2800" dirty="0" smtClean="0"/>
              <a:t>将作业成本分摊到成本</a:t>
            </a:r>
            <a:r>
              <a:rPr lang="zh-CN" altLang="zh-CN" sz="2800" dirty="0" smtClean="0"/>
              <a:t>对象</a:t>
            </a:r>
            <a:endParaRPr lang="zh-CN" altLang="en-US"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8.2</a:t>
            </a:r>
            <a:r>
              <a:rPr lang="zh-CN" altLang="en-US" sz="2800" b="1" dirty="0" smtClean="0"/>
              <a:t>作业</a:t>
            </a:r>
            <a:r>
              <a:rPr lang="zh-CN" altLang="en-US" sz="2800" b="1" dirty="0" smtClean="0"/>
              <a:t>成本</a:t>
            </a:r>
            <a:r>
              <a:rPr lang="zh-CN" altLang="en-US" sz="2800" b="1" dirty="0" smtClean="0"/>
              <a:t>法案例资料</a:t>
            </a:r>
            <a:endParaRPr lang="en-US" altLang="zh-CN" sz="2800" b="1" dirty="0" smtClean="0"/>
          </a:p>
        </p:txBody>
      </p:sp>
      <p:sp>
        <p:nvSpPr>
          <p:cNvPr id="6" name="矩形 5"/>
          <p:cNvSpPr/>
          <p:nvPr/>
        </p:nvSpPr>
        <p:spPr>
          <a:xfrm>
            <a:off x="993402" y="1212064"/>
            <a:ext cx="10199077" cy="3323987"/>
          </a:xfrm>
          <a:prstGeom prst="rect">
            <a:avLst/>
          </a:prstGeom>
        </p:spPr>
        <p:txBody>
          <a:bodyPr wrap="square">
            <a:spAutoFit/>
          </a:bodyPr>
          <a:lstStyle/>
          <a:p>
            <a:pPr>
              <a:lnSpc>
                <a:spcPct val="150000"/>
              </a:lnSpc>
            </a:pPr>
            <a:r>
              <a:rPr lang="zh-CN" altLang="en-US" sz="2800" dirty="0" smtClean="0"/>
              <a:t>        假设</a:t>
            </a:r>
            <a:r>
              <a:rPr lang="en-US" altLang="zh-CN" sz="2800" dirty="0" smtClean="0"/>
              <a:t>AT&amp;T</a:t>
            </a:r>
            <a:r>
              <a:rPr lang="zh-CN" altLang="en-US" sz="2800" dirty="0" smtClean="0"/>
              <a:t>公司的一个下属服务中心拥有</a:t>
            </a:r>
            <a:r>
              <a:rPr lang="en-US" altLang="zh-CN" sz="2800" dirty="0" smtClean="0"/>
              <a:t>120 000</a:t>
            </a:r>
            <a:r>
              <a:rPr lang="zh-CN" altLang="en-US" sz="2800" dirty="0" smtClean="0"/>
              <a:t>各居民账户和</a:t>
            </a:r>
            <a:r>
              <a:rPr lang="en-US" altLang="zh-CN" sz="2800" dirty="0" smtClean="0"/>
              <a:t>20 000</a:t>
            </a:r>
            <a:r>
              <a:rPr lang="zh-CN" altLang="en-US" sz="2800" dirty="0" smtClean="0"/>
              <a:t>个企业账户，其开单部为这些客户提供账户查询和账单打印服务。开单部所有成本均为间接成本。某月，该部门消耗的各类资源成本如</a:t>
            </a:r>
            <a:r>
              <a:rPr lang="zh-CN" altLang="en-US" sz="2800" dirty="0" smtClean="0"/>
              <a:t>表</a:t>
            </a:r>
            <a:r>
              <a:rPr lang="en-US" altLang="zh-CN" sz="2800" dirty="0" smtClean="0"/>
              <a:t>8-1</a:t>
            </a:r>
            <a:r>
              <a:rPr lang="zh-CN" altLang="en-US" sz="2800" dirty="0" smtClean="0"/>
              <a:t>所示：</a:t>
            </a:r>
          </a:p>
          <a:p>
            <a:pPr>
              <a:lnSpc>
                <a:spcPct val="150000"/>
              </a:lnSpc>
            </a:pPr>
            <a:endParaRPr lang="zh-CN" altLang="en-US"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8.2</a:t>
            </a:r>
            <a:r>
              <a:rPr lang="zh-CN" altLang="en-US" sz="2800" b="1" dirty="0" smtClean="0"/>
              <a:t>作业</a:t>
            </a:r>
            <a:r>
              <a:rPr lang="zh-CN" altLang="en-US" sz="2800" b="1" dirty="0" smtClean="0"/>
              <a:t>成本</a:t>
            </a:r>
            <a:r>
              <a:rPr lang="zh-CN" altLang="en-US" sz="2800" b="1" dirty="0" smtClean="0"/>
              <a:t>法案例资料</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8" name="表格 17"/>
          <p:cNvGraphicFramePr>
            <a:graphicFrameLocks noGrp="1"/>
          </p:cNvGraphicFramePr>
          <p:nvPr/>
        </p:nvGraphicFramePr>
        <p:xfrm>
          <a:off x="1844928" y="1505330"/>
          <a:ext cx="7756271" cy="4301114"/>
        </p:xfrm>
        <a:graphic>
          <a:graphicData uri="http://schemas.openxmlformats.org/drawingml/2006/table">
            <a:tbl>
              <a:tblPr/>
              <a:tblGrid>
                <a:gridCol w="5130497"/>
                <a:gridCol w="2625774"/>
              </a:tblGrid>
              <a:tr h="388274">
                <a:tc>
                  <a:txBody>
                    <a:bodyPr/>
                    <a:lstStyle/>
                    <a:p>
                      <a:pPr algn="ctr">
                        <a:lnSpc>
                          <a:spcPct val="150000"/>
                        </a:lnSpc>
                        <a:spcAft>
                          <a:spcPts val="0"/>
                        </a:spcAft>
                      </a:pPr>
                      <a:r>
                        <a:rPr lang="zh-CN" sz="1600" kern="100">
                          <a:latin typeface="Times New Roman"/>
                          <a:ea typeface="宋体"/>
                        </a:rPr>
                        <a:t>资源</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rPr>
                        <a:t>成本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284">
                <a:tc>
                  <a:txBody>
                    <a:bodyPr/>
                    <a:lstStyle/>
                    <a:p>
                      <a:pPr algn="just">
                        <a:lnSpc>
                          <a:spcPct val="150000"/>
                        </a:lnSpc>
                        <a:spcAft>
                          <a:spcPts val="0"/>
                        </a:spcAft>
                      </a:pPr>
                      <a:r>
                        <a:rPr lang="zh-CN" sz="1600" kern="100">
                          <a:latin typeface="Times New Roman"/>
                          <a:ea typeface="宋体"/>
                        </a:rPr>
                        <a:t>电信设备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600" kern="100">
                          <a:latin typeface="Times New Roman"/>
                          <a:ea typeface="宋体"/>
                        </a:rPr>
                        <a:t>58 520</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284">
                <a:tc>
                  <a:txBody>
                    <a:bodyPr/>
                    <a:lstStyle/>
                    <a:p>
                      <a:pPr algn="just">
                        <a:lnSpc>
                          <a:spcPct val="150000"/>
                        </a:lnSpc>
                        <a:spcAft>
                          <a:spcPts val="0"/>
                        </a:spcAft>
                      </a:pPr>
                      <a:r>
                        <a:rPr lang="zh-CN" sz="1600" kern="100">
                          <a:latin typeface="Times New Roman"/>
                          <a:ea typeface="宋体"/>
                        </a:rPr>
                        <a:t>计算机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600" kern="100">
                          <a:latin typeface="Times New Roman"/>
                          <a:ea typeface="宋体"/>
                        </a:rPr>
                        <a:t>178 000</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284">
                <a:tc>
                  <a:txBody>
                    <a:bodyPr/>
                    <a:lstStyle/>
                    <a:p>
                      <a:pPr algn="just">
                        <a:lnSpc>
                          <a:spcPct val="150000"/>
                        </a:lnSpc>
                        <a:spcAft>
                          <a:spcPts val="0"/>
                        </a:spcAft>
                      </a:pPr>
                      <a:r>
                        <a:rPr lang="zh-CN" sz="1600" kern="100">
                          <a:latin typeface="Times New Roman"/>
                          <a:ea typeface="宋体"/>
                        </a:rPr>
                        <a:t>监管人员</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600" kern="100">
                          <a:latin typeface="Times New Roman"/>
                          <a:ea typeface="宋体"/>
                        </a:rPr>
                        <a:t>33 600</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284">
                <a:tc>
                  <a:txBody>
                    <a:bodyPr/>
                    <a:lstStyle/>
                    <a:p>
                      <a:pPr algn="just">
                        <a:lnSpc>
                          <a:spcPct val="150000"/>
                        </a:lnSpc>
                        <a:spcAft>
                          <a:spcPts val="0"/>
                        </a:spcAft>
                      </a:pPr>
                      <a:r>
                        <a:rPr lang="zh-CN" sz="1600" kern="100">
                          <a:latin typeface="Times New Roman"/>
                          <a:ea typeface="宋体"/>
                        </a:rPr>
                        <a:t>纸张</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600" kern="100">
                          <a:latin typeface="Times New Roman"/>
                          <a:ea typeface="宋体"/>
                        </a:rPr>
                        <a:t>7 320</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284">
                <a:tc>
                  <a:txBody>
                    <a:bodyPr/>
                    <a:lstStyle/>
                    <a:p>
                      <a:pPr algn="just">
                        <a:lnSpc>
                          <a:spcPct val="150000"/>
                        </a:lnSpc>
                        <a:spcAft>
                          <a:spcPts val="0"/>
                        </a:spcAft>
                      </a:pPr>
                      <a:r>
                        <a:rPr lang="zh-CN" sz="1600" kern="100">
                          <a:latin typeface="Times New Roman"/>
                          <a:ea typeface="宋体"/>
                        </a:rPr>
                        <a:t>建筑物空间占用</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600" kern="100">
                          <a:latin typeface="Times New Roman"/>
                          <a:ea typeface="宋体"/>
                        </a:rPr>
                        <a:t>47 000</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284">
                <a:tc>
                  <a:txBody>
                    <a:bodyPr/>
                    <a:lstStyle/>
                    <a:p>
                      <a:pPr algn="just">
                        <a:lnSpc>
                          <a:spcPct val="150000"/>
                        </a:lnSpc>
                        <a:spcAft>
                          <a:spcPts val="0"/>
                        </a:spcAft>
                      </a:pPr>
                      <a:r>
                        <a:rPr lang="zh-CN" sz="1600" kern="100">
                          <a:latin typeface="Times New Roman"/>
                          <a:ea typeface="宋体"/>
                        </a:rPr>
                        <a:t>账户查询人工成本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600" kern="100">
                          <a:latin typeface="Times New Roman"/>
                          <a:ea typeface="宋体"/>
                        </a:rPr>
                        <a:t>173 460</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284">
                <a:tc>
                  <a:txBody>
                    <a:bodyPr/>
                    <a:lstStyle/>
                    <a:p>
                      <a:pPr algn="just">
                        <a:lnSpc>
                          <a:spcPct val="150000"/>
                        </a:lnSpc>
                        <a:spcAft>
                          <a:spcPts val="0"/>
                        </a:spcAft>
                      </a:pPr>
                      <a:r>
                        <a:rPr lang="zh-CN" sz="1600" kern="100">
                          <a:latin typeface="Times New Roman"/>
                          <a:ea typeface="宋体"/>
                        </a:rPr>
                        <a:t>打印机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600" kern="100">
                          <a:latin typeface="Times New Roman"/>
                          <a:ea typeface="宋体"/>
                        </a:rPr>
                        <a:t>55 000</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284">
                <a:tc>
                  <a:txBody>
                    <a:bodyPr/>
                    <a:lstStyle/>
                    <a:p>
                      <a:pPr algn="just">
                        <a:lnSpc>
                          <a:spcPct val="150000"/>
                        </a:lnSpc>
                        <a:spcAft>
                          <a:spcPts val="0"/>
                        </a:spcAft>
                      </a:pPr>
                      <a:r>
                        <a:rPr lang="zh-CN" sz="1600" kern="100">
                          <a:latin typeface="Times New Roman"/>
                          <a:ea typeface="宋体"/>
                        </a:rPr>
                        <a:t>开单及审核人工成本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600" kern="100">
                          <a:latin typeface="Times New Roman"/>
                          <a:ea typeface="宋体"/>
                        </a:rPr>
                        <a:t>67 500</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284">
                <a:tc>
                  <a:txBody>
                    <a:bodyPr/>
                    <a:lstStyle/>
                    <a:p>
                      <a:pPr algn="just">
                        <a:lnSpc>
                          <a:spcPct val="150000"/>
                        </a:lnSpc>
                        <a:spcAft>
                          <a:spcPts val="0"/>
                        </a:spcAft>
                      </a:pPr>
                      <a:r>
                        <a:rPr lang="zh-CN" sz="1600" kern="100">
                          <a:latin typeface="Times New Roman"/>
                          <a:ea typeface="宋体"/>
                        </a:rPr>
                        <a:t>其他资源</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600" kern="100">
                          <a:latin typeface="Times New Roman"/>
                          <a:ea typeface="宋体"/>
                        </a:rPr>
                        <a:t>67 100</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284">
                <a:tc>
                  <a:txBody>
                    <a:bodyPr/>
                    <a:lstStyle/>
                    <a:p>
                      <a:pPr algn="l">
                        <a:lnSpc>
                          <a:spcPct val="150000"/>
                        </a:lnSpc>
                        <a:spcAft>
                          <a:spcPts val="0"/>
                        </a:spcAft>
                      </a:pPr>
                      <a:r>
                        <a:rPr lang="zh-CN" sz="1600" kern="100">
                          <a:latin typeface="Times New Roman"/>
                          <a:ea typeface="宋体"/>
                        </a:rPr>
                        <a:t>合计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600" kern="100" dirty="0">
                          <a:latin typeface="Times New Roman"/>
                          <a:ea typeface="宋体"/>
                        </a:rPr>
                        <a:t>687 500</a:t>
                      </a:r>
                      <a:endParaRPr lang="zh-CN" sz="16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8.2</a:t>
            </a:r>
            <a:r>
              <a:rPr lang="zh-CN" altLang="en-US" sz="2800" b="1" dirty="0" smtClean="0"/>
              <a:t>作业</a:t>
            </a:r>
            <a:r>
              <a:rPr lang="zh-CN" altLang="en-US" sz="2800" b="1" dirty="0" smtClean="0"/>
              <a:t>成本</a:t>
            </a:r>
            <a:r>
              <a:rPr lang="zh-CN" altLang="en-US" sz="2800" b="1" dirty="0" smtClean="0"/>
              <a:t>法案例资料</a:t>
            </a:r>
            <a:endParaRPr lang="en-US" altLang="zh-CN" sz="2800" b="1" dirty="0" smtClean="0"/>
          </a:p>
        </p:txBody>
      </p:sp>
      <p:sp>
        <p:nvSpPr>
          <p:cNvPr id="6" name="矩形 5"/>
          <p:cNvSpPr/>
          <p:nvPr/>
        </p:nvSpPr>
        <p:spPr>
          <a:xfrm>
            <a:off x="993402" y="1212064"/>
            <a:ext cx="10199077" cy="3323987"/>
          </a:xfrm>
          <a:prstGeom prst="rect">
            <a:avLst/>
          </a:prstGeom>
        </p:spPr>
        <p:txBody>
          <a:bodyPr wrap="square">
            <a:spAutoFit/>
          </a:bodyPr>
          <a:lstStyle/>
          <a:p>
            <a:pPr>
              <a:lnSpc>
                <a:spcPct val="150000"/>
              </a:lnSpc>
            </a:pPr>
            <a:r>
              <a:rPr lang="en-US" altLang="zh-CN" sz="2800" dirty="0" smtClean="0"/>
              <a:t>        </a:t>
            </a:r>
            <a:r>
              <a:rPr lang="zh-CN" altLang="zh-CN" sz="2800" dirty="0" smtClean="0"/>
              <a:t>该</a:t>
            </a:r>
            <a:r>
              <a:rPr lang="zh-CN" altLang="zh-CN" sz="2800" dirty="0" smtClean="0"/>
              <a:t>部门目前采用传统的成本核算系统，基于账户查询次数这一唯一成本动因分配所有间接生产成本。当月，居民账户查询次数为</a:t>
            </a:r>
            <a:r>
              <a:rPr lang="en-US" altLang="zh-CN" sz="2800" dirty="0" smtClean="0"/>
              <a:t>20 000</a:t>
            </a:r>
            <a:r>
              <a:rPr lang="zh-CN" altLang="zh-CN" sz="2800" dirty="0" smtClean="0"/>
              <a:t>次，企业账户查询次数为</a:t>
            </a:r>
            <a:r>
              <a:rPr lang="en-US" altLang="zh-CN" sz="2800" dirty="0" smtClean="0"/>
              <a:t>5 000</a:t>
            </a:r>
            <a:r>
              <a:rPr lang="zh-CN" altLang="zh-CN" sz="2800" dirty="0" smtClean="0"/>
              <a:t>次，据此分配成本，如</a:t>
            </a:r>
            <a:r>
              <a:rPr lang="zh-CN" altLang="zh-CN" sz="2800" dirty="0" smtClean="0"/>
              <a:t>表</a:t>
            </a:r>
            <a:r>
              <a:rPr lang="en-US" altLang="zh-CN" sz="2800" dirty="0" smtClean="0"/>
              <a:t>8-2</a:t>
            </a:r>
            <a:r>
              <a:rPr lang="zh-CN" altLang="zh-CN" sz="2800" dirty="0" smtClean="0"/>
              <a:t>所示：</a:t>
            </a:r>
          </a:p>
          <a:p>
            <a:pPr>
              <a:lnSpc>
                <a:spcPct val="150000"/>
              </a:lnSpc>
            </a:pPr>
            <a:endParaRPr lang="zh-CN" altLang="en-US"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8" name="表格 17"/>
          <p:cNvGraphicFramePr>
            <a:graphicFrameLocks noGrp="1"/>
          </p:cNvGraphicFramePr>
          <p:nvPr/>
        </p:nvGraphicFramePr>
        <p:xfrm>
          <a:off x="2932112" y="3423970"/>
          <a:ext cx="7766369" cy="2684221"/>
        </p:xfrm>
        <a:graphic>
          <a:graphicData uri="http://schemas.openxmlformats.org/drawingml/2006/table">
            <a:tbl>
              <a:tblPr/>
              <a:tblGrid>
                <a:gridCol w="1003023"/>
                <a:gridCol w="1290902"/>
                <a:gridCol w="1531379"/>
                <a:gridCol w="1351971"/>
                <a:gridCol w="1294547"/>
                <a:gridCol w="1294547"/>
              </a:tblGrid>
              <a:tr h="761965">
                <a:tc>
                  <a:txBody>
                    <a:bodyPr/>
                    <a:lstStyle/>
                    <a:p>
                      <a:pPr algn="ctr">
                        <a:lnSpc>
                          <a:spcPct val="150000"/>
                        </a:lnSpc>
                        <a:spcAft>
                          <a:spcPts val="0"/>
                        </a:spcAft>
                      </a:pPr>
                      <a:endParaRPr lang="en-US"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rPr>
                        <a:t>查询次数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rPr>
                        <a:t>成本</a:t>
                      </a:r>
                      <a:r>
                        <a:rPr lang="en-US" sz="1600" kern="100">
                          <a:latin typeface="Times New Roman"/>
                          <a:ea typeface="宋体"/>
                        </a:rPr>
                        <a:t>/</a:t>
                      </a:r>
                      <a:r>
                        <a:rPr lang="zh-CN" sz="1600" kern="100">
                          <a:latin typeface="Times New Roman"/>
                          <a:ea typeface="宋体"/>
                        </a:rPr>
                        <a:t>查询次数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rPr>
                        <a:t>总成本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rPr>
                        <a:t>账户数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rPr>
                        <a:t>成本</a:t>
                      </a:r>
                      <a:r>
                        <a:rPr lang="en-US" sz="1600" kern="100">
                          <a:latin typeface="Times New Roman"/>
                          <a:ea typeface="宋体"/>
                        </a:rPr>
                        <a:t>/</a:t>
                      </a:r>
                      <a:r>
                        <a:rPr lang="zh-CN" sz="1600" kern="100">
                          <a:latin typeface="Times New Roman"/>
                          <a:ea typeface="宋体"/>
                        </a:rPr>
                        <a:t>账户数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1965">
                <a:tc>
                  <a:txBody>
                    <a:bodyPr/>
                    <a:lstStyle/>
                    <a:p>
                      <a:pPr algn="just">
                        <a:lnSpc>
                          <a:spcPct val="150000"/>
                        </a:lnSpc>
                        <a:spcAft>
                          <a:spcPts val="0"/>
                        </a:spcAft>
                      </a:pPr>
                      <a:r>
                        <a:rPr lang="zh-CN" sz="1600" kern="100">
                          <a:latin typeface="Times New Roman"/>
                          <a:ea typeface="宋体"/>
                        </a:rPr>
                        <a:t>居民账户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600" kern="100">
                          <a:latin typeface="Times New Roman"/>
                          <a:ea typeface="宋体"/>
                        </a:rPr>
                        <a:t>20 000</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600" kern="100">
                          <a:latin typeface="Times New Roman"/>
                          <a:ea typeface="宋体"/>
                        </a:rPr>
                        <a:t>27.5</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600" kern="100">
                          <a:latin typeface="Times New Roman"/>
                          <a:ea typeface="宋体"/>
                        </a:rPr>
                        <a:t>550 000</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600" kern="100">
                          <a:latin typeface="Times New Roman"/>
                          <a:ea typeface="宋体"/>
                        </a:rPr>
                        <a:t>120 000</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600" kern="100">
                          <a:latin typeface="Times New Roman"/>
                          <a:ea typeface="宋体"/>
                        </a:rPr>
                        <a:t>4.58</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1965">
                <a:tc>
                  <a:txBody>
                    <a:bodyPr/>
                    <a:lstStyle/>
                    <a:p>
                      <a:pPr algn="just">
                        <a:lnSpc>
                          <a:spcPct val="150000"/>
                        </a:lnSpc>
                        <a:spcAft>
                          <a:spcPts val="0"/>
                        </a:spcAft>
                      </a:pPr>
                      <a:r>
                        <a:rPr lang="zh-CN" sz="1600" kern="100">
                          <a:latin typeface="Times New Roman"/>
                          <a:ea typeface="宋体"/>
                        </a:rPr>
                        <a:t>企业账户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600" kern="100">
                          <a:latin typeface="Times New Roman"/>
                          <a:ea typeface="宋体"/>
                        </a:rPr>
                        <a:t>5 000</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600" kern="100">
                          <a:latin typeface="Times New Roman"/>
                          <a:ea typeface="宋体"/>
                        </a:rPr>
                        <a:t>27.5</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600" kern="100">
                          <a:latin typeface="Times New Roman"/>
                          <a:ea typeface="宋体"/>
                        </a:rPr>
                        <a:t>137 500</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600" kern="100">
                          <a:latin typeface="Times New Roman"/>
                          <a:ea typeface="宋体"/>
                        </a:rPr>
                        <a:t>20 000</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600" kern="100">
                          <a:latin typeface="Times New Roman"/>
                          <a:ea typeface="宋体"/>
                        </a:rPr>
                        <a:t>6.88</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326">
                <a:tc>
                  <a:txBody>
                    <a:bodyPr/>
                    <a:lstStyle/>
                    <a:p>
                      <a:pPr algn="just">
                        <a:lnSpc>
                          <a:spcPct val="150000"/>
                        </a:lnSpc>
                        <a:spcAft>
                          <a:spcPts val="0"/>
                        </a:spcAft>
                      </a:pPr>
                      <a:r>
                        <a:rPr lang="zh-CN" sz="1600" kern="100">
                          <a:latin typeface="Times New Roman"/>
                          <a:ea typeface="宋体"/>
                        </a:rPr>
                        <a:t>合计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600" kern="100">
                          <a:latin typeface="Times New Roman"/>
                          <a:ea typeface="宋体"/>
                        </a:rPr>
                        <a:t>25 000</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600" kern="100">
                          <a:latin typeface="Times New Roman"/>
                          <a:ea typeface="宋体"/>
                        </a:rPr>
                        <a:t>27.5</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600" kern="100">
                          <a:latin typeface="Times New Roman"/>
                          <a:ea typeface="宋体"/>
                        </a:rPr>
                        <a:t>687 500</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600" kern="100">
                          <a:latin typeface="Times New Roman"/>
                          <a:ea typeface="宋体"/>
                        </a:rPr>
                        <a:t>140 000</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600" kern="100" dirty="0">
                          <a:latin typeface="Times New Roman"/>
                          <a:ea typeface="宋体"/>
                        </a:rPr>
                        <a:t>4.91</a:t>
                      </a:r>
                      <a:endParaRPr lang="zh-CN" sz="16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8.2</a:t>
            </a:r>
            <a:r>
              <a:rPr lang="zh-CN" altLang="en-US" sz="2800" b="1" dirty="0" smtClean="0"/>
              <a:t>作业</a:t>
            </a:r>
            <a:r>
              <a:rPr lang="zh-CN" altLang="en-US" sz="2800" b="1" dirty="0" smtClean="0"/>
              <a:t>成本</a:t>
            </a:r>
            <a:r>
              <a:rPr lang="zh-CN" altLang="en-US" sz="2800" b="1" dirty="0" smtClean="0"/>
              <a:t>法案例资料</a:t>
            </a:r>
            <a:endParaRPr lang="en-US" altLang="zh-CN" sz="2800" b="1" dirty="0" smtClean="0"/>
          </a:p>
        </p:txBody>
      </p:sp>
      <p:sp>
        <p:nvSpPr>
          <p:cNvPr id="6" name="矩形 5"/>
          <p:cNvSpPr/>
          <p:nvPr/>
        </p:nvSpPr>
        <p:spPr>
          <a:xfrm>
            <a:off x="993402" y="1212064"/>
            <a:ext cx="10199077" cy="3970318"/>
          </a:xfrm>
          <a:prstGeom prst="rect">
            <a:avLst/>
          </a:prstGeom>
        </p:spPr>
        <p:txBody>
          <a:bodyPr wrap="square">
            <a:spAutoFit/>
          </a:bodyPr>
          <a:lstStyle/>
          <a:p>
            <a:pPr>
              <a:lnSpc>
                <a:spcPct val="150000"/>
              </a:lnSpc>
            </a:pPr>
            <a:r>
              <a:rPr lang="en-US" altLang="zh-CN" sz="2800" dirty="0" smtClean="0"/>
              <a:t>        </a:t>
            </a:r>
            <a:r>
              <a:rPr lang="en-US" altLang="zh-CN" sz="2800" dirty="0" smtClean="0"/>
              <a:t> </a:t>
            </a:r>
            <a:r>
              <a:rPr lang="zh-CN" altLang="zh-CN" sz="2800" dirty="0" smtClean="0"/>
              <a:t>现有当地服务局提出，以每居民账户</a:t>
            </a:r>
            <a:r>
              <a:rPr lang="en-US" altLang="zh-CN" sz="2800" dirty="0" smtClean="0"/>
              <a:t>4.3</a:t>
            </a:r>
            <a:r>
              <a:rPr lang="zh-CN" altLang="zh-CN" sz="2800" dirty="0" smtClean="0"/>
              <a:t>美元和每企业账户</a:t>
            </a:r>
            <a:r>
              <a:rPr lang="en-US" altLang="zh-CN" sz="2800" dirty="0" smtClean="0"/>
              <a:t>8</a:t>
            </a:r>
            <a:r>
              <a:rPr lang="zh-CN" altLang="zh-CN" sz="2800" dirty="0" smtClean="0"/>
              <a:t>美元的费用价格承担目前开单部的所有服务，</a:t>
            </a:r>
            <a:r>
              <a:rPr lang="en-US" altLang="zh-CN" sz="2800" dirty="0" smtClean="0"/>
              <a:t>AT&amp;T</a:t>
            </a:r>
            <a:r>
              <a:rPr lang="zh-CN" altLang="zh-CN" sz="2800" dirty="0" smtClean="0"/>
              <a:t>公司是否应该接受该外部服务？ 如果按照传统成本核算法，有可能做出将居民账户外包的决策，因为居民账户成本为</a:t>
            </a:r>
            <a:r>
              <a:rPr lang="en-US" altLang="zh-CN" sz="2800" dirty="0" smtClean="0"/>
              <a:t>4.58</a:t>
            </a:r>
            <a:r>
              <a:rPr lang="zh-CN" altLang="zh-CN" sz="2800" dirty="0" smtClean="0"/>
              <a:t>，高于服务局的报价，而企业账户的成本为</a:t>
            </a:r>
            <a:r>
              <a:rPr lang="en-US" altLang="zh-CN" sz="2800" dirty="0" smtClean="0"/>
              <a:t>6.88</a:t>
            </a:r>
            <a:r>
              <a:rPr lang="zh-CN" altLang="zh-CN" sz="2800" dirty="0" smtClean="0"/>
              <a:t>，低于服务局的报价。结果果真如此吗？</a:t>
            </a:r>
            <a:endParaRPr lang="zh-CN" altLang="en-US"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1957524"/>
          </a:xfrm>
          <a:prstGeom prst="rect">
            <a:avLst/>
          </a:prstGeom>
        </p:spPr>
        <p:txBody>
          <a:bodyPr wrap="square">
            <a:spAutoFit/>
          </a:bodyPr>
          <a:lstStyle/>
          <a:p>
            <a:pPr>
              <a:lnSpc>
                <a:spcPct val="150000"/>
              </a:lnSpc>
            </a:pPr>
            <a:r>
              <a:rPr lang="en-US" altLang="zh-CN" sz="2800" dirty="0" smtClean="0"/>
              <a:t>       【</a:t>
            </a:r>
            <a:r>
              <a:rPr lang="zh-CN" altLang="en-US" sz="2800" dirty="0" smtClean="0"/>
              <a:t>例</a:t>
            </a:r>
            <a:r>
              <a:rPr lang="en-US" altLang="zh-CN" sz="2800" dirty="0" smtClean="0"/>
              <a:t>1-14】</a:t>
            </a:r>
            <a:r>
              <a:rPr lang="zh-CN" altLang="en-US" sz="2800" dirty="0" smtClean="0"/>
              <a:t>仍以图</a:t>
            </a:r>
            <a:r>
              <a:rPr lang="en-US" altLang="zh-CN" sz="2800" dirty="0" smtClean="0"/>
              <a:t>1-12</a:t>
            </a:r>
            <a:r>
              <a:rPr lang="zh-CN" altLang="en-US" sz="2800" dirty="0" smtClean="0"/>
              <a:t>数据为例，在</a:t>
            </a:r>
            <a:r>
              <a:rPr lang="en-US" altLang="zh-CN" sz="2800" dirty="0" smtClean="0"/>
              <a:t>A13</a:t>
            </a:r>
            <a:r>
              <a:rPr lang="zh-CN" altLang="en-US" sz="2800" dirty="0" smtClean="0"/>
              <a:t>单元格输入公司名称，公式“</a:t>
            </a:r>
            <a:r>
              <a:rPr lang="en-US" altLang="zh-CN" sz="2800" dirty="0" smtClean="0"/>
              <a:t>=MATCH(A15,B3:B12,0)”</a:t>
            </a:r>
            <a:r>
              <a:rPr lang="zh-CN" altLang="en-US" sz="2800" dirty="0" smtClean="0"/>
              <a:t>将返回该公司排名；公式“</a:t>
            </a:r>
            <a:r>
              <a:rPr lang="en-US" altLang="zh-CN" sz="2800" dirty="0" smtClean="0"/>
              <a:t>=INDEX(C3:C12,MATCH(A15,B3:B12,0))”</a:t>
            </a:r>
            <a:r>
              <a:rPr lang="zh-CN" altLang="en-US" sz="2800" dirty="0" smtClean="0"/>
              <a:t>将返回该公司</a:t>
            </a:r>
            <a:r>
              <a:rPr lang="en-US" altLang="zh-CN" sz="2800" dirty="0" smtClean="0"/>
              <a:t>R&amp;D</a:t>
            </a:r>
            <a:r>
              <a:rPr lang="zh-CN" altLang="en-US" sz="2800" dirty="0" smtClean="0"/>
              <a:t>投入。</a:t>
            </a:r>
          </a:p>
        </p:txBody>
      </p:sp>
      <p:pic>
        <p:nvPicPr>
          <p:cNvPr id="47106" name="Picture 2"/>
          <p:cNvPicPr>
            <a:picLocks noChangeAspect="1" noChangeArrowheads="1"/>
          </p:cNvPicPr>
          <p:nvPr/>
        </p:nvPicPr>
        <p:blipFill>
          <a:blip r:embed="rId4" cstate="print"/>
          <a:srcRect/>
          <a:stretch>
            <a:fillRect/>
          </a:stretch>
        </p:blipFill>
        <p:spPr bwMode="auto">
          <a:xfrm>
            <a:off x="3648456" y="3172968"/>
            <a:ext cx="4901184" cy="3227809"/>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8.3</a:t>
            </a:r>
            <a:r>
              <a:rPr lang="zh-CN" altLang="en-US" sz="2800" b="1" dirty="0" smtClean="0"/>
              <a:t>基础信息 设置</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640002" name="Picture 2"/>
          <p:cNvPicPr>
            <a:picLocks noChangeAspect="1" noChangeArrowheads="1"/>
          </p:cNvPicPr>
          <p:nvPr/>
        </p:nvPicPr>
        <p:blipFill>
          <a:blip r:embed="rId4" cstate="print"/>
          <a:srcRect/>
          <a:stretch>
            <a:fillRect/>
          </a:stretch>
        </p:blipFill>
        <p:spPr bwMode="auto">
          <a:xfrm>
            <a:off x="2075688" y="1389888"/>
            <a:ext cx="7370064" cy="443714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8.4</a:t>
            </a:r>
            <a:r>
              <a:rPr lang="zh-CN" altLang="en-US" sz="2800" b="1" dirty="0" smtClean="0"/>
              <a:t>资源成本录入</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641026" name="Picture 2"/>
          <p:cNvPicPr>
            <a:picLocks noChangeAspect="1" noChangeArrowheads="1"/>
          </p:cNvPicPr>
          <p:nvPr/>
        </p:nvPicPr>
        <p:blipFill>
          <a:blip r:embed="rId4" cstate="print"/>
          <a:srcRect/>
          <a:stretch>
            <a:fillRect/>
          </a:stretch>
        </p:blipFill>
        <p:spPr bwMode="auto">
          <a:xfrm>
            <a:off x="3429000" y="1417320"/>
            <a:ext cx="3822192" cy="4346416"/>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8.5</a:t>
            </a:r>
            <a:r>
              <a:rPr lang="zh-CN" altLang="zh-CN" sz="2800" b="1" dirty="0" smtClean="0"/>
              <a:t>作业消耗资源百分比设置</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642050" name="Picture 2"/>
          <p:cNvPicPr>
            <a:picLocks noChangeAspect="1" noChangeArrowheads="1"/>
          </p:cNvPicPr>
          <p:nvPr/>
        </p:nvPicPr>
        <p:blipFill>
          <a:blip r:embed="rId4" cstate="print"/>
          <a:srcRect/>
          <a:stretch>
            <a:fillRect/>
          </a:stretch>
        </p:blipFill>
        <p:spPr bwMode="auto">
          <a:xfrm>
            <a:off x="1435608" y="1581912"/>
            <a:ext cx="9162384" cy="212140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8.6</a:t>
            </a:r>
            <a:r>
              <a:rPr lang="zh-CN" altLang="zh-CN" sz="2800" b="1" dirty="0" smtClean="0"/>
              <a:t>作业</a:t>
            </a:r>
            <a:r>
              <a:rPr lang="zh-CN" altLang="en-US" sz="2800" b="1" dirty="0" smtClean="0"/>
              <a:t>成本计算</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643074" name="Picture 2"/>
          <p:cNvPicPr>
            <a:picLocks noChangeAspect="1" noChangeArrowheads="1"/>
          </p:cNvPicPr>
          <p:nvPr/>
        </p:nvPicPr>
        <p:blipFill>
          <a:blip r:embed="rId4" cstate="print"/>
          <a:srcRect/>
          <a:stretch>
            <a:fillRect/>
          </a:stretch>
        </p:blipFill>
        <p:spPr bwMode="auto">
          <a:xfrm>
            <a:off x="1097280" y="1691640"/>
            <a:ext cx="9856384" cy="212140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8.6</a:t>
            </a:r>
            <a:r>
              <a:rPr lang="zh-CN" altLang="zh-CN" sz="2800" b="1" dirty="0" smtClean="0"/>
              <a:t>作业</a:t>
            </a:r>
            <a:r>
              <a:rPr lang="zh-CN" altLang="en-US" sz="2800" b="1" dirty="0" smtClean="0"/>
              <a:t>成本计算</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矩形 17"/>
          <p:cNvSpPr/>
          <p:nvPr/>
        </p:nvSpPr>
        <p:spPr>
          <a:xfrm>
            <a:off x="993402" y="1212064"/>
            <a:ext cx="10199077" cy="4616648"/>
          </a:xfrm>
          <a:prstGeom prst="rect">
            <a:avLst/>
          </a:prstGeom>
        </p:spPr>
        <p:txBody>
          <a:bodyPr wrap="square">
            <a:spAutoFit/>
          </a:bodyPr>
          <a:lstStyle/>
          <a:p>
            <a:pPr>
              <a:lnSpc>
                <a:spcPct val="150000"/>
              </a:lnSpc>
            </a:pPr>
            <a:r>
              <a:rPr lang="en-US" altLang="zh-CN" sz="2800" dirty="0" smtClean="0"/>
              <a:t> </a:t>
            </a:r>
            <a:r>
              <a:rPr lang="en-US" altLang="zh-CN" sz="2800" dirty="0" smtClean="0"/>
              <a:t>        1</a:t>
            </a:r>
            <a:r>
              <a:rPr lang="en-US" altLang="zh-CN" sz="2800" dirty="0" smtClean="0"/>
              <a:t>.</a:t>
            </a:r>
            <a:r>
              <a:rPr lang="zh-CN" altLang="en-US" sz="2800" dirty="0" smtClean="0"/>
              <a:t>资源设置</a:t>
            </a:r>
          </a:p>
          <a:p>
            <a:pPr>
              <a:lnSpc>
                <a:spcPct val="150000"/>
              </a:lnSpc>
            </a:pPr>
            <a:r>
              <a:rPr lang="zh-CN" altLang="en-US" sz="2800" dirty="0" smtClean="0"/>
              <a:t>         在</a:t>
            </a:r>
            <a:r>
              <a:rPr lang="zh-CN" altLang="en-US" sz="2800" dirty="0" smtClean="0"/>
              <a:t>“</a:t>
            </a:r>
            <a:r>
              <a:rPr lang="en-US" altLang="zh-CN" sz="2800" dirty="0" smtClean="0"/>
              <a:t>B1”</a:t>
            </a:r>
            <a:r>
              <a:rPr lang="zh-CN" altLang="en-US" sz="2800" dirty="0" smtClean="0"/>
              <a:t>单元格输入</a:t>
            </a:r>
            <a:r>
              <a:rPr lang="en-US" altLang="zh-CN" sz="2800" dirty="0" smtClean="0"/>
              <a:t>1</a:t>
            </a:r>
            <a:r>
              <a:rPr lang="zh-CN" altLang="en-US" sz="2800" dirty="0" smtClean="0"/>
              <a:t>，在“</a:t>
            </a:r>
            <a:r>
              <a:rPr lang="en-US" altLang="zh-CN" sz="2800" dirty="0" smtClean="0"/>
              <a:t>C1”</a:t>
            </a:r>
            <a:r>
              <a:rPr lang="zh-CN" altLang="en-US" sz="2800" dirty="0" smtClean="0"/>
              <a:t>单元格输入公式“</a:t>
            </a:r>
            <a:r>
              <a:rPr lang="en-US" altLang="zh-CN" sz="2800" dirty="0" smtClean="0"/>
              <a:t>=IF(B1="","",IF(B1+1&gt;COUNT(</a:t>
            </a:r>
            <a:r>
              <a:rPr lang="zh-CN" altLang="en-US" sz="2800" dirty="0" smtClean="0"/>
              <a:t>基础设置</a:t>
            </a:r>
            <a:r>
              <a:rPr lang="en-US" altLang="zh-CN" sz="2800" dirty="0" smtClean="0"/>
              <a:t>!$A10:$A20),"",B1+1))”</a:t>
            </a:r>
            <a:r>
              <a:rPr lang="zh-CN" altLang="en-US" sz="2800" dirty="0" smtClean="0"/>
              <a:t>，然后向右复制，直至空为止。</a:t>
            </a:r>
          </a:p>
          <a:p>
            <a:pPr>
              <a:lnSpc>
                <a:spcPct val="150000"/>
              </a:lnSpc>
            </a:pPr>
            <a:r>
              <a:rPr lang="zh-CN" altLang="en-US" sz="2800" dirty="0" smtClean="0"/>
              <a:t>         在</a:t>
            </a:r>
            <a:r>
              <a:rPr lang="zh-CN" altLang="en-US" sz="2800" dirty="0" smtClean="0"/>
              <a:t>“</a:t>
            </a:r>
            <a:r>
              <a:rPr lang="en-US" altLang="zh-CN" sz="2800" dirty="0" smtClean="0"/>
              <a:t>B2”</a:t>
            </a:r>
            <a:r>
              <a:rPr lang="zh-CN" altLang="en-US" sz="2800" dirty="0" smtClean="0"/>
              <a:t>单元格输入公式“</a:t>
            </a:r>
            <a:r>
              <a:rPr lang="en-US" altLang="zh-CN" sz="2800" dirty="0" smtClean="0"/>
              <a:t>=VLOOKUP(B1,</a:t>
            </a:r>
            <a:r>
              <a:rPr lang="zh-CN" altLang="en-US" sz="2800" dirty="0" smtClean="0"/>
              <a:t>基础设置</a:t>
            </a:r>
            <a:r>
              <a:rPr lang="en-US" altLang="zh-CN" sz="2800" dirty="0" smtClean="0"/>
              <a:t>!$A$10:$B$19,2,FALSE)”</a:t>
            </a:r>
            <a:r>
              <a:rPr lang="zh-CN" altLang="en-US" sz="2800" dirty="0" smtClean="0"/>
              <a:t>，然后向右复制到最后资源序号列</a:t>
            </a:r>
            <a:r>
              <a:rPr lang="zh-CN" altLang="en-US" sz="2800" dirty="0" smtClean="0"/>
              <a:t>。</a:t>
            </a:r>
            <a:endParaRPr lang="en-US" altLang="zh-CN" sz="2800" dirty="0" smtClean="0"/>
          </a:p>
          <a:p>
            <a:pPr>
              <a:lnSpc>
                <a:spcPct val="150000"/>
              </a:lnSpc>
            </a:pPr>
            <a:r>
              <a:rPr lang="en-US" altLang="zh-CN" sz="2800" dirty="0" smtClean="0"/>
              <a:t>         </a:t>
            </a:r>
            <a:r>
              <a:rPr lang="zh-CN" altLang="zh-CN" sz="2800" dirty="0" smtClean="0"/>
              <a:t>在</a:t>
            </a:r>
            <a:r>
              <a:rPr lang="zh-CN" altLang="zh-CN" sz="2800" dirty="0" smtClean="0"/>
              <a:t>最后的资源列后设置合计栏</a:t>
            </a:r>
            <a:r>
              <a:rPr lang="zh-CN" altLang="zh-CN" sz="2800" dirty="0" smtClean="0"/>
              <a:t>。</a:t>
            </a:r>
            <a:endParaRPr lang="zh-CN" altLang="zh-CN"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8.6</a:t>
            </a:r>
            <a:r>
              <a:rPr lang="zh-CN" altLang="zh-CN" sz="2800" b="1" dirty="0" smtClean="0"/>
              <a:t>作业</a:t>
            </a:r>
            <a:r>
              <a:rPr lang="zh-CN" altLang="en-US" sz="2800" b="1" dirty="0" smtClean="0"/>
              <a:t>成本计算</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矩形 17"/>
          <p:cNvSpPr/>
          <p:nvPr/>
        </p:nvSpPr>
        <p:spPr>
          <a:xfrm>
            <a:off x="993402" y="1212064"/>
            <a:ext cx="10199077" cy="2603854"/>
          </a:xfrm>
          <a:prstGeom prst="rect">
            <a:avLst/>
          </a:prstGeom>
        </p:spPr>
        <p:txBody>
          <a:bodyPr wrap="square">
            <a:spAutoFit/>
          </a:bodyPr>
          <a:lstStyle/>
          <a:p>
            <a:pPr>
              <a:lnSpc>
                <a:spcPct val="150000"/>
              </a:lnSpc>
            </a:pPr>
            <a:r>
              <a:rPr lang="en-US" altLang="zh-CN" sz="2800" dirty="0" smtClean="0"/>
              <a:t> </a:t>
            </a:r>
            <a:r>
              <a:rPr lang="en-US" altLang="zh-CN" sz="2800" dirty="0" smtClean="0"/>
              <a:t>        2</a:t>
            </a:r>
            <a:r>
              <a:rPr lang="en-US" altLang="zh-CN" sz="2800" dirty="0" smtClean="0"/>
              <a:t>.</a:t>
            </a:r>
            <a:r>
              <a:rPr lang="zh-CN" altLang="en-US" sz="2800" dirty="0" smtClean="0"/>
              <a:t>作业设置</a:t>
            </a:r>
          </a:p>
          <a:p>
            <a:pPr>
              <a:lnSpc>
                <a:spcPct val="150000"/>
              </a:lnSpc>
            </a:pPr>
            <a:r>
              <a:rPr lang="zh-CN" altLang="en-US" sz="2800" dirty="0" smtClean="0"/>
              <a:t>         在</a:t>
            </a:r>
            <a:r>
              <a:rPr lang="zh-CN" altLang="en-US" sz="2800" dirty="0" smtClean="0"/>
              <a:t>“</a:t>
            </a:r>
            <a:r>
              <a:rPr lang="en-US" altLang="zh-CN" sz="2800" dirty="0" smtClean="0"/>
              <a:t>A3”</a:t>
            </a:r>
            <a:r>
              <a:rPr lang="zh-CN" altLang="en-US" sz="2800" dirty="0" smtClean="0"/>
              <a:t>单元格输入公式“</a:t>
            </a:r>
            <a:r>
              <a:rPr lang="en-US" altLang="zh-CN" sz="2800" dirty="0" smtClean="0"/>
              <a:t>=IF(</a:t>
            </a:r>
            <a:r>
              <a:rPr lang="zh-CN" altLang="en-US" sz="2800" dirty="0" smtClean="0"/>
              <a:t>基础设置</a:t>
            </a:r>
            <a:r>
              <a:rPr lang="en-US" altLang="zh-CN" sz="2800" dirty="0" smtClean="0"/>
              <a:t>!E10="","",</a:t>
            </a:r>
            <a:r>
              <a:rPr lang="zh-CN" altLang="en-US" sz="2800" dirty="0" smtClean="0"/>
              <a:t>基础设置</a:t>
            </a:r>
            <a:r>
              <a:rPr lang="en-US" altLang="zh-CN" sz="2800" dirty="0" smtClean="0"/>
              <a:t>!E10)”</a:t>
            </a:r>
            <a:r>
              <a:rPr lang="zh-CN" altLang="en-US" sz="2800" dirty="0" smtClean="0"/>
              <a:t>，然后向下复制，直至空为止。</a:t>
            </a:r>
          </a:p>
          <a:p>
            <a:pPr>
              <a:lnSpc>
                <a:spcPct val="150000"/>
              </a:lnSpc>
            </a:pPr>
            <a:r>
              <a:rPr lang="zh-CN" altLang="en-US" sz="2800" dirty="0" smtClean="0"/>
              <a:t>        在</a:t>
            </a:r>
            <a:r>
              <a:rPr lang="zh-CN" altLang="en-US" sz="2800" dirty="0" smtClean="0"/>
              <a:t>最后的作业行后设置合计行。</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8.6</a:t>
            </a:r>
            <a:r>
              <a:rPr lang="zh-CN" altLang="zh-CN" sz="2800" b="1" dirty="0" smtClean="0"/>
              <a:t>作业</a:t>
            </a:r>
            <a:r>
              <a:rPr lang="zh-CN" altLang="en-US" sz="2800" b="1" dirty="0" smtClean="0"/>
              <a:t>成本计算</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矩形 17"/>
          <p:cNvSpPr/>
          <p:nvPr/>
        </p:nvSpPr>
        <p:spPr>
          <a:xfrm>
            <a:off x="993402" y="1212064"/>
            <a:ext cx="10199077" cy="4616648"/>
          </a:xfrm>
          <a:prstGeom prst="rect">
            <a:avLst/>
          </a:prstGeom>
        </p:spPr>
        <p:txBody>
          <a:bodyPr wrap="square">
            <a:spAutoFit/>
          </a:bodyPr>
          <a:lstStyle/>
          <a:p>
            <a:pPr>
              <a:lnSpc>
                <a:spcPct val="150000"/>
              </a:lnSpc>
            </a:pPr>
            <a:r>
              <a:rPr lang="en-US" altLang="zh-CN" sz="2800" dirty="0" smtClean="0"/>
              <a:t> </a:t>
            </a:r>
            <a:r>
              <a:rPr lang="en-US" altLang="zh-CN" sz="2800" dirty="0" smtClean="0"/>
              <a:t>         3</a:t>
            </a:r>
            <a:r>
              <a:rPr lang="en-US" altLang="zh-CN" sz="2800" dirty="0" smtClean="0"/>
              <a:t>.</a:t>
            </a:r>
            <a:r>
              <a:rPr lang="zh-CN" altLang="en-US" sz="2800" dirty="0" smtClean="0"/>
              <a:t>各资源成本合计</a:t>
            </a:r>
          </a:p>
          <a:p>
            <a:pPr>
              <a:lnSpc>
                <a:spcPct val="150000"/>
              </a:lnSpc>
            </a:pPr>
            <a:r>
              <a:rPr lang="zh-CN" altLang="en-US" sz="2800" dirty="0" smtClean="0"/>
              <a:t>         各项</a:t>
            </a:r>
            <a:r>
              <a:rPr lang="zh-CN" altLang="en-US" sz="2800" dirty="0" smtClean="0"/>
              <a:t>资源成本合计来自“资源成本”工作表相关单元格。在“</a:t>
            </a:r>
            <a:r>
              <a:rPr lang="en-US" altLang="zh-CN" sz="2800" dirty="0" smtClean="0"/>
              <a:t>B8”</a:t>
            </a:r>
            <a:r>
              <a:rPr lang="zh-CN" altLang="en-US" sz="2800" dirty="0" smtClean="0"/>
              <a:t>单元格输入公式“</a:t>
            </a:r>
            <a:r>
              <a:rPr lang="en-US" altLang="zh-CN" sz="2800" dirty="0" smtClean="0"/>
              <a:t>=IF(VLOOKUP(</a:t>
            </a:r>
            <a:r>
              <a:rPr lang="zh-CN" altLang="en-US" sz="2800" dirty="0" smtClean="0"/>
              <a:t>作业成本计算</a:t>
            </a:r>
            <a:r>
              <a:rPr lang="en-US" altLang="zh-CN" sz="2800" dirty="0" smtClean="0"/>
              <a:t>!$A3,</a:t>
            </a:r>
            <a:r>
              <a:rPr lang="zh-CN" altLang="en-US" sz="2800" dirty="0" smtClean="0"/>
              <a:t>作业消耗资源百分比</a:t>
            </a:r>
            <a:r>
              <a:rPr lang="en-US" altLang="zh-CN" sz="2800" dirty="0" smtClean="0"/>
              <a:t>!$A$3:$K$7,</a:t>
            </a:r>
            <a:r>
              <a:rPr lang="zh-CN" altLang="en-US" sz="2800" dirty="0" smtClean="0"/>
              <a:t>作业成本计算</a:t>
            </a:r>
            <a:r>
              <a:rPr lang="en-US" altLang="zh-CN" sz="2800" dirty="0" smtClean="0"/>
              <a:t>!B$1+1,FALSE)="","",VLOOKUP(</a:t>
            </a:r>
            <a:r>
              <a:rPr lang="zh-CN" altLang="en-US" sz="2800" dirty="0" smtClean="0"/>
              <a:t>作业成本计算</a:t>
            </a:r>
            <a:r>
              <a:rPr lang="en-US" altLang="zh-CN" sz="2800" dirty="0" smtClean="0"/>
              <a:t>!$A3,</a:t>
            </a:r>
            <a:r>
              <a:rPr lang="zh-CN" altLang="en-US" sz="2800" dirty="0" smtClean="0"/>
              <a:t>作业消耗资源百分比</a:t>
            </a:r>
            <a:r>
              <a:rPr lang="en-US" altLang="zh-CN" sz="2800" dirty="0" smtClean="0"/>
              <a:t>!$A$3:$K$7,</a:t>
            </a:r>
            <a:r>
              <a:rPr lang="zh-CN" altLang="en-US" sz="2800" dirty="0" smtClean="0"/>
              <a:t>作业成本计算</a:t>
            </a:r>
            <a:r>
              <a:rPr lang="en-US" altLang="zh-CN" sz="2800" dirty="0" smtClean="0"/>
              <a:t>!B$1+1,FALSE)*B$8)”</a:t>
            </a:r>
            <a:r>
              <a:rPr lang="zh-CN" altLang="en-US" sz="2800" dirty="0" smtClean="0"/>
              <a:t>，然后向右复制到最后资源栏。</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8.6</a:t>
            </a:r>
            <a:r>
              <a:rPr lang="zh-CN" altLang="zh-CN" sz="2800" b="1" dirty="0" smtClean="0"/>
              <a:t>作业</a:t>
            </a:r>
            <a:r>
              <a:rPr lang="zh-CN" altLang="en-US" sz="2800" b="1" dirty="0" smtClean="0"/>
              <a:t>成本计算</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矩形 17"/>
          <p:cNvSpPr/>
          <p:nvPr/>
        </p:nvSpPr>
        <p:spPr>
          <a:xfrm>
            <a:off x="993402" y="1212064"/>
            <a:ext cx="10199077" cy="5189177"/>
          </a:xfrm>
          <a:prstGeom prst="rect">
            <a:avLst/>
          </a:prstGeom>
        </p:spPr>
        <p:txBody>
          <a:bodyPr wrap="square">
            <a:spAutoFit/>
          </a:bodyPr>
          <a:lstStyle/>
          <a:p>
            <a:pPr>
              <a:lnSpc>
                <a:spcPct val="150000"/>
              </a:lnSpc>
            </a:pPr>
            <a:r>
              <a:rPr lang="en-US" altLang="zh-CN" sz="2800" dirty="0" smtClean="0"/>
              <a:t> </a:t>
            </a:r>
            <a:r>
              <a:rPr lang="en-US" altLang="zh-CN" sz="2800" dirty="0" smtClean="0"/>
              <a:t>        4</a:t>
            </a:r>
            <a:r>
              <a:rPr lang="en-US" altLang="zh-CN" sz="2800" dirty="0" smtClean="0"/>
              <a:t>.</a:t>
            </a:r>
            <a:r>
              <a:rPr lang="zh-CN" altLang="en-US" sz="2800" dirty="0" smtClean="0"/>
              <a:t>各作业消耗各资源成本</a:t>
            </a:r>
          </a:p>
          <a:p>
            <a:pPr>
              <a:lnSpc>
                <a:spcPct val="150000"/>
              </a:lnSpc>
            </a:pPr>
            <a:r>
              <a:rPr lang="zh-CN" altLang="en-US" sz="2800" dirty="0" smtClean="0"/>
              <a:t>        各项</a:t>
            </a:r>
            <a:r>
              <a:rPr lang="zh-CN" altLang="en-US" sz="2800" dirty="0" smtClean="0"/>
              <a:t>作业消耗各资源百分比等于该资源成本合计乘以该作业消耗该资源百分比。在“</a:t>
            </a:r>
            <a:r>
              <a:rPr lang="en-US" altLang="zh-CN" sz="2800" dirty="0" smtClean="0"/>
              <a:t>B3”</a:t>
            </a:r>
            <a:r>
              <a:rPr lang="zh-CN" altLang="en-US" sz="2800" dirty="0" smtClean="0"/>
              <a:t>单元格输入公式“</a:t>
            </a:r>
            <a:r>
              <a:rPr lang="en-US" altLang="zh-CN" sz="2800" dirty="0" smtClean="0"/>
              <a:t>=IF(VLOOKUP(</a:t>
            </a:r>
            <a:r>
              <a:rPr lang="zh-CN" altLang="en-US" sz="2800" dirty="0" smtClean="0"/>
              <a:t>作业成本计算</a:t>
            </a:r>
            <a:r>
              <a:rPr lang="en-US" altLang="zh-CN" sz="2800" dirty="0" smtClean="0"/>
              <a:t>!$A3,</a:t>
            </a:r>
            <a:r>
              <a:rPr lang="zh-CN" altLang="en-US" sz="2800" dirty="0" smtClean="0"/>
              <a:t>作业消耗资源百分比</a:t>
            </a:r>
            <a:r>
              <a:rPr lang="en-US" altLang="zh-CN" sz="2800" dirty="0" smtClean="0"/>
              <a:t>!$A$3:$K$7,</a:t>
            </a:r>
            <a:r>
              <a:rPr lang="zh-CN" altLang="en-US" sz="2800" dirty="0" smtClean="0"/>
              <a:t>作业成本计算</a:t>
            </a:r>
            <a:r>
              <a:rPr lang="en-US" altLang="zh-CN" sz="2800" dirty="0" smtClean="0"/>
              <a:t>!B$1+1,FALSE)="","",VLOOKUP(</a:t>
            </a:r>
            <a:r>
              <a:rPr lang="zh-CN" altLang="en-US" sz="2800" dirty="0" smtClean="0"/>
              <a:t>作业成本计算</a:t>
            </a:r>
            <a:r>
              <a:rPr lang="en-US" altLang="zh-CN" sz="2800" dirty="0" smtClean="0"/>
              <a:t>!$A3,</a:t>
            </a:r>
            <a:r>
              <a:rPr lang="zh-CN" altLang="en-US" sz="2800" dirty="0" smtClean="0"/>
              <a:t>作业消耗资源百分比</a:t>
            </a:r>
            <a:r>
              <a:rPr lang="en-US" altLang="zh-CN" sz="2800" dirty="0" smtClean="0"/>
              <a:t>!$A$3:$K$7,</a:t>
            </a:r>
            <a:r>
              <a:rPr lang="zh-CN" altLang="en-US" sz="2800" dirty="0" smtClean="0"/>
              <a:t>作业成本计算</a:t>
            </a:r>
            <a:r>
              <a:rPr lang="en-US" altLang="zh-CN" sz="2800" dirty="0" smtClean="0"/>
              <a:t>!B$1+1,FALSE)*B$8)”</a:t>
            </a:r>
            <a:r>
              <a:rPr lang="zh-CN" altLang="en-US" sz="2800" dirty="0" smtClean="0"/>
              <a:t>，然后向右复制到最后一资源栏。接着，选中“</a:t>
            </a:r>
            <a:r>
              <a:rPr lang="en-US" altLang="zh-CN" sz="2800" dirty="0" smtClean="0"/>
              <a:t>B3</a:t>
            </a:r>
            <a:r>
              <a:rPr lang="zh-CN" altLang="en-US" sz="2800" dirty="0" smtClean="0"/>
              <a:t>：</a:t>
            </a:r>
            <a:r>
              <a:rPr lang="en-US" altLang="zh-CN" sz="2800" dirty="0" smtClean="0"/>
              <a:t>K3”</a:t>
            </a:r>
            <a:r>
              <a:rPr lang="zh-CN" altLang="en-US" sz="2800" dirty="0" smtClean="0"/>
              <a:t>，然后向下复制到最后作业行。</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8.6</a:t>
            </a:r>
            <a:r>
              <a:rPr lang="zh-CN" altLang="zh-CN" sz="2800" b="1" dirty="0" smtClean="0"/>
              <a:t>作业</a:t>
            </a:r>
            <a:r>
              <a:rPr lang="zh-CN" altLang="en-US" sz="2800" b="1" dirty="0" smtClean="0"/>
              <a:t>成本计算</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矩形 17"/>
          <p:cNvSpPr/>
          <p:nvPr/>
        </p:nvSpPr>
        <p:spPr>
          <a:xfrm>
            <a:off x="993402" y="1212064"/>
            <a:ext cx="10199077" cy="3896516"/>
          </a:xfrm>
          <a:prstGeom prst="rect">
            <a:avLst/>
          </a:prstGeom>
        </p:spPr>
        <p:txBody>
          <a:bodyPr wrap="square">
            <a:spAutoFit/>
          </a:bodyPr>
          <a:lstStyle/>
          <a:p>
            <a:pPr>
              <a:lnSpc>
                <a:spcPct val="150000"/>
              </a:lnSpc>
            </a:pPr>
            <a:r>
              <a:rPr lang="en-US" altLang="zh-CN" sz="2800" dirty="0" smtClean="0"/>
              <a:t> </a:t>
            </a:r>
            <a:r>
              <a:rPr lang="en-US" altLang="zh-CN" sz="2800" dirty="0" smtClean="0"/>
              <a:t>        5</a:t>
            </a:r>
            <a:r>
              <a:rPr lang="en-US" altLang="zh-CN" sz="2800" dirty="0" smtClean="0"/>
              <a:t>.</a:t>
            </a:r>
            <a:r>
              <a:rPr lang="zh-CN" altLang="en-US" sz="2800" dirty="0" smtClean="0"/>
              <a:t>各作业成本合计</a:t>
            </a:r>
          </a:p>
          <a:p>
            <a:pPr>
              <a:lnSpc>
                <a:spcPct val="150000"/>
              </a:lnSpc>
            </a:pPr>
            <a:r>
              <a:rPr lang="zh-CN" altLang="en-US" sz="2800" dirty="0" smtClean="0"/>
              <a:t>        在</a:t>
            </a:r>
            <a:r>
              <a:rPr lang="zh-CN" altLang="en-US" sz="2800" dirty="0" smtClean="0"/>
              <a:t>“</a:t>
            </a:r>
            <a:r>
              <a:rPr lang="en-US" altLang="zh-CN" sz="2800" dirty="0" smtClean="0"/>
              <a:t>L3”</a:t>
            </a:r>
            <a:r>
              <a:rPr lang="zh-CN" altLang="en-US" sz="2800" dirty="0" smtClean="0"/>
              <a:t>单元格输入公式“</a:t>
            </a:r>
            <a:r>
              <a:rPr lang="en-US" altLang="zh-CN" sz="2800" dirty="0" smtClean="0"/>
              <a:t>=SUM(B3:K3)”</a:t>
            </a:r>
            <a:r>
              <a:rPr lang="zh-CN" altLang="en-US" sz="2800" dirty="0" smtClean="0"/>
              <a:t>，然后向下复制到合计行。</a:t>
            </a:r>
          </a:p>
          <a:p>
            <a:pPr>
              <a:lnSpc>
                <a:spcPct val="150000"/>
              </a:lnSpc>
            </a:pPr>
            <a:r>
              <a:rPr lang="en-US" altLang="zh-CN" sz="2800" dirty="0" smtClean="0"/>
              <a:t>         6</a:t>
            </a:r>
            <a:r>
              <a:rPr lang="en-US" altLang="zh-CN" sz="2800" dirty="0" smtClean="0"/>
              <a:t>.</a:t>
            </a:r>
            <a:r>
              <a:rPr lang="zh-CN" altLang="en-US" sz="2800" dirty="0" smtClean="0"/>
              <a:t>保护工作表</a:t>
            </a:r>
          </a:p>
          <a:p>
            <a:pPr>
              <a:lnSpc>
                <a:spcPct val="150000"/>
              </a:lnSpc>
            </a:pPr>
            <a:r>
              <a:rPr lang="zh-CN" altLang="en-US" sz="2800" dirty="0" smtClean="0"/>
              <a:t>         经过</a:t>
            </a:r>
            <a:r>
              <a:rPr lang="zh-CN" altLang="en-US" sz="2800" dirty="0" smtClean="0"/>
              <a:t>以上设置，作业成本会自动计算得到，无需手工输入任何数据，可将整张工作表保护起来。</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8.6</a:t>
            </a:r>
            <a:r>
              <a:rPr lang="zh-CN" altLang="zh-CN" sz="2800" b="1" dirty="0" smtClean="0"/>
              <a:t>作业</a:t>
            </a:r>
            <a:r>
              <a:rPr lang="zh-CN" altLang="en-US" sz="2800" b="1" dirty="0" smtClean="0"/>
              <a:t>成本计算</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矩形 17"/>
          <p:cNvSpPr/>
          <p:nvPr/>
        </p:nvSpPr>
        <p:spPr>
          <a:xfrm>
            <a:off x="993402" y="1212064"/>
            <a:ext cx="10199077" cy="3896516"/>
          </a:xfrm>
          <a:prstGeom prst="rect">
            <a:avLst/>
          </a:prstGeom>
        </p:spPr>
        <p:txBody>
          <a:bodyPr wrap="square">
            <a:spAutoFit/>
          </a:bodyPr>
          <a:lstStyle/>
          <a:p>
            <a:pPr>
              <a:lnSpc>
                <a:spcPct val="150000"/>
              </a:lnSpc>
            </a:pPr>
            <a:r>
              <a:rPr lang="en-US" altLang="zh-CN" sz="2800" dirty="0" smtClean="0"/>
              <a:t> </a:t>
            </a:r>
            <a:r>
              <a:rPr lang="en-US" altLang="zh-CN" sz="2800" dirty="0" smtClean="0"/>
              <a:t>        5</a:t>
            </a:r>
            <a:r>
              <a:rPr lang="en-US" altLang="zh-CN" sz="2800" dirty="0" smtClean="0"/>
              <a:t>.</a:t>
            </a:r>
            <a:r>
              <a:rPr lang="zh-CN" altLang="en-US" sz="2800" dirty="0" smtClean="0"/>
              <a:t>各作业成本合计</a:t>
            </a:r>
          </a:p>
          <a:p>
            <a:pPr>
              <a:lnSpc>
                <a:spcPct val="150000"/>
              </a:lnSpc>
            </a:pPr>
            <a:r>
              <a:rPr lang="zh-CN" altLang="en-US" sz="2800" dirty="0" smtClean="0"/>
              <a:t>        在</a:t>
            </a:r>
            <a:r>
              <a:rPr lang="zh-CN" altLang="en-US" sz="2800" dirty="0" smtClean="0"/>
              <a:t>“</a:t>
            </a:r>
            <a:r>
              <a:rPr lang="en-US" altLang="zh-CN" sz="2800" dirty="0" smtClean="0"/>
              <a:t>L3”</a:t>
            </a:r>
            <a:r>
              <a:rPr lang="zh-CN" altLang="en-US" sz="2800" dirty="0" smtClean="0"/>
              <a:t>单元格输入公式“</a:t>
            </a:r>
            <a:r>
              <a:rPr lang="en-US" altLang="zh-CN" sz="2800" dirty="0" smtClean="0"/>
              <a:t>=SUM(B3:K3)”</a:t>
            </a:r>
            <a:r>
              <a:rPr lang="zh-CN" altLang="en-US" sz="2800" dirty="0" smtClean="0"/>
              <a:t>，然后向下复制到合计行。</a:t>
            </a:r>
          </a:p>
          <a:p>
            <a:pPr>
              <a:lnSpc>
                <a:spcPct val="150000"/>
              </a:lnSpc>
            </a:pPr>
            <a:r>
              <a:rPr lang="en-US" altLang="zh-CN" sz="2800" dirty="0" smtClean="0"/>
              <a:t>         6</a:t>
            </a:r>
            <a:r>
              <a:rPr lang="en-US" altLang="zh-CN" sz="2800" dirty="0" smtClean="0"/>
              <a:t>.</a:t>
            </a:r>
            <a:r>
              <a:rPr lang="zh-CN" altLang="en-US" sz="2800" dirty="0" smtClean="0"/>
              <a:t>保护工作表</a:t>
            </a:r>
          </a:p>
          <a:p>
            <a:pPr>
              <a:lnSpc>
                <a:spcPct val="150000"/>
              </a:lnSpc>
            </a:pPr>
            <a:r>
              <a:rPr lang="zh-CN" altLang="en-US" sz="2800" smtClean="0"/>
              <a:t>         经过</a:t>
            </a:r>
            <a:r>
              <a:rPr lang="zh-CN" altLang="en-US" sz="2800" dirty="0" smtClean="0"/>
              <a:t>以上设置，作业成本会自动计算得到，无需手工输入任何数据，可将整张工作表保护起来。</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738664"/>
          </a:xfrm>
          <a:prstGeom prst="rect">
            <a:avLst/>
          </a:prstGeom>
        </p:spPr>
        <p:txBody>
          <a:bodyPr wrap="square">
            <a:spAutoFit/>
          </a:bodyPr>
          <a:lstStyle/>
          <a:p>
            <a:pPr>
              <a:lnSpc>
                <a:spcPct val="150000"/>
              </a:lnSpc>
            </a:pPr>
            <a:r>
              <a:rPr lang="en-US" altLang="zh-CN" sz="2800" dirty="0" smtClean="0"/>
              <a:t>       【</a:t>
            </a:r>
            <a:r>
              <a:rPr lang="zh-CN" altLang="en-US" sz="2800" dirty="0" smtClean="0"/>
              <a:t>例</a:t>
            </a:r>
            <a:r>
              <a:rPr lang="en-US" altLang="zh-CN" sz="2800" dirty="0" smtClean="0"/>
              <a:t>1-15】</a:t>
            </a:r>
            <a:r>
              <a:rPr lang="zh-CN" altLang="en-US" sz="2800" dirty="0" smtClean="0"/>
              <a:t>发生额余额表如图</a:t>
            </a:r>
            <a:r>
              <a:rPr lang="en-US" altLang="zh-CN" sz="2800" dirty="0" smtClean="0"/>
              <a:t>1-13</a:t>
            </a:r>
            <a:r>
              <a:rPr lang="zh-CN" altLang="en-US" sz="2800" dirty="0" smtClean="0"/>
              <a:t>所示。</a:t>
            </a:r>
          </a:p>
        </p:txBody>
      </p:sp>
      <p:pic>
        <p:nvPicPr>
          <p:cNvPr id="48130" name="Picture 2"/>
          <p:cNvPicPr>
            <a:picLocks noChangeAspect="1" noChangeArrowheads="1"/>
          </p:cNvPicPr>
          <p:nvPr/>
        </p:nvPicPr>
        <p:blipFill>
          <a:blip r:embed="rId4" cstate="print"/>
          <a:srcRect/>
          <a:stretch>
            <a:fillRect/>
          </a:stretch>
        </p:blipFill>
        <p:spPr bwMode="auto">
          <a:xfrm>
            <a:off x="2322575" y="2029968"/>
            <a:ext cx="7001207" cy="2916936"/>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8.7</a:t>
            </a:r>
            <a:r>
              <a:rPr lang="zh-CN" altLang="en-US" sz="2800" b="1" dirty="0" smtClean="0"/>
              <a:t>成本动因数据录入</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644098" name="Picture 2"/>
          <p:cNvPicPr>
            <a:picLocks noChangeAspect="1" noChangeArrowheads="1"/>
          </p:cNvPicPr>
          <p:nvPr/>
        </p:nvPicPr>
        <p:blipFill>
          <a:blip r:embed="rId4" cstate="print"/>
          <a:srcRect/>
          <a:stretch>
            <a:fillRect/>
          </a:stretch>
        </p:blipFill>
        <p:spPr bwMode="auto">
          <a:xfrm>
            <a:off x="2359152" y="2020824"/>
            <a:ext cx="7079726" cy="261518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8.7</a:t>
            </a:r>
            <a:r>
              <a:rPr lang="zh-CN" altLang="en-US" sz="2800" b="1" smtClean="0"/>
              <a:t>成本动因数据录入</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矩形 17"/>
          <p:cNvSpPr/>
          <p:nvPr/>
        </p:nvSpPr>
        <p:spPr>
          <a:xfrm>
            <a:off x="993402" y="1212064"/>
            <a:ext cx="10199077" cy="5189177"/>
          </a:xfrm>
          <a:prstGeom prst="rect">
            <a:avLst/>
          </a:prstGeom>
        </p:spPr>
        <p:txBody>
          <a:bodyPr wrap="square">
            <a:spAutoFit/>
          </a:bodyPr>
          <a:lstStyle/>
          <a:p>
            <a:pPr>
              <a:lnSpc>
                <a:spcPct val="150000"/>
              </a:lnSpc>
            </a:pPr>
            <a:r>
              <a:rPr lang="en-US" altLang="zh-CN" sz="2800" dirty="0" smtClean="0"/>
              <a:t> </a:t>
            </a:r>
            <a:r>
              <a:rPr lang="en-US" altLang="zh-CN" sz="2800" dirty="0" smtClean="0"/>
              <a:t>       1</a:t>
            </a:r>
            <a:r>
              <a:rPr lang="en-US" altLang="zh-CN" sz="2800" dirty="0" smtClean="0"/>
              <a:t>.</a:t>
            </a:r>
            <a:r>
              <a:rPr lang="zh-CN" altLang="en-US" sz="2800" dirty="0" smtClean="0"/>
              <a:t>成本对象</a:t>
            </a:r>
          </a:p>
          <a:p>
            <a:pPr>
              <a:lnSpc>
                <a:spcPct val="150000"/>
              </a:lnSpc>
            </a:pPr>
            <a:r>
              <a:rPr lang="zh-CN" altLang="en-US" sz="2800" dirty="0" smtClean="0"/>
              <a:t>       在</a:t>
            </a:r>
            <a:r>
              <a:rPr lang="zh-CN" altLang="en-US" sz="2800" dirty="0" smtClean="0"/>
              <a:t>“</a:t>
            </a:r>
            <a:r>
              <a:rPr lang="en-US" altLang="zh-CN" sz="2800" dirty="0" smtClean="0"/>
              <a:t>B1”</a:t>
            </a:r>
            <a:r>
              <a:rPr lang="zh-CN" altLang="en-US" sz="2800" dirty="0" smtClean="0"/>
              <a:t>单元格输入</a:t>
            </a:r>
            <a:r>
              <a:rPr lang="en-US" altLang="zh-CN" sz="2800" dirty="0" smtClean="0"/>
              <a:t>1</a:t>
            </a:r>
            <a:r>
              <a:rPr lang="zh-CN" altLang="en-US" sz="2800" dirty="0" smtClean="0"/>
              <a:t>，在“</a:t>
            </a:r>
            <a:r>
              <a:rPr lang="en-US" altLang="zh-CN" sz="2800" dirty="0" smtClean="0"/>
              <a:t>C1”</a:t>
            </a:r>
            <a:r>
              <a:rPr lang="zh-CN" altLang="en-US" sz="2800" dirty="0" smtClean="0"/>
              <a:t>单元格输入公式“</a:t>
            </a:r>
            <a:r>
              <a:rPr lang="en-US" altLang="zh-CN" sz="2800" dirty="0" smtClean="0"/>
              <a:t>=IF(B1="","",IF(B1+1&gt;COUNT(</a:t>
            </a:r>
            <a:r>
              <a:rPr lang="zh-CN" altLang="en-US" sz="2800" dirty="0" smtClean="0"/>
              <a:t>基础设置</a:t>
            </a:r>
            <a:r>
              <a:rPr lang="en-US" altLang="zh-CN" sz="2800" dirty="0" smtClean="0"/>
              <a:t>!$A:$A),"",B1+1))”</a:t>
            </a:r>
            <a:r>
              <a:rPr lang="zh-CN" altLang="en-US" sz="2800" dirty="0" smtClean="0"/>
              <a:t>，然后向右复制直至空为止（此案例中只有两个成本对象，可不做复制）。</a:t>
            </a:r>
          </a:p>
          <a:p>
            <a:pPr>
              <a:lnSpc>
                <a:spcPct val="150000"/>
              </a:lnSpc>
            </a:pPr>
            <a:r>
              <a:rPr lang="zh-CN" altLang="en-US" sz="2800" dirty="0" smtClean="0"/>
              <a:t>         在</a:t>
            </a:r>
            <a:r>
              <a:rPr lang="zh-CN" altLang="en-US" sz="2800" dirty="0" smtClean="0"/>
              <a:t>“</a:t>
            </a:r>
            <a:r>
              <a:rPr lang="en-US" altLang="zh-CN" sz="2800" dirty="0" smtClean="0"/>
              <a:t>B2”</a:t>
            </a:r>
            <a:r>
              <a:rPr lang="zh-CN" altLang="en-US" sz="2800" dirty="0" smtClean="0"/>
              <a:t>单元格输入公式“</a:t>
            </a:r>
            <a:r>
              <a:rPr lang="en-US" altLang="zh-CN" sz="2800" dirty="0" smtClean="0"/>
              <a:t>=VLOOKUP(B1,</a:t>
            </a:r>
            <a:r>
              <a:rPr lang="zh-CN" altLang="en-US" sz="2800" dirty="0" smtClean="0"/>
              <a:t>基础设置</a:t>
            </a:r>
            <a:r>
              <a:rPr lang="en-US" altLang="zh-CN" sz="2800" dirty="0" smtClean="0"/>
              <a:t>!$A$3:$B$4,2,FALSE)”</a:t>
            </a:r>
            <a:r>
              <a:rPr lang="zh-CN" altLang="en-US" sz="2800" dirty="0" smtClean="0"/>
              <a:t>，然后向右复制到最后一成本对象列。</a:t>
            </a:r>
          </a:p>
          <a:p>
            <a:pPr>
              <a:lnSpc>
                <a:spcPct val="150000"/>
              </a:lnSpc>
            </a:pPr>
            <a:r>
              <a:rPr lang="zh-CN" altLang="en-US" sz="2800" dirty="0" smtClean="0"/>
              <a:t>         在</a:t>
            </a:r>
            <a:r>
              <a:rPr lang="zh-CN" altLang="en-US" sz="2800" dirty="0" smtClean="0"/>
              <a:t>最后一成本对象列后设置合计栏。</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8.7</a:t>
            </a:r>
            <a:r>
              <a:rPr lang="zh-CN" altLang="en-US" sz="2800" b="1" smtClean="0"/>
              <a:t>成本动因数据录入</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矩形 17"/>
          <p:cNvSpPr/>
          <p:nvPr/>
        </p:nvSpPr>
        <p:spPr>
          <a:xfrm>
            <a:off x="993402" y="1212064"/>
            <a:ext cx="10199077" cy="4542847"/>
          </a:xfrm>
          <a:prstGeom prst="rect">
            <a:avLst/>
          </a:prstGeom>
        </p:spPr>
        <p:txBody>
          <a:bodyPr wrap="square">
            <a:spAutoFit/>
          </a:bodyPr>
          <a:lstStyle/>
          <a:p>
            <a:pPr>
              <a:lnSpc>
                <a:spcPct val="150000"/>
              </a:lnSpc>
            </a:pPr>
            <a:r>
              <a:rPr lang="en-US" altLang="zh-CN" sz="2800" dirty="0" smtClean="0"/>
              <a:t>        2.</a:t>
            </a:r>
            <a:r>
              <a:rPr lang="zh-CN" altLang="en-US" sz="2800" dirty="0" smtClean="0"/>
              <a:t>成本动因</a:t>
            </a:r>
          </a:p>
          <a:p>
            <a:pPr>
              <a:lnSpc>
                <a:spcPct val="150000"/>
              </a:lnSpc>
            </a:pPr>
            <a:r>
              <a:rPr lang="zh-CN" altLang="en-US" sz="2800" dirty="0" smtClean="0"/>
              <a:t>        在</a:t>
            </a:r>
            <a:r>
              <a:rPr lang="zh-CN" altLang="en-US" sz="2800" dirty="0" smtClean="0"/>
              <a:t>“</a:t>
            </a:r>
            <a:r>
              <a:rPr lang="en-US" altLang="zh-CN" sz="2800" dirty="0" smtClean="0"/>
              <a:t>A3”</a:t>
            </a:r>
            <a:r>
              <a:rPr lang="zh-CN" altLang="en-US" sz="2800" dirty="0" smtClean="0"/>
              <a:t>单元格输入公式“</a:t>
            </a:r>
            <a:r>
              <a:rPr lang="en-US" altLang="zh-CN" sz="2800" dirty="0" smtClean="0"/>
              <a:t>=IF(</a:t>
            </a:r>
            <a:r>
              <a:rPr lang="zh-CN" altLang="en-US" sz="2800" dirty="0" smtClean="0"/>
              <a:t>基础设置</a:t>
            </a:r>
            <a:r>
              <a:rPr lang="en-US" altLang="zh-CN" sz="2800" dirty="0" smtClean="0"/>
              <a:t>!E3="","",</a:t>
            </a:r>
            <a:r>
              <a:rPr lang="zh-CN" altLang="en-US" sz="2800" dirty="0" smtClean="0"/>
              <a:t>基础设置</a:t>
            </a:r>
            <a:r>
              <a:rPr lang="en-US" altLang="zh-CN" sz="2800" dirty="0" smtClean="0"/>
              <a:t>!E3)”</a:t>
            </a:r>
            <a:r>
              <a:rPr lang="zh-CN" altLang="en-US" sz="2800" dirty="0" smtClean="0"/>
              <a:t>，然后向下复制直至空为止。</a:t>
            </a:r>
          </a:p>
          <a:p>
            <a:pPr>
              <a:lnSpc>
                <a:spcPct val="150000"/>
              </a:lnSpc>
            </a:pPr>
            <a:r>
              <a:rPr lang="en-US" altLang="zh-CN" sz="2800" dirty="0" smtClean="0"/>
              <a:t>        3</a:t>
            </a:r>
            <a:r>
              <a:rPr lang="en-US" altLang="zh-CN" sz="2800" dirty="0" smtClean="0"/>
              <a:t>.</a:t>
            </a:r>
            <a:r>
              <a:rPr lang="zh-CN" altLang="en-US" sz="2800" dirty="0" smtClean="0"/>
              <a:t>合计</a:t>
            </a:r>
          </a:p>
          <a:p>
            <a:pPr>
              <a:lnSpc>
                <a:spcPct val="150000"/>
              </a:lnSpc>
            </a:pPr>
            <a:r>
              <a:rPr lang="zh-CN" altLang="en-US" sz="2800" dirty="0" smtClean="0"/>
              <a:t>        在</a:t>
            </a:r>
            <a:r>
              <a:rPr lang="zh-CN" altLang="en-US" sz="2800" dirty="0" smtClean="0"/>
              <a:t>“</a:t>
            </a:r>
            <a:r>
              <a:rPr lang="en-US" altLang="zh-CN" sz="2800" dirty="0" smtClean="0"/>
              <a:t>D3”</a:t>
            </a:r>
            <a:r>
              <a:rPr lang="zh-CN" altLang="en-US" sz="2800" dirty="0" smtClean="0"/>
              <a:t>单元格输入公式“</a:t>
            </a:r>
            <a:r>
              <a:rPr lang="en-US" altLang="zh-CN" sz="2800" dirty="0" smtClean="0"/>
              <a:t>=SUM(B3:C3)”</a:t>
            </a:r>
            <a:r>
              <a:rPr lang="zh-CN" altLang="en-US" sz="2800" dirty="0" smtClean="0"/>
              <a:t>，然后向下复制到最后一成本动因行。</a:t>
            </a:r>
          </a:p>
          <a:p>
            <a:pPr>
              <a:lnSpc>
                <a:spcPct val="150000"/>
              </a:lnSpc>
            </a:pPr>
            <a:r>
              <a:rPr lang="en-US" altLang="zh-CN" sz="2800" dirty="0" smtClean="0"/>
              <a:t>         4</a:t>
            </a:r>
            <a:r>
              <a:rPr lang="en-US" altLang="zh-CN" sz="2800" dirty="0" smtClean="0"/>
              <a:t>.</a:t>
            </a:r>
            <a:r>
              <a:rPr lang="zh-CN" altLang="en-US" sz="2800" dirty="0" smtClean="0"/>
              <a:t>保护工作</a:t>
            </a:r>
            <a:r>
              <a:rPr lang="zh-CN" altLang="en-US" sz="2800" dirty="0" smtClean="0"/>
              <a:t>表</a:t>
            </a:r>
            <a:endParaRPr lang="zh-CN" altLang="en-US"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8.8</a:t>
            </a:r>
            <a:r>
              <a:rPr lang="zh-CN" altLang="en-US" sz="2800" b="1" dirty="0" smtClean="0"/>
              <a:t>产品成本计算</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645122" name="Picture 2"/>
          <p:cNvPicPr>
            <a:picLocks noChangeAspect="1" noChangeArrowheads="1"/>
          </p:cNvPicPr>
          <p:nvPr/>
        </p:nvPicPr>
        <p:blipFill>
          <a:blip r:embed="rId4" cstate="print"/>
          <a:srcRect/>
          <a:stretch>
            <a:fillRect/>
          </a:stretch>
        </p:blipFill>
        <p:spPr bwMode="auto">
          <a:xfrm>
            <a:off x="1353312" y="1673352"/>
            <a:ext cx="9128448" cy="214884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8.8</a:t>
            </a:r>
            <a:r>
              <a:rPr lang="zh-CN" altLang="en-US" sz="2800" b="1" smtClean="0"/>
              <a:t>产品成本计算</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矩形 17"/>
          <p:cNvSpPr/>
          <p:nvPr/>
        </p:nvSpPr>
        <p:spPr>
          <a:xfrm>
            <a:off x="993402" y="1212064"/>
            <a:ext cx="10199077" cy="4542847"/>
          </a:xfrm>
          <a:prstGeom prst="rect">
            <a:avLst/>
          </a:prstGeom>
        </p:spPr>
        <p:txBody>
          <a:bodyPr wrap="square">
            <a:spAutoFit/>
          </a:bodyPr>
          <a:lstStyle/>
          <a:p>
            <a:pPr>
              <a:lnSpc>
                <a:spcPct val="150000"/>
              </a:lnSpc>
            </a:pPr>
            <a:r>
              <a:rPr lang="en-US" altLang="zh-CN" sz="2800" dirty="0" smtClean="0"/>
              <a:t>        </a:t>
            </a:r>
            <a:r>
              <a:rPr lang="zh-CN" altLang="en-US" sz="2800" dirty="0" smtClean="0"/>
              <a:t> </a:t>
            </a:r>
            <a:r>
              <a:rPr lang="en-US" altLang="zh-CN" sz="2800" dirty="0" smtClean="0"/>
              <a:t>1.</a:t>
            </a:r>
            <a:r>
              <a:rPr lang="zh-CN" altLang="en-US" sz="2800" dirty="0" smtClean="0"/>
              <a:t>作业项目</a:t>
            </a:r>
          </a:p>
          <a:p>
            <a:pPr>
              <a:lnSpc>
                <a:spcPct val="150000"/>
              </a:lnSpc>
            </a:pPr>
            <a:r>
              <a:rPr lang="zh-CN" altLang="en-US" sz="2800" dirty="0" smtClean="0"/>
              <a:t>        在</a:t>
            </a:r>
            <a:r>
              <a:rPr lang="zh-CN" altLang="en-US" sz="2800" dirty="0" smtClean="0"/>
              <a:t>“</a:t>
            </a:r>
            <a:r>
              <a:rPr lang="en-US" altLang="zh-CN" sz="2800" dirty="0" smtClean="0"/>
              <a:t>A3”</a:t>
            </a:r>
            <a:r>
              <a:rPr lang="zh-CN" altLang="en-US" sz="2800" dirty="0" smtClean="0"/>
              <a:t>单元格输入公式“</a:t>
            </a:r>
            <a:r>
              <a:rPr lang="en-US" altLang="zh-CN" sz="2800" dirty="0" smtClean="0"/>
              <a:t>=IF(</a:t>
            </a:r>
            <a:r>
              <a:rPr lang="zh-CN" altLang="en-US" sz="2800" dirty="0" smtClean="0"/>
              <a:t>基础设置</a:t>
            </a:r>
            <a:r>
              <a:rPr lang="en-US" altLang="zh-CN" sz="2800" dirty="0" smtClean="0"/>
              <a:t>!E10="","",</a:t>
            </a:r>
            <a:r>
              <a:rPr lang="zh-CN" altLang="en-US" sz="2800" dirty="0" smtClean="0"/>
              <a:t>基础设置</a:t>
            </a:r>
            <a:r>
              <a:rPr lang="en-US" altLang="zh-CN" sz="2800" dirty="0" smtClean="0"/>
              <a:t>!E10)”</a:t>
            </a:r>
            <a:r>
              <a:rPr lang="zh-CN" altLang="en-US" sz="2800" dirty="0" smtClean="0"/>
              <a:t>，然后向下复制直至为空。</a:t>
            </a:r>
          </a:p>
          <a:p>
            <a:pPr>
              <a:lnSpc>
                <a:spcPct val="150000"/>
              </a:lnSpc>
            </a:pPr>
            <a:r>
              <a:rPr lang="zh-CN" altLang="en-US" sz="2800" dirty="0" smtClean="0"/>
              <a:t>        在</a:t>
            </a:r>
            <a:r>
              <a:rPr lang="zh-CN" altLang="en-US" sz="2800" dirty="0" smtClean="0"/>
              <a:t>最后一项作业后添加合计行。</a:t>
            </a:r>
          </a:p>
          <a:p>
            <a:pPr>
              <a:lnSpc>
                <a:spcPct val="150000"/>
              </a:lnSpc>
            </a:pPr>
            <a:r>
              <a:rPr lang="zh-CN" altLang="en-US" sz="2800" dirty="0" smtClean="0"/>
              <a:t>        在</a:t>
            </a:r>
            <a:r>
              <a:rPr lang="zh-CN" altLang="en-US" sz="2800" dirty="0" smtClean="0"/>
              <a:t>合计行后添加成本对象数量行，以输入各成本对象的数量。</a:t>
            </a:r>
          </a:p>
          <a:p>
            <a:pPr>
              <a:lnSpc>
                <a:spcPct val="150000"/>
              </a:lnSpc>
            </a:pPr>
            <a:r>
              <a:rPr lang="zh-CN" altLang="en-US" sz="2800" dirty="0" smtClean="0"/>
              <a:t>在成本对象数量行后添加单位成本行，以计算各成本对象的单位成本。</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8.8</a:t>
            </a:r>
            <a:r>
              <a:rPr lang="zh-CN" altLang="en-US" sz="2800" b="1" smtClean="0"/>
              <a:t>产品成本计算</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矩形 17"/>
          <p:cNvSpPr/>
          <p:nvPr/>
        </p:nvSpPr>
        <p:spPr>
          <a:xfrm>
            <a:off x="993402" y="1212064"/>
            <a:ext cx="10199077" cy="4616648"/>
          </a:xfrm>
          <a:prstGeom prst="rect">
            <a:avLst/>
          </a:prstGeom>
        </p:spPr>
        <p:txBody>
          <a:bodyPr wrap="square">
            <a:spAutoFit/>
          </a:bodyPr>
          <a:lstStyle/>
          <a:p>
            <a:pPr>
              <a:lnSpc>
                <a:spcPct val="150000"/>
              </a:lnSpc>
            </a:pPr>
            <a:r>
              <a:rPr lang="en-US" altLang="zh-CN" sz="2800" dirty="0" smtClean="0"/>
              <a:t>        </a:t>
            </a:r>
            <a:r>
              <a:rPr lang="zh-CN" altLang="en-US" sz="2800" dirty="0" smtClean="0"/>
              <a:t> </a:t>
            </a:r>
            <a:r>
              <a:rPr lang="en-US" altLang="zh-CN" sz="2800" dirty="0" smtClean="0"/>
              <a:t>2.</a:t>
            </a:r>
            <a:r>
              <a:rPr lang="zh-CN" altLang="en-US" sz="2800" dirty="0" smtClean="0"/>
              <a:t>作业总成本</a:t>
            </a:r>
          </a:p>
          <a:p>
            <a:pPr>
              <a:lnSpc>
                <a:spcPct val="150000"/>
              </a:lnSpc>
            </a:pPr>
            <a:r>
              <a:rPr lang="zh-CN" altLang="en-US" sz="2800" dirty="0" smtClean="0"/>
              <a:t>        在</a:t>
            </a:r>
            <a:r>
              <a:rPr lang="zh-CN" altLang="en-US" sz="2800" dirty="0" smtClean="0"/>
              <a:t>“</a:t>
            </a:r>
            <a:r>
              <a:rPr lang="en-US" altLang="zh-CN" sz="2800" dirty="0" smtClean="0"/>
              <a:t>B3”</a:t>
            </a:r>
            <a:r>
              <a:rPr lang="zh-CN" altLang="en-US" sz="2800" dirty="0" smtClean="0"/>
              <a:t>单元格输入公式“</a:t>
            </a:r>
            <a:r>
              <a:rPr lang="en-US" altLang="zh-CN" sz="2800" dirty="0" smtClean="0"/>
              <a:t>=VLOOKUP(A3,</a:t>
            </a:r>
            <a:r>
              <a:rPr lang="zh-CN" altLang="en-US" sz="2800" dirty="0" smtClean="0"/>
              <a:t>作业成本计算</a:t>
            </a:r>
            <a:r>
              <a:rPr lang="en-US" altLang="zh-CN" sz="2800" dirty="0" smtClean="0"/>
              <a:t>!$A$3:$L$7,12,FALSE)”</a:t>
            </a:r>
            <a:r>
              <a:rPr lang="zh-CN" altLang="en-US" sz="2800" dirty="0" smtClean="0"/>
              <a:t>，然后向下复制到“</a:t>
            </a:r>
            <a:r>
              <a:rPr lang="en-US" altLang="zh-CN" sz="2800" dirty="0" smtClean="0"/>
              <a:t>B4</a:t>
            </a:r>
            <a:r>
              <a:rPr lang="zh-CN" altLang="en-US" sz="2800" dirty="0" smtClean="0"/>
              <a:t>：</a:t>
            </a:r>
            <a:r>
              <a:rPr lang="en-US" altLang="zh-CN" sz="2800" dirty="0" smtClean="0"/>
              <a:t>B8”</a:t>
            </a:r>
            <a:r>
              <a:rPr lang="zh-CN" altLang="en-US" sz="2800" dirty="0" smtClean="0"/>
              <a:t>。</a:t>
            </a:r>
          </a:p>
          <a:p>
            <a:pPr>
              <a:lnSpc>
                <a:spcPct val="150000"/>
              </a:lnSpc>
            </a:pPr>
            <a:r>
              <a:rPr lang="zh-CN" altLang="en-US" sz="2800" dirty="0" smtClean="0"/>
              <a:t>         在</a:t>
            </a:r>
            <a:r>
              <a:rPr lang="zh-CN" altLang="en-US" sz="2800" dirty="0" smtClean="0"/>
              <a:t>“</a:t>
            </a:r>
            <a:r>
              <a:rPr lang="en-US" altLang="zh-CN" sz="2800" dirty="0" smtClean="0"/>
              <a:t>B8”</a:t>
            </a:r>
            <a:r>
              <a:rPr lang="zh-CN" altLang="en-US" sz="2800" dirty="0" smtClean="0"/>
              <a:t>单元格输入公式“</a:t>
            </a:r>
            <a:r>
              <a:rPr lang="en-US" altLang="zh-CN" sz="2800" dirty="0" smtClean="0"/>
              <a:t>=SUM(B3:B7)”</a:t>
            </a:r>
            <a:r>
              <a:rPr lang="zh-CN" altLang="en-US" sz="2800" dirty="0" smtClean="0"/>
              <a:t>。</a:t>
            </a:r>
            <a:endParaRPr lang="en-US" altLang="zh-CN" sz="2800" dirty="0" smtClean="0"/>
          </a:p>
          <a:p>
            <a:pPr>
              <a:lnSpc>
                <a:spcPct val="150000"/>
              </a:lnSpc>
            </a:pPr>
            <a:r>
              <a:rPr lang="en-US" altLang="zh-CN" sz="2800" dirty="0" smtClean="0"/>
              <a:t>         3</a:t>
            </a:r>
            <a:r>
              <a:rPr lang="en-US" altLang="zh-CN" sz="2800" dirty="0" smtClean="0"/>
              <a:t>.</a:t>
            </a:r>
            <a:r>
              <a:rPr lang="zh-CN" altLang="en-US" sz="2800" dirty="0" smtClean="0"/>
              <a:t>成本动因</a:t>
            </a:r>
          </a:p>
          <a:p>
            <a:pPr>
              <a:lnSpc>
                <a:spcPct val="150000"/>
              </a:lnSpc>
            </a:pPr>
            <a:r>
              <a:rPr lang="zh-CN" altLang="en-US" sz="2800" dirty="0" smtClean="0"/>
              <a:t>         在</a:t>
            </a:r>
            <a:r>
              <a:rPr lang="zh-CN" altLang="en-US" sz="2800" dirty="0" smtClean="0"/>
              <a:t>“</a:t>
            </a:r>
            <a:r>
              <a:rPr lang="en-US" altLang="zh-CN" sz="2800" dirty="0" smtClean="0"/>
              <a:t>C3”</a:t>
            </a:r>
            <a:r>
              <a:rPr lang="zh-CN" altLang="en-US" sz="2800" dirty="0" smtClean="0"/>
              <a:t>单元格输入公式“</a:t>
            </a:r>
            <a:r>
              <a:rPr lang="en-US" altLang="zh-CN" sz="2800" dirty="0" smtClean="0"/>
              <a:t>=VLOOKUP(A3,</a:t>
            </a:r>
            <a:r>
              <a:rPr lang="zh-CN" altLang="en-US" sz="2800" dirty="0" smtClean="0"/>
              <a:t>基础设置</a:t>
            </a:r>
            <a:r>
              <a:rPr lang="en-US" altLang="zh-CN" sz="2800" dirty="0" smtClean="0"/>
              <a:t>!$E$10:$F$14,2,FALSE)”</a:t>
            </a:r>
            <a:r>
              <a:rPr lang="zh-CN" altLang="en-US" sz="2800" dirty="0" smtClean="0"/>
              <a:t>，然后向下复制到最后一项作业行</a:t>
            </a:r>
            <a:r>
              <a:rPr lang="zh-CN" altLang="en-US" sz="2800" dirty="0" smtClean="0"/>
              <a:t>。</a:t>
            </a:r>
            <a:endParaRPr lang="zh-CN" altLang="en-US"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8.8</a:t>
            </a:r>
            <a:r>
              <a:rPr lang="zh-CN" altLang="en-US" sz="2800" b="1" smtClean="0"/>
              <a:t>产品成本计算</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矩形 17"/>
          <p:cNvSpPr/>
          <p:nvPr/>
        </p:nvSpPr>
        <p:spPr>
          <a:xfrm>
            <a:off x="993402" y="1212064"/>
            <a:ext cx="10199077" cy="3896516"/>
          </a:xfrm>
          <a:prstGeom prst="rect">
            <a:avLst/>
          </a:prstGeom>
        </p:spPr>
        <p:txBody>
          <a:bodyPr wrap="square">
            <a:spAutoFit/>
          </a:bodyPr>
          <a:lstStyle/>
          <a:p>
            <a:pPr>
              <a:lnSpc>
                <a:spcPct val="150000"/>
              </a:lnSpc>
            </a:pPr>
            <a:r>
              <a:rPr lang="en-US" altLang="zh-CN" sz="2800" dirty="0" smtClean="0"/>
              <a:t>        </a:t>
            </a:r>
            <a:r>
              <a:rPr lang="zh-CN" altLang="en-US" sz="2800" dirty="0" smtClean="0"/>
              <a:t> </a:t>
            </a:r>
            <a:r>
              <a:rPr lang="en-US" altLang="zh-CN" sz="2800" dirty="0" smtClean="0"/>
              <a:t>4.</a:t>
            </a:r>
            <a:r>
              <a:rPr lang="zh-CN" altLang="en-US" sz="2800" dirty="0" smtClean="0"/>
              <a:t>成本动因总量</a:t>
            </a:r>
          </a:p>
          <a:p>
            <a:pPr>
              <a:lnSpc>
                <a:spcPct val="150000"/>
              </a:lnSpc>
            </a:pPr>
            <a:r>
              <a:rPr lang="zh-CN" altLang="en-US" sz="2800" dirty="0" smtClean="0"/>
              <a:t>        在</a:t>
            </a:r>
            <a:r>
              <a:rPr lang="zh-CN" altLang="en-US" sz="2800" dirty="0" smtClean="0"/>
              <a:t>“</a:t>
            </a:r>
            <a:r>
              <a:rPr lang="en-US" altLang="zh-CN" sz="2800" dirty="0" smtClean="0"/>
              <a:t>D3”</a:t>
            </a:r>
            <a:r>
              <a:rPr lang="zh-CN" altLang="en-US" sz="2800" dirty="0" smtClean="0"/>
              <a:t>单元格输入公式“</a:t>
            </a:r>
            <a:r>
              <a:rPr lang="en-US" altLang="zh-CN" sz="2800" dirty="0" smtClean="0"/>
              <a:t>=VLOOKUP(C3,</a:t>
            </a:r>
            <a:r>
              <a:rPr lang="zh-CN" altLang="en-US" sz="2800" dirty="0" smtClean="0"/>
              <a:t>成本动因数量</a:t>
            </a:r>
            <a:r>
              <a:rPr lang="en-US" altLang="zh-CN" sz="2800" dirty="0" smtClean="0"/>
              <a:t>!$A$3:$D$6,4,FALSE)”</a:t>
            </a:r>
            <a:r>
              <a:rPr lang="zh-CN" altLang="en-US" sz="2800" dirty="0" smtClean="0"/>
              <a:t>，然后向下复制到最后一项作业行。</a:t>
            </a:r>
          </a:p>
          <a:p>
            <a:pPr>
              <a:lnSpc>
                <a:spcPct val="150000"/>
              </a:lnSpc>
            </a:pPr>
            <a:r>
              <a:rPr lang="en-US" altLang="zh-CN" sz="2800" dirty="0" smtClean="0"/>
              <a:t>         5</a:t>
            </a:r>
            <a:r>
              <a:rPr lang="en-US" altLang="zh-CN" sz="2800" dirty="0" smtClean="0"/>
              <a:t>.</a:t>
            </a:r>
            <a:r>
              <a:rPr lang="zh-CN" altLang="en-US" sz="2800" dirty="0" smtClean="0"/>
              <a:t>成本动因单位成本</a:t>
            </a:r>
          </a:p>
          <a:p>
            <a:pPr>
              <a:lnSpc>
                <a:spcPct val="150000"/>
              </a:lnSpc>
            </a:pPr>
            <a:r>
              <a:rPr lang="zh-CN" altLang="en-US" sz="2800" dirty="0" smtClean="0"/>
              <a:t>         在</a:t>
            </a:r>
            <a:r>
              <a:rPr lang="zh-CN" altLang="en-US" sz="2800" dirty="0" smtClean="0"/>
              <a:t>“</a:t>
            </a:r>
            <a:r>
              <a:rPr lang="en-US" altLang="zh-CN" sz="2800" dirty="0" smtClean="0"/>
              <a:t>D3”</a:t>
            </a:r>
            <a:r>
              <a:rPr lang="zh-CN" altLang="en-US" sz="2800" dirty="0" smtClean="0"/>
              <a:t>单元格输入公式“</a:t>
            </a:r>
            <a:r>
              <a:rPr lang="en-US" altLang="zh-CN" sz="2800" dirty="0" smtClean="0"/>
              <a:t>=B3/D3” </a:t>
            </a:r>
            <a:r>
              <a:rPr lang="zh-CN" altLang="en-US" sz="2800" dirty="0" smtClean="0"/>
              <a:t>，然后向下复制到最后一项作业行。</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8.8</a:t>
            </a:r>
            <a:r>
              <a:rPr lang="zh-CN" altLang="en-US" sz="2800" b="1" smtClean="0"/>
              <a:t>产品成本计算</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矩形 17"/>
          <p:cNvSpPr/>
          <p:nvPr/>
        </p:nvSpPr>
        <p:spPr>
          <a:xfrm>
            <a:off x="993402" y="1212064"/>
            <a:ext cx="10199077" cy="4542847"/>
          </a:xfrm>
          <a:prstGeom prst="rect">
            <a:avLst/>
          </a:prstGeom>
        </p:spPr>
        <p:txBody>
          <a:bodyPr wrap="square">
            <a:spAutoFit/>
          </a:bodyPr>
          <a:lstStyle/>
          <a:p>
            <a:pPr>
              <a:lnSpc>
                <a:spcPct val="150000"/>
              </a:lnSpc>
            </a:pPr>
            <a:r>
              <a:rPr lang="en-US" altLang="zh-CN" sz="2800" dirty="0" smtClean="0"/>
              <a:t>        </a:t>
            </a:r>
            <a:r>
              <a:rPr lang="zh-CN" altLang="en-US" sz="2800" dirty="0" smtClean="0"/>
              <a:t> </a:t>
            </a:r>
            <a:r>
              <a:rPr lang="en-US" altLang="zh-CN" sz="2800" dirty="0" smtClean="0"/>
              <a:t>6.</a:t>
            </a:r>
            <a:r>
              <a:rPr lang="zh-CN" altLang="en-US" sz="2800" dirty="0" smtClean="0"/>
              <a:t>成本对象设置</a:t>
            </a:r>
          </a:p>
          <a:p>
            <a:pPr>
              <a:lnSpc>
                <a:spcPct val="150000"/>
              </a:lnSpc>
            </a:pPr>
            <a:r>
              <a:rPr lang="zh-CN" altLang="en-US" sz="2800" dirty="0" smtClean="0"/>
              <a:t>        在</a:t>
            </a:r>
            <a:r>
              <a:rPr lang="zh-CN" altLang="en-US" sz="2800" dirty="0" smtClean="0"/>
              <a:t>“</a:t>
            </a:r>
            <a:r>
              <a:rPr lang="en-US" altLang="zh-CN" sz="2800" dirty="0" smtClean="0"/>
              <a:t>F1”</a:t>
            </a:r>
            <a:r>
              <a:rPr lang="zh-CN" altLang="en-US" sz="2800" dirty="0" smtClean="0"/>
              <a:t>单元格输入</a:t>
            </a:r>
            <a:r>
              <a:rPr lang="en-US" altLang="zh-CN" sz="2800" dirty="0" smtClean="0"/>
              <a:t>1</a:t>
            </a:r>
            <a:r>
              <a:rPr lang="zh-CN" altLang="en-US" sz="2800" dirty="0" smtClean="0"/>
              <a:t>，在“</a:t>
            </a:r>
            <a:r>
              <a:rPr lang="en-US" altLang="zh-CN" sz="2800" dirty="0" smtClean="0"/>
              <a:t>G1”</a:t>
            </a:r>
            <a:r>
              <a:rPr lang="zh-CN" altLang="en-US" sz="2800" dirty="0" smtClean="0"/>
              <a:t>单元格输入公式“</a:t>
            </a:r>
            <a:r>
              <a:rPr lang="en-US" altLang="zh-CN" sz="2800" dirty="0" smtClean="0"/>
              <a:t>=IF(F1="","",IF(F1+1&gt;COUNT(</a:t>
            </a:r>
            <a:r>
              <a:rPr lang="zh-CN" altLang="en-US" sz="2800" dirty="0" smtClean="0"/>
              <a:t>基础设置</a:t>
            </a:r>
            <a:r>
              <a:rPr lang="en-US" altLang="zh-CN" sz="2800" dirty="0" smtClean="0"/>
              <a:t>!$A:$A),"",F1+1))”</a:t>
            </a:r>
            <a:r>
              <a:rPr lang="zh-CN" altLang="en-US" sz="2800" dirty="0" smtClean="0"/>
              <a:t>，然后向右复制直至空为止（该案例中，只有两个成本对象，可不做复制）。</a:t>
            </a:r>
          </a:p>
          <a:p>
            <a:pPr>
              <a:lnSpc>
                <a:spcPct val="150000"/>
              </a:lnSpc>
            </a:pPr>
            <a:r>
              <a:rPr lang="zh-CN" altLang="en-US" sz="2800" dirty="0" smtClean="0"/>
              <a:t>         在</a:t>
            </a:r>
            <a:r>
              <a:rPr lang="zh-CN" altLang="en-US" sz="2800" dirty="0" smtClean="0"/>
              <a:t>“</a:t>
            </a:r>
            <a:r>
              <a:rPr lang="en-US" altLang="zh-CN" sz="2800" dirty="0" smtClean="0"/>
              <a:t>F2”</a:t>
            </a:r>
            <a:r>
              <a:rPr lang="zh-CN" altLang="en-US" sz="2800" dirty="0" smtClean="0"/>
              <a:t>单元格输入公式“</a:t>
            </a:r>
            <a:r>
              <a:rPr lang="en-US" altLang="zh-CN" sz="2800" dirty="0" smtClean="0"/>
              <a:t>=VLOOKUP(F1,</a:t>
            </a:r>
            <a:r>
              <a:rPr lang="zh-CN" altLang="en-US" sz="2800" dirty="0" smtClean="0"/>
              <a:t>基础设置</a:t>
            </a:r>
            <a:r>
              <a:rPr lang="en-US" altLang="zh-CN" sz="2800" dirty="0" smtClean="0"/>
              <a:t>!$A$3:$B$4,2,FALSE)”</a:t>
            </a:r>
            <a:r>
              <a:rPr lang="zh-CN" altLang="en-US" sz="2800" dirty="0" smtClean="0"/>
              <a:t>，然后向右复制到最后一个成本对象栏。</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8.8</a:t>
            </a:r>
            <a:r>
              <a:rPr lang="zh-CN" altLang="en-US" sz="2800" b="1" smtClean="0"/>
              <a:t>产品成本计算</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矩形 17"/>
          <p:cNvSpPr/>
          <p:nvPr/>
        </p:nvSpPr>
        <p:spPr>
          <a:xfrm>
            <a:off x="993402" y="1212064"/>
            <a:ext cx="10199077" cy="4616648"/>
          </a:xfrm>
          <a:prstGeom prst="rect">
            <a:avLst/>
          </a:prstGeom>
        </p:spPr>
        <p:txBody>
          <a:bodyPr wrap="square">
            <a:spAutoFit/>
          </a:bodyPr>
          <a:lstStyle/>
          <a:p>
            <a:pPr>
              <a:lnSpc>
                <a:spcPct val="150000"/>
              </a:lnSpc>
            </a:pPr>
            <a:r>
              <a:rPr lang="en-US" altLang="zh-CN" sz="2800" dirty="0" smtClean="0"/>
              <a:t>        </a:t>
            </a:r>
            <a:r>
              <a:rPr lang="zh-CN" altLang="en-US" sz="2800" dirty="0" smtClean="0"/>
              <a:t> </a:t>
            </a:r>
            <a:r>
              <a:rPr lang="en-US" altLang="zh-CN" sz="2800" dirty="0" smtClean="0"/>
              <a:t>7.</a:t>
            </a:r>
            <a:r>
              <a:rPr lang="zh-CN" altLang="en-US" sz="2800" dirty="0" smtClean="0"/>
              <a:t>成本对象成本计算</a:t>
            </a:r>
          </a:p>
          <a:p>
            <a:pPr>
              <a:lnSpc>
                <a:spcPct val="150000"/>
              </a:lnSpc>
            </a:pPr>
            <a:r>
              <a:rPr lang="zh-CN" altLang="en-US" sz="2800" dirty="0" smtClean="0"/>
              <a:t>        在</a:t>
            </a:r>
            <a:r>
              <a:rPr lang="zh-CN" altLang="en-US" sz="2800" dirty="0" smtClean="0"/>
              <a:t>“</a:t>
            </a:r>
            <a:r>
              <a:rPr lang="en-US" altLang="zh-CN" sz="2800" dirty="0" smtClean="0"/>
              <a:t>F3”</a:t>
            </a:r>
            <a:r>
              <a:rPr lang="zh-CN" altLang="en-US" sz="2800" dirty="0" smtClean="0"/>
              <a:t>单元格输入公式“</a:t>
            </a:r>
            <a:r>
              <a:rPr lang="en-US" altLang="zh-CN" sz="2800" dirty="0" smtClean="0"/>
              <a:t>=$E3*VLOOKUP(</a:t>
            </a:r>
            <a:r>
              <a:rPr lang="zh-CN" altLang="en-US" sz="2800" dirty="0" smtClean="0"/>
              <a:t>产品成本计算</a:t>
            </a:r>
            <a:r>
              <a:rPr lang="en-US" altLang="zh-CN" sz="2800" dirty="0" smtClean="0"/>
              <a:t>!$C3,</a:t>
            </a:r>
            <a:r>
              <a:rPr lang="zh-CN" altLang="en-US" sz="2800" dirty="0" smtClean="0"/>
              <a:t>成本动因数量</a:t>
            </a:r>
            <a:r>
              <a:rPr lang="en-US" altLang="zh-CN" sz="2800" dirty="0" smtClean="0"/>
              <a:t>!$A$3:$D$6,</a:t>
            </a:r>
            <a:r>
              <a:rPr lang="zh-CN" altLang="en-US" sz="2800" dirty="0" smtClean="0"/>
              <a:t>产品成本计算</a:t>
            </a:r>
            <a:r>
              <a:rPr lang="en-US" altLang="zh-CN" sz="2800" dirty="0" smtClean="0"/>
              <a:t>!F$1+1,FALSE)”</a:t>
            </a:r>
            <a:r>
              <a:rPr lang="zh-CN" altLang="en-US" sz="2800" dirty="0" smtClean="0"/>
              <a:t>，然后向右复制到最后一个成本对象栏。选中“</a:t>
            </a:r>
            <a:r>
              <a:rPr lang="en-US" altLang="zh-CN" sz="2800" dirty="0" smtClean="0"/>
              <a:t>F3</a:t>
            </a:r>
            <a:r>
              <a:rPr lang="zh-CN" altLang="en-US" sz="2800" dirty="0" smtClean="0"/>
              <a:t>：</a:t>
            </a:r>
            <a:r>
              <a:rPr lang="en-US" altLang="zh-CN" sz="2800" dirty="0" smtClean="0"/>
              <a:t>G3”</a:t>
            </a:r>
            <a:r>
              <a:rPr lang="zh-CN" altLang="en-US" sz="2800" dirty="0" smtClean="0"/>
              <a:t>，然后向下复制到最后一项作业行。</a:t>
            </a:r>
          </a:p>
          <a:p>
            <a:pPr>
              <a:lnSpc>
                <a:spcPct val="150000"/>
              </a:lnSpc>
            </a:pPr>
            <a:r>
              <a:rPr lang="zh-CN" altLang="en-US" sz="2800" dirty="0" smtClean="0"/>
              <a:t>         在</a:t>
            </a:r>
            <a:r>
              <a:rPr lang="zh-CN" altLang="en-US" sz="2800" dirty="0" smtClean="0"/>
              <a:t>“</a:t>
            </a:r>
            <a:r>
              <a:rPr lang="en-US" altLang="zh-CN" sz="2800" dirty="0" smtClean="0"/>
              <a:t>F8”</a:t>
            </a:r>
            <a:r>
              <a:rPr lang="zh-CN" altLang="en-US" sz="2800" dirty="0" smtClean="0"/>
              <a:t>单元格输入公式“</a:t>
            </a:r>
            <a:r>
              <a:rPr lang="en-US" altLang="zh-CN" sz="2800" dirty="0" smtClean="0"/>
              <a:t>=SUM(F3:F7)”</a:t>
            </a:r>
            <a:r>
              <a:rPr lang="zh-CN" altLang="en-US" sz="2800" dirty="0" smtClean="0"/>
              <a:t>，然后向右复制到最后一个成本对象栏</a:t>
            </a:r>
            <a:r>
              <a:rPr lang="zh-CN" altLang="en-US" sz="2800" dirty="0" smtClean="0"/>
              <a:t>。</a:t>
            </a:r>
            <a:endParaRPr lang="zh-CN" altLang="en-US"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8.8</a:t>
            </a:r>
            <a:r>
              <a:rPr lang="zh-CN" altLang="en-US" sz="2800" b="1" smtClean="0"/>
              <a:t>产品成本计算</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矩形 17"/>
          <p:cNvSpPr/>
          <p:nvPr/>
        </p:nvSpPr>
        <p:spPr>
          <a:xfrm>
            <a:off x="993402" y="1212064"/>
            <a:ext cx="10199077" cy="4616648"/>
          </a:xfrm>
          <a:prstGeom prst="rect">
            <a:avLst/>
          </a:prstGeom>
        </p:spPr>
        <p:txBody>
          <a:bodyPr wrap="square">
            <a:spAutoFit/>
          </a:bodyPr>
          <a:lstStyle/>
          <a:p>
            <a:pPr>
              <a:lnSpc>
                <a:spcPct val="150000"/>
              </a:lnSpc>
            </a:pPr>
            <a:r>
              <a:rPr lang="en-US" altLang="zh-CN" sz="2800" dirty="0" smtClean="0"/>
              <a:t>         8</a:t>
            </a:r>
            <a:r>
              <a:rPr lang="en-US" altLang="zh-CN" sz="2800" dirty="0" smtClean="0"/>
              <a:t>.</a:t>
            </a:r>
            <a:r>
              <a:rPr lang="zh-CN" altLang="en-US" sz="2800" dirty="0" smtClean="0"/>
              <a:t>各作业成本合计</a:t>
            </a:r>
          </a:p>
          <a:p>
            <a:pPr>
              <a:lnSpc>
                <a:spcPct val="150000"/>
              </a:lnSpc>
            </a:pPr>
            <a:r>
              <a:rPr lang="zh-CN" altLang="en-US" sz="2800" dirty="0" smtClean="0"/>
              <a:t>         在</a:t>
            </a:r>
            <a:r>
              <a:rPr lang="zh-CN" altLang="en-US" sz="2800" dirty="0" smtClean="0"/>
              <a:t>“</a:t>
            </a:r>
            <a:r>
              <a:rPr lang="en-US" altLang="zh-CN" sz="2800" dirty="0" smtClean="0"/>
              <a:t>H3”</a:t>
            </a:r>
            <a:r>
              <a:rPr lang="zh-CN" altLang="en-US" sz="2800" dirty="0" smtClean="0"/>
              <a:t>单元格输入公式“</a:t>
            </a:r>
            <a:r>
              <a:rPr lang="en-US" altLang="zh-CN" sz="2800" dirty="0" smtClean="0"/>
              <a:t>=F3+G3”</a:t>
            </a:r>
            <a:r>
              <a:rPr lang="zh-CN" altLang="en-US" sz="2800" dirty="0" smtClean="0"/>
              <a:t>，然后向下复制到最后的合计行</a:t>
            </a:r>
            <a:r>
              <a:rPr lang="zh-CN" altLang="en-US" sz="2800" dirty="0" smtClean="0"/>
              <a:t>。</a:t>
            </a:r>
            <a:endParaRPr lang="en-US" altLang="zh-CN" sz="2800" dirty="0" smtClean="0"/>
          </a:p>
          <a:p>
            <a:pPr>
              <a:lnSpc>
                <a:spcPct val="150000"/>
              </a:lnSpc>
            </a:pPr>
            <a:r>
              <a:rPr lang="en-US" altLang="zh-CN" sz="2800" dirty="0" smtClean="0"/>
              <a:t>          9</a:t>
            </a:r>
            <a:r>
              <a:rPr lang="en-US" altLang="zh-CN" sz="2800" dirty="0" smtClean="0"/>
              <a:t>.</a:t>
            </a:r>
            <a:r>
              <a:rPr lang="zh-CN" altLang="en-US" sz="2800" dirty="0" smtClean="0"/>
              <a:t>成本对象单位成本</a:t>
            </a:r>
          </a:p>
          <a:p>
            <a:pPr>
              <a:lnSpc>
                <a:spcPct val="150000"/>
              </a:lnSpc>
            </a:pPr>
            <a:r>
              <a:rPr lang="zh-CN" altLang="en-US" sz="2800" dirty="0" smtClean="0"/>
              <a:t>          输入</a:t>
            </a:r>
            <a:r>
              <a:rPr lang="zh-CN" altLang="en-US" sz="2800" dirty="0" smtClean="0"/>
              <a:t>各成本对象数量后，定义成本对象单位成本的计算公式。在“</a:t>
            </a:r>
            <a:r>
              <a:rPr lang="en-US" altLang="zh-CN" sz="2800" dirty="0" smtClean="0"/>
              <a:t>F10”</a:t>
            </a:r>
            <a:r>
              <a:rPr lang="zh-CN" altLang="en-US" sz="2800" dirty="0" smtClean="0"/>
              <a:t>单元格输入公式“</a:t>
            </a:r>
            <a:r>
              <a:rPr lang="en-US" altLang="zh-CN" sz="2800" dirty="0" smtClean="0"/>
              <a:t>=F8/F9”</a:t>
            </a:r>
            <a:r>
              <a:rPr lang="zh-CN" altLang="en-US" sz="2800" dirty="0" smtClean="0"/>
              <a:t>，然后向右复制到最后一个成本对象栏</a:t>
            </a:r>
            <a:r>
              <a:rPr lang="zh-CN" altLang="en-US" sz="2800" dirty="0" smtClean="0"/>
              <a:t>。</a:t>
            </a:r>
            <a:endParaRPr lang="zh-CN" altLang="en-US"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zh-CN" altLang="en-US" sz="2800" dirty="0" smtClean="0"/>
              <a:t>        在</a:t>
            </a:r>
            <a:r>
              <a:rPr lang="en-US" altLang="zh-CN" sz="2800" dirty="0" smtClean="0"/>
              <a:t>B11</a:t>
            </a:r>
            <a:r>
              <a:rPr lang="zh-CN" altLang="en-US" sz="2800" dirty="0" smtClean="0"/>
              <a:t>单元格输入科目名称：</a:t>
            </a:r>
            <a:endParaRPr lang="en-US" altLang="zh-CN" sz="2800" dirty="0" smtClean="0"/>
          </a:p>
          <a:p>
            <a:pPr>
              <a:lnSpc>
                <a:spcPct val="150000"/>
              </a:lnSpc>
            </a:pPr>
            <a:r>
              <a:rPr lang="en-US" altLang="zh-CN" sz="2800" dirty="0" smtClean="0"/>
              <a:t>        </a:t>
            </a:r>
            <a:r>
              <a:rPr lang="zh-CN" altLang="en-US" sz="2800" dirty="0" smtClean="0"/>
              <a:t>公式“</a:t>
            </a:r>
            <a:r>
              <a:rPr lang="en-US" altLang="zh-CN" sz="2800" dirty="0" smtClean="0"/>
              <a:t>=INDEX(A5:A10,MATCH($B$11,$B$5:$B$10,0))”</a:t>
            </a:r>
            <a:r>
              <a:rPr lang="zh-CN" altLang="en-US" sz="2800" dirty="0" smtClean="0"/>
              <a:t>可以查询科目编码</a:t>
            </a:r>
            <a:endParaRPr lang="en-US" altLang="zh-CN" sz="2800" dirty="0" smtClean="0"/>
          </a:p>
          <a:p>
            <a:pPr>
              <a:lnSpc>
                <a:spcPct val="150000"/>
              </a:lnSpc>
            </a:pPr>
            <a:r>
              <a:rPr lang="en-US" altLang="zh-CN" sz="2800" dirty="0" smtClean="0"/>
              <a:t>        </a:t>
            </a:r>
            <a:r>
              <a:rPr lang="zh-CN" altLang="en-US" sz="2800" dirty="0" smtClean="0"/>
              <a:t>公式“</a:t>
            </a:r>
            <a:r>
              <a:rPr lang="en-US" altLang="zh-CN" sz="2800" dirty="0" smtClean="0"/>
              <a:t>=INDEX(C5:C10,MATCH($B$11,$B$5: $B$10,0))”</a:t>
            </a:r>
            <a:r>
              <a:rPr lang="zh-CN" altLang="en-US" sz="2800" dirty="0" smtClean="0"/>
              <a:t>可以查询期初余额</a:t>
            </a:r>
            <a:endParaRPr lang="en-US" altLang="zh-CN" sz="2800" dirty="0" smtClean="0"/>
          </a:p>
          <a:p>
            <a:pPr>
              <a:lnSpc>
                <a:spcPct val="150000"/>
              </a:lnSpc>
            </a:pPr>
            <a:r>
              <a:rPr lang="en-US" altLang="zh-CN" sz="2800" dirty="0" smtClean="0"/>
              <a:t>        </a:t>
            </a:r>
            <a:r>
              <a:rPr lang="zh-CN" altLang="en-US" sz="2800" dirty="0" smtClean="0"/>
              <a:t>公式</a:t>
            </a:r>
            <a:r>
              <a:rPr lang="en-US" altLang="zh-CN" sz="2800" dirty="0" smtClean="0"/>
              <a:t>“=INDEX(D5:D10,MATCH($B$11, $B$5:$B$10,0))” </a:t>
            </a:r>
            <a:r>
              <a:rPr lang="zh-CN" altLang="en-US" sz="2800" dirty="0" smtClean="0"/>
              <a:t>可以查询借方发生额</a:t>
            </a:r>
            <a:endParaRPr lang="en-US" altLang="zh-CN" sz="2800" dirty="0" smtClean="0"/>
          </a:p>
          <a:p>
            <a:pPr>
              <a:lnSpc>
                <a:spcPct val="150000"/>
              </a:lnSpc>
            </a:pPr>
            <a:r>
              <a:rPr lang="en-US" altLang="zh-CN" sz="2800" dirty="0" smtClean="0"/>
              <a:t>        </a:t>
            </a:r>
            <a:endParaRPr lang="zh-CN" altLang="en-US"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8.8</a:t>
            </a:r>
            <a:r>
              <a:rPr lang="zh-CN" altLang="en-US" sz="2800" b="1" smtClean="0"/>
              <a:t>产品成本计算</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矩形 17"/>
          <p:cNvSpPr/>
          <p:nvPr/>
        </p:nvSpPr>
        <p:spPr>
          <a:xfrm>
            <a:off x="993402" y="1212064"/>
            <a:ext cx="10199077" cy="2677656"/>
          </a:xfrm>
          <a:prstGeom prst="rect">
            <a:avLst/>
          </a:prstGeom>
        </p:spPr>
        <p:txBody>
          <a:bodyPr wrap="square">
            <a:spAutoFit/>
          </a:bodyPr>
          <a:lstStyle/>
          <a:p>
            <a:pPr>
              <a:lnSpc>
                <a:spcPct val="150000"/>
              </a:lnSpc>
            </a:pPr>
            <a:r>
              <a:rPr lang="en-US" altLang="zh-CN" sz="2800" dirty="0" smtClean="0"/>
              <a:t>         10</a:t>
            </a:r>
            <a:r>
              <a:rPr lang="en-US" altLang="zh-CN" sz="2800" dirty="0" smtClean="0"/>
              <a:t>.</a:t>
            </a:r>
            <a:r>
              <a:rPr lang="zh-CN" altLang="en-US" sz="2800" dirty="0" smtClean="0"/>
              <a:t>保护工作表</a:t>
            </a:r>
          </a:p>
          <a:p>
            <a:pPr>
              <a:lnSpc>
                <a:spcPct val="150000"/>
              </a:lnSpc>
            </a:pPr>
            <a:r>
              <a:rPr lang="zh-CN" altLang="en-US" sz="2800" dirty="0" smtClean="0"/>
              <a:t>         在</a:t>
            </a:r>
            <a:r>
              <a:rPr lang="zh-CN" altLang="en-US" sz="2800" dirty="0" smtClean="0"/>
              <a:t>该表中，只需手工输入各成本对象的数量，可将“</a:t>
            </a:r>
            <a:r>
              <a:rPr lang="en-US" altLang="zh-CN" sz="2800" dirty="0" smtClean="0"/>
              <a:t>F9</a:t>
            </a:r>
            <a:r>
              <a:rPr lang="zh-CN" altLang="en-US" sz="2800" dirty="0" smtClean="0"/>
              <a:t>：</a:t>
            </a:r>
            <a:r>
              <a:rPr lang="en-US" altLang="zh-CN" sz="2800" dirty="0" smtClean="0"/>
              <a:t>G9”</a:t>
            </a:r>
            <a:r>
              <a:rPr lang="zh-CN" altLang="en-US" sz="2800" dirty="0" smtClean="0"/>
              <a:t>区域内的各单元格锁定状态去除，然后保护工作表。</a:t>
            </a:r>
          </a:p>
          <a:p>
            <a:pPr>
              <a:lnSpc>
                <a:spcPct val="150000"/>
              </a:lnSpc>
            </a:pPr>
            <a:endParaRPr lang="zh-CN" altLang="en-US"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8.9</a:t>
            </a:r>
            <a:r>
              <a:rPr lang="zh-CN" altLang="en-US" sz="2800" b="1" dirty="0" smtClean="0"/>
              <a:t>案例分析结论</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矩形 17"/>
          <p:cNvSpPr/>
          <p:nvPr/>
        </p:nvSpPr>
        <p:spPr>
          <a:xfrm>
            <a:off x="993402" y="1212064"/>
            <a:ext cx="10199077" cy="5262979"/>
          </a:xfrm>
          <a:prstGeom prst="rect">
            <a:avLst/>
          </a:prstGeom>
        </p:spPr>
        <p:txBody>
          <a:bodyPr wrap="square">
            <a:spAutoFit/>
          </a:bodyPr>
          <a:lstStyle/>
          <a:p>
            <a:pPr>
              <a:lnSpc>
                <a:spcPct val="150000"/>
              </a:lnSpc>
            </a:pPr>
            <a:r>
              <a:rPr lang="zh-CN" altLang="en-US" sz="2800" dirty="0" smtClean="0"/>
              <a:t>         在</a:t>
            </a:r>
            <a:r>
              <a:rPr lang="zh-CN" altLang="en-US" sz="2800" dirty="0" smtClean="0"/>
              <a:t>传统成本核算法下，居民账户和企业账户 的单位成本分别为</a:t>
            </a:r>
            <a:r>
              <a:rPr lang="en-US" altLang="zh-CN" sz="2800" dirty="0" smtClean="0"/>
              <a:t>4.58</a:t>
            </a:r>
            <a:r>
              <a:rPr lang="zh-CN" altLang="en-US" sz="2800" dirty="0" smtClean="0"/>
              <a:t>美元和</a:t>
            </a:r>
            <a:r>
              <a:rPr lang="en-US" altLang="zh-CN" sz="2800" dirty="0" smtClean="0"/>
              <a:t>6.88</a:t>
            </a:r>
            <a:r>
              <a:rPr lang="zh-CN" altLang="en-US" sz="2800" dirty="0" smtClean="0"/>
              <a:t>美元；而在作业成本核算法下，居民账户和企业账户 的单位成本分别为</a:t>
            </a:r>
            <a:r>
              <a:rPr lang="en-US" altLang="zh-CN" sz="2800" dirty="0" smtClean="0"/>
              <a:t>3.98</a:t>
            </a:r>
            <a:r>
              <a:rPr lang="zh-CN" altLang="en-US" sz="2800" dirty="0" smtClean="0"/>
              <a:t>美元和</a:t>
            </a:r>
            <a:r>
              <a:rPr lang="en-US" altLang="zh-CN" sz="2800" dirty="0" smtClean="0"/>
              <a:t>10.5</a:t>
            </a:r>
            <a:r>
              <a:rPr lang="zh-CN" altLang="en-US" sz="2800" dirty="0" smtClean="0"/>
              <a:t>美元。当地服务局对居民账户和企业账户的外包服务报价分别为</a:t>
            </a:r>
            <a:r>
              <a:rPr lang="en-US" altLang="zh-CN" sz="2800" dirty="0" smtClean="0"/>
              <a:t>4.3</a:t>
            </a:r>
            <a:r>
              <a:rPr lang="zh-CN" altLang="en-US" sz="2800" dirty="0" smtClean="0"/>
              <a:t>美元和</a:t>
            </a:r>
            <a:r>
              <a:rPr lang="en-US" altLang="zh-CN" sz="2800" dirty="0" smtClean="0"/>
              <a:t>8</a:t>
            </a:r>
            <a:r>
              <a:rPr lang="zh-CN" altLang="en-US" sz="2800" dirty="0" smtClean="0"/>
              <a:t>美元。传统成本核算法下，只按单一成本动因一次性分配所有间接成本，其结果是不准确的，无法用于外包服务决策和精准地成本管控。如果作业成本核算法下的各作业消耗资源百分比和作业成本动因数据是准确的，那么应当将企业账户外包给服务局，因为</a:t>
            </a:r>
            <a:r>
              <a:rPr lang="zh-CN" altLang="en-US" sz="2800" dirty="0" smtClean="0"/>
              <a:t>企业</a:t>
            </a:r>
            <a:endParaRPr lang="zh-CN" altLang="en-US"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8.9</a:t>
            </a:r>
            <a:r>
              <a:rPr lang="zh-CN" altLang="en-US" sz="2800" b="1" dirty="0" smtClean="0"/>
              <a:t>案例分析结论</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矩形 17"/>
          <p:cNvSpPr/>
          <p:nvPr/>
        </p:nvSpPr>
        <p:spPr>
          <a:xfrm>
            <a:off x="993402" y="1212064"/>
            <a:ext cx="10199077" cy="4542847"/>
          </a:xfrm>
          <a:prstGeom prst="rect">
            <a:avLst/>
          </a:prstGeom>
        </p:spPr>
        <p:txBody>
          <a:bodyPr wrap="square">
            <a:spAutoFit/>
          </a:bodyPr>
          <a:lstStyle/>
          <a:p>
            <a:pPr>
              <a:lnSpc>
                <a:spcPct val="150000"/>
              </a:lnSpc>
            </a:pPr>
            <a:r>
              <a:rPr lang="zh-CN" altLang="en-US" sz="2800" dirty="0" smtClean="0"/>
              <a:t>账户</a:t>
            </a:r>
            <a:r>
              <a:rPr lang="zh-CN" altLang="en-US" sz="2800" dirty="0" smtClean="0"/>
              <a:t>成本为</a:t>
            </a:r>
            <a:r>
              <a:rPr lang="en-US" altLang="zh-CN" sz="2800" dirty="0" smtClean="0"/>
              <a:t>10.5</a:t>
            </a:r>
            <a:r>
              <a:rPr lang="zh-CN" altLang="en-US" sz="2800" dirty="0" smtClean="0"/>
              <a:t>美元，高于服务局报价</a:t>
            </a:r>
            <a:r>
              <a:rPr lang="en-US" altLang="zh-CN" sz="2800" dirty="0" smtClean="0"/>
              <a:t>8</a:t>
            </a:r>
            <a:r>
              <a:rPr lang="zh-CN" altLang="en-US" sz="2800" dirty="0" smtClean="0"/>
              <a:t>美元，而居民账户的成本为</a:t>
            </a:r>
            <a:r>
              <a:rPr lang="en-US" altLang="zh-CN" sz="2800" dirty="0" smtClean="0"/>
              <a:t>3.98</a:t>
            </a:r>
            <a:r>
              <a:rPr lang="zh-CN" altLang="en-US" sz="2800" dirty="0" smtClean="0"/>
              <a:t>美元，低于服务局的报价</a:t>
            </a:r>
            <a:r>
              <a:rPr lang="en-US" altLang="zh-CN" sz="2800" dirty="0" smtClean="0"/>
              <a:t>4.3</a:t>
            </a:r>
            <a:r>
              <a:rPr lang="zh-CN" altLang="en-US" sz="2800" dirty="0" smtClean="0"/>
              <a:t>美元。外包后，每个企业账户节约成本</a:t>
            </a:r>
            <a:r>
              <a:rPr lang="en-US" altLang="zh-CN" sz="2800" dirty="0" smtClean="0"/>
              <a:t>10.5-8=2.5</a:t>
            </a:r>
            <a:r>
              <a:rPr lang="zh-CN" altLang="en-US" sz="2800" dirty="0" smtClean="0"/>
              <a:t>美元。此外，作业成本法的结论还可以为成本管控提供决策依据。例如，为了压缩成本，提高效益，企业管理层还需消减单据审核、账户查询和通信这些非增值作业的成本。特别是，账户查询作业成本比重很大，与标杆企业相比，成本偏高，需要采取相应对策压缩成本，例如引入网络查询系统。</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8.10</a:t>
            </a:r>
            <a:r>
              <a:rPr lang="zh-CN" altLang="zh-CN" sz="2800" b="1" dirty="0" smtClean="0"/>
              <a:t>关于案例的进一步讨论</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矩形 17"/>
          <p:cNvSpPr/>
          <p:nvPr/>
        </p:nvSpPr>
        <p:spPr>
          <a:xfrm>
            <a:off x="993402" y="1212064"/>
            <a:ext cx="10199077" cy="5262979"/>
          </a:xfrm>
          <a:prstGeom prst="rect">
            <a:avLst/>
          </a:prstGeom>
        </p:spPr>
        <p:txBody>
          <a:bodyPr wrap="square">
            <a:spAutoFit/>
          </a:bodyPr>
          <a:lstStyle/>
          <a:p>
            <a:pPr>
              <a:lnSpc>
                <a:spcPct val="150000"/>
              </a:lnSpc>
            </a:pPr>
            <a:r>
              <a:rPr lang="zh-CN" altLang="en-US" sz="2800" dirty="0" smtClean="0"/>
              <a:t>         如果</a:t>
            </a:r>
            <a:r>
              <a:rPr lang="zh-CN" altLang="en-US" sz="2800" dirty="0" smtClean="0"/>
              <a:t>将企业账户外包给服务局，开单部果真能节约成本（</a:t>
            </a:r>
            <a:r>
              <a:rPr lang="en-US" altLang="zh-CN" sz="2800" dirty="0" smtClean="0"/>
              <a:t>10.5-8</a:t>
            </a:r>
            <a:r>
              <a:rPr lang="zh-CN" altLang="en-US" sz="2800" dirty="0" smtClean="0"/>
              <a:t>）</a:t>
            </a:r>
            <a:r>
              <a:rPr lang="en-US" altLang="zh-CN" sz="2800" dirty="0" smtClean="0"/>
              <a:t>×20000=50 000</a:t>
            </a:r>
            <a:r>
              <a:rPr lang="zh-CN" altLang="en-US" sz="2800" dirty="0" smtClean="0"/>
              <a:t>美元吗？答案是否定的。其关键之处在于，以上作业成本法并未区分固定成本和变动成本。外包后，只有纸张、非固定电信资费、非固定计算机费用以及加班和兼职人工费等资源成本的变动成本部分才会减少，而其固定成本部分可能并不会发生变化。例如，用原本开单的人工执行审核作业，其薪资属于固定成本，即便外包后，企业仍需支付其薪资。企业管理层需要决定是解雇一些开单员工，还是继续保留雇佣合同</a:t>
            </a:r>
            <a:r>
              <a:rPr lang="zh-CN" altLang="en-US" sz="2800" dirty="0" smtClean="0"/>
              <a:t>，</a:t>
            </a:r>
            <a:endParaRPr lang="zh-CN" altLang="en-US"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8.10</a:t>
            </a:r>
            <a:r>
              <a:rPr lang="zh-CN" altLang="zh-CN" sz="2800" b="1" dirty="0" smtClean="0"/>
              <a:t>关于案例的进一步讨论</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矩形 17"/>
          <p:cNvSpPr/>
          <p:nvPr/>
        </p:nvSpPr>
        <p:spPr>
          <a:xfrm>
            <a:off x="993402" y="1212064"/>
            <a:ext cx="10199077" cy="5262979"/>
          </a:xfrm>
          <a:prstGeom prst="rect">
            <a:avLst/>
          </a:prstGeom>
        </p:spPr>
        <p:txBody>
          <a:bodyPr wrap="square">
            <a:spAutoFit/>
          </a:bodyPr>
          <a:lstStyle/>
          <a:p>
            <a:pPr>
              <a:lnSpc>
                <a:spcPct val="150000"/>
              </a:lnSpc>
            </a:pPr>
            <a:r>
              <a:rPr lang="zh-CN" altLang="en-US" sz="2800" dirty="0" smtClean="0"/>
              <a:t>为</a:t>
            </a:r>
            <a:r>
              <a:rPr lang="zh-CN" altLang="en-US" sz="2800" dirty="0" smtClean="0"/>
              <a:t>由于预期的居民账户的增加导致的打印作业的增长做好准备</a:t>
            </a:r>
            <a:r>
              <a:rPr lang="zh-CN" altLang="en-US" sz="2800" dirty="0" smtClean="0"/>
              <a:t>。</a:t>
            </a:r>
            <a:endParaRPr lang="en-US" altLang="zh-CN" sz="2800" dirty="0" smtClean="0"/>
          </a:p>
          <a:p>
            <a:pPr>
              <a:lnSpc>
                <a:spcPct val="150000"/>
              </a:lnSpc>
            </a:pPr>
            <a:r>
              <a:rPr lang="en-US" altLang="zh-CN" sz="2800" dirty="0" smtClean="0"/>
              <a:t>         </a:t>
            </a:r>
            <a:r>
              <a:rPr lang="zh-CN" altLang="zh-CN" sz="2800" dirty="0" smtClean="0"/>
              <a:t>除</a:t>
            </a:r>
            <a:r>
              <a:rPr lang="zh-CN" altLang="zh-CN" sz="2800" dirty="0" smtClean="0"/>
              <a:t>作业成本法外，还有一种成本核算系统：弹性边际成本法（</a:t>
            </a:r>
            <a:r>
              <a:rPr lang="en-US" altLang="zh-CN" sz="2800" dirty="0" smtClean="0"/>
              <a:t>GPK</a:t>
            </a:r>
            <a:r>
              <a:rPr lang="zh-CN" altLang="zh-CN" sz="2800" dirty="0" smtClean="0"/>
              <a:t>）。弹性边际成本法源于德国，法国、挪威、瑞典、荷兰以及德国等北欧国家，越来越多的企业引入了该方法，包括保时捷、斯蒂尔、德国电信、戴姆勒</a:t>
            </a:r>
            <a:r>
              <a:rPr lang="en-US" altLang="zh-CN" sz="2800" dirty="0" smtClean="0"/>
              <a:t>-</a:t>
            </a:r>
            <a:r>
              <a:rPr lang="zh-CN" altLang="zh-CN" sz="2800" dirty="0" smtClean="0"/>
              <a:t>克莱斯勒等。弹性边际成本法侧重更为基础的成本中心，成本库少则几百个，多则上万个，一般介于</a:t>
            </a:r>
            <a:r>
              <a:rPr lang="en-US" altLang="zh-CN" sz="2800" dirty="0" smtClean="0"/>
              <a:t>400-2000</a:t>
            </a:r>
            <a:r>
              <a:rPr lang="zh-CN" altLang="zh-CN" sz="2800" dirty="0" smtClean="0"/>
              <a:t>个。作业成本法往往关注企业的主要作业活动。作业成本法和弹性边际成本法的主要区别在于：作业成本法</a:t>
            </a:r>
            <a:r>
              <a:rPr lang="zh-CN" altLang="zh-CN" sz="2800" dirty="0" smtClean="0"/>
              <a:t>一般</a:t>
            </a:r>
            <a:endParaRPr lang="zh-CN" altLang="en-US"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a:lnSpc>
                <a:spcPct val="150000"/>
              </a:lnSpc>
            </a:pPr>
            <a:r>
              <a:rPr lang="en-US" altLang="zh-CN" sz="2800" b="1" dirty="0" smtClean="0"/>
              <a:t>8.10</a:t>
            </a:r>
            <a:r>
              <a:rPr lang="zh-CN" altLang="zh-CN" sz="2800" b="1" dirty="0" smtClean="0"/>
              <a:t>关于案例的进一步讨论</a:t>
            </a:r>
            <a:endParaRPr lang="en-US" altLang="zh-CN" sz="2800" b="1" dirty="0" smtClean="0"/>
          </a:p>
        </p:txBody>
      </p:sp>
      <p:sp>
        <p:nvSpPr>
          <p:cNvPr id="2396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962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54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8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6494"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2326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矩形 17"/>
          <p:cNvSpPr/>
          <p:nvPr/>
        </p:nvSpPr>
        <p:spPr>
          <a:xfrm>
            <a:off x="993402" y="1212064"/>
            <a:ext cx="10199077" cy="4542847"/>
          </a:xfrm>
          <a:prstGeom prst="rect">
            <a:avLst/>
          </a:prstGeom>
        </p:spPr>
        <p:txBody>
          <a:bodyPr wrap="square">
            <a:spAutoFit/>
          </a:bodyPr>
          <a:lstStyle/>
          <a:p>
            <a:pPr>
              <a:lnSpc>
                <a:spcPct val="150000"/>
              </a:lnSpc>
            </a:pPr>
            <a:r>
              <a:rPr lang="zh-CN" altLang="zh-CN" sz="2800" dirty="0" smtClean="0"/>
              <a:t>将</a:t>
            </a:r>
            <a:r>
              <a:rPr lang="zh-CN" altLang="zh-CN" sz="2800" dirty="0" smtClean="0"/>
              <a:t>所有生产相关成本计入产品成本，而弹性边际成本法只将变动成本计入产品成本。也就是说，弹性边际成本法以边际贡献为基础，其结果更适合支持企业短期决策；而作业成本法贯彻的是完全成本原则，其结果更适合支持战略决策的制定。当然，出于长期决策的目的，弹性边际成本法也可引入完全成本，而作业成本法也可区分固定成本和变动成本，以为短期决策提供信息支持，在管理软件的支持下，二者结合运用也许是一个不错的选择</a:t>
            </a:r>
            <a:r>
              <a:rPr lang="zh-CN" altLang="zh-CN" sz="2800" dirty="0" smtClean="0"/>
              <a:t>。</a:t>
            </a:r>
            <a:endParaRPr lang="zh-CN" altLang="en-US"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lvl="0"/>
            <a:r>
              <a:rPr lang="en-US" altLang="zh-CN" sz="2800" b="1" dirty="0" smtClean="0"/>
              <a:t>1.1Excel</a:t>
            </a:r>
            <a:r>
              <a:rPr lang="zh-CN" altLang="en-US" sz="2800" b="1" dirty="0" smtClean="0"/>
              <a:t>的主要功能</a:t>
            </a:r>
            <a:endParaRPr lang="zh-CN" altLang="en-US" sz="2800" b="1" dirty="0">
              <a:latin typeface="思源黑体 CN Bold" panose="020B0800000000000000" charset="-122"/>
              <a:ea typeface="思源黑体 CN Bold" panose="020B0800000000000000" charset="-122"/>
            </a:endParaRPr>
          </a:p>
        </p:txBody>
      </p:sp>
      <p:sp>
        <p:nvSpPr>
          <p:cNvPr id="6" name="矩形 5"/>
          <p:cNvSpPr/>
          <p:nvPr/>
        </p:nvSpPr>
        <p:spPr>
          <a:xfrm>
            <a:off x="993402" y="1212064"/>
            <a:ext cx="10199077" cy="3108543"/>
          </a:xfrm>
          <a:prstGeom prst="rect">
            <a:avLst/>
          </a:prstGeom>
        </p:spPr>
        <p:txBody>
          <a:bodyPr wrap="square">
            <a:spAutoFit/>
          </a:bodyPr>
          <a:lstStyle/>
          <a:p>
            <a:pPr>
              <a:lnSpc>
                <a:spcPct val="150000"/>
              </a:lnSpc>
            </a:pPr>
            <a:r>
              <a:rPr lang="en-US" altLang="zh-CN" sz="2800" dirty="0" smtClean="0"/>
              <a:t>1.</a:t>
            </a:r>
            <a:r>
              <a:rPr lang="zh-CN" altLang="zh-CN" sz="2800" dirty="0" smtClean="0"/>
              <a:t>工作簿管理</a:t>
            </a:r>
            <a:endParaRPr lang="en-US" altLang="zh-CN" sz="2800" dirty="0" smtClean="0"/>
          </a:p>
          <a:p>
            <a:pPr>
              <a:lnSpc>
                <a:spcPct val="150000"/>
              </a:lnSpc>
            </a:pPr>
            <a:r>
              <a:rPr lang="en-US" altLang="zh-CN" sz="2800" dirty="0" smtClean="0"/>
              <a:t>2.</a:t>
            </a:r>
            <a:r>
              <a:rPr lang="zh-CN" altLang="zh-CN" sz="2800" dirty="0" smtClean="0"/>
              <a:t>数据处理</a:t>
            </a:r>
          </a:p>
          <a:p>
            <a:pPr>
              <a:lnSpc>
                <a:spcPct val="150000"/>
              </a:lnSpc>
            </a:pPr>
            <a:r>
              <a:rPr lang="en-US" altLang="zh-CN" sz="2800" dirty="0" smtClean="0"/>
              <a:t>3.</a:t>
            </a:r>
            <a:r>
              <a:rPr lang="zh-CN" altLang="zh-CN" sz="2800" dirty="0" smtClean="0"/>
              <a:t>图表制作</a:t>
            </a:r>
          </a:p>
          <a:p>
            <a:pPr>
              <a:lnSpc>
                <a:spcPct val="150000"/>
              </a:lnSpc>
            </a:pPr>
            <a:r>
              <a:rPr lang="en-US" altLang="zh-CN" sz="2800" dirty="0" smtClean="0"/>
              <a:t>4.</a:t>
            </a:r>
            <a:r>
              <a:rPr lang="zh-CN" altLang="zh-CN" sz="2800" dirty="0" smtClean="0"/>
              <a:t>应用系统开发</a:t>
            </a:r>
          </a:p>
          <a:p>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2677656"/>
          </a:xfrm>
          <a:prstGeom prst="rect">
            <a:avLst/>
          </a:prstGeom>
        </p:spPr>
        <p:txBody>
          <a:bodyPr wrap="square">
            <a:spAutoFit/>
          </a:bodyPr>
          <a:lstStyle/>
          <a:p>
            <a:pPr>
              <a:lnSpc>
                <a:spcPct val="150000"/>
              </a:lnSpc>
            </a:pPr>
            <a:r>
              <a:rPr lang="zh-CN" altLang="en-US" sz="2800" dirty="0" smtClean="0"/>
              <a:t>        公式</a:t>
            </a:r>
            <a:r>
              <a:rPr lang="en-US" altLang="zh-CN" sz="2800" dirty="0" smtClean="0"/>
              <a:t>“=INDEX(E5:E10,MATCH($B$11,$B$5:$B$10,0))”</a:t>
            </a:r>
            <a:r>
              <a:rPr lang="zh-CN" altLang="en-US" sz="2800" dirty="0" smtClean="0"/>
              <a:t>可以查询贷方发生额</a:t>
            </a:r>
            <a:endParaRPr lang="en-US" altLang="zh-CN" sz="2800" dirty="0" smtClean="0"/>
          </a:p>
          <a:p>
            <a:pPr>
              <a:lnSpc>
                <a:spcPct val="150000"/>
              </a:lnSpc>
            </a:pPr>
            <a:r>
              <a:rPr lang="en-US" altLang="zh-CN" sz="2800" dirty="0" smtClean="0"/>
              <a:t>        </a:t>
            </a:r>
            <a:r>
              <a:rPr lang="zh-CN" altLang="en-US" sz="2800" dirty="0" smtClean="0"/>
              <a:t>公式</a:t>
            </a:r>
            <a:r>
              <a:rPr lang="en-US" altLang="zh-CN" sz="2800" dirty="0" smtClean="0"/>
              <a:t>“=INDEX(F5:F10, MATCH($B$11,$B$5:$B$10,0))”</a:t>
            </a:r>
            <a:r>
              <a:rPr lang="zh-CN" altLang="en-US" sz="2800" dirty="0" smtClean="0"/>
              <a:t>可以查询期末余额。</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2031325"/>
          </a:xfrm>
          <a:prstGeom prst="rect">
            <a:avLst/>
          </a:prstGeom>
        </p:spPr>
        <p:txBody>
          <a:bodyPr wrap="square">
            <a:spAutoFit/>
          </a:bodyPr>
          <a:lstStyle/>
          <a:p>
            <a:pPr>
              <a:lnSpc>
                <a:spcPct val="150000"/>
              </a:lnSpc>
            </a:pPr>
            <a:r>
              <a:rPr lang="zh-CN" altLang="en-US" sz="2800" dirty="0" smtClean="0"/>
              <a:t>        </a:t>
            </a:r>
            <a:r>
              <a:rPr lang="zh-CN" altLang="zh-CN" sz="2800" dirty="0" smtClean="0"/>
              <a:t>【例</a:t>
            </a:r>
            <a:r>
              <a:rPr lang="en-US" altLang="zh-CN" sz="2800" dirty="0" smtClean="0"/>
              <a:t>1-16</a:t>
            </a:r>
            <a:r>
              <a:rPr lang="zh-CN" altLang="zh-CN" sz="2800" dirty="0" smtClean="0"/>
              <a:t>】各商品出库数量信息如图</a:t>
            </a:r>
            <a:r>
              <a:rPr lang="en-US" altLang="zh-CN" sz="2800" dirty="0" smtClean="0"/>
              <a:t>1-14</a:t>
            </a:r>
            <a:r>
              <a:rPr lang="zh-CN" altLang="zh-CN" sz="2800" dirty="0" smtClean="0"/>
              <a:t>所示。</a:t>
            </a:r>
            <a:endParaRPr lang="en-US" altLang="zh-CN" sz="2800" dirty="0" smtClean="0"/>
          </a:p>
          <a:p>
            <a:pPr>
              <a:lnSpc>
                <a:spcPct val="150000"/>
              </a:lnSpc>
            </a:pPr>
            <a:r>
              <a:rPr lang="zh-CN" altLang="zh-CN" sz="2800" dirty="0" smtClean="0"/>
              <a:t>在</a:t>
            </a:r>
            <a:r>
              <a:rPr lang="en-US" altLang="zh-CN" sz="2800" dirty="0" smtClean="0"/>
              <a:t>B26</a:t>
            </a:r>
            <a:r>
              <a:rPr lang="zh-CN" altLang="zh-CN" sz="2800" dirty="0" smtClean="0"/>
              <a:t>单元格输入商品名称，查询该商品所有出库</a:t>
            </a:r>
            <a:endParaRPr lang="en-US" altLang="zh-CN" sz="2800" dirty="0" smtClean="0"/>
          </a:p>
          <a:p>
            <a:pPr>
              <a:lnSpc>
                <a:spcPct val="150000"/>
              </a:lnSpc>
            </a:pPr>
            <a:r>
              <a:rPr lang="zh-CN" altLang="zh-CN" sz="2800" dirty="0" smtClean="0"/>
              <a:t>日期和出库数量信息，相关公式如下。</a:t>
            </a:r>
            <a:endParaRPr lang="zh-CN" altLang="en-US" sz="2800" dirty="0" smtClean="0"/>
          </a:p>
        </p:txBody>
      </p:sp>
      <p:pic>
        <p:nvPicPr>
          <p:cNvPr id="49154" name="Picture 2"/>
          <p:cNvPicPr>
            <a:picLocks noChangeAspect="1" noChangeArrowheads="1"/>
          </p:cNvPicPr>
          <p:nvPr/>
        </p:nvPicPr>
        <p:blipFill>
          <a:blip r:embed="rId4" cstate="print"/>
          <a:srcRect/>
          <a:stretch>
            <a:fillRect/>
          </a:stretch>
        </p:blipFill>
        <p:spPr bwMode="auto">
          <a:xfrm>
            <a:off x="9079992" y="1088136"/>
            <a:ext cx="2615184" cy="534074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zh-CN" altLang="en-US" sz="2800" dirty="0" smtClean="0"/>
              <a:t>      公式“</a:t>
            </a:r>
            <a:r>
              <a:rPr lang="en-US" altLang="zh-CN" sz="2800" dirty="0" smtClean="0"/>
              <a:t>=IFERROR(INDEX(B:B,SMALL(IF($A$2:$A$25=$B$26,ROW</a:t>
            </a:r>
          </a:p>
          <a:p>
            <a:pPr>
              <a:lnSpc>
                <a:spcPct val="150000"/>
              </a:lnSpc>
            </a:pPr>
            <a:r>
              <a:rPr lang="en-US" altLang="zh-CN" sz="2800" dirty="0" smtClean="0"/>
              <a:t>($2:$25)),ROW(1:1))),"")”</a:t>
            </a:r>
            <a:r>
              <a:rPr lang="zh-CN" altLang="en-US" sz="2800" dirty="0" smtClean="0"/>
              <a:t>并按组合键</a:t>
            </a:r>
            <a:r>
              <a:rPr lang="en-US" altLang="zh-CN" sz="2800" dirty="0" smtClean="0"/>
              <a:t>&lt;Ctrl&gt;+&lt;shift&gt;+&lt;enter&gt;</a:t>
            </a:r>
            <a:r>
              <a:rPr lang="zh-CN" altLang="en-US" sz="2800" dirty="0" smtClean="0"/>
              <a:t>确认，然后下拉复制公式，可得到该商品所有出库的出库日期（需要将相应单元格数据类型设置为短日期格式）。</a:t>
            </a:r>
            <a:endParaRPr lang="en-US" altLang="zh-CN" sz="2800" dirty="0" smtClean="0"/>
          </a:p>
          <a:p>
            <a:pPr>
              <a:lnSpc>
                <a:spcPct val="150000"/>
              </a:lnSpc>
            </a:pPr>
            <a:r>
              <a:rPr lang="zh-CN" altLang="en-US" sz="2800" dirty="0" smtClean="0"/>
              <a:t>      公式“</a:t>
            </a:r>
            <a:r>
              <a:rPr lang="en-US" altLang="zh-CN" sz="2800" dirty="0" smtClean="0"/>
              <a:t>=IFERROR(INDEX(C:C,SMALL(IF($A$2:$A$25=$B$26,ROW</a:t>
            </a:r>
          </a:p>
          <a:p>
            <a:pPr>
              <a:lnSpc>
                <a:spcPct val="150000"/>
              </a:lnSpc>
            </a:pPr>
            <a:r>
              <a:rPr lang="en-US" altLang="zh-CN" sz="2800" dirty="0" smtClean="0"/>
              <a:t>($2:$25)),ROW(1:1))),"")” </a:t>
            </a:r>
            <a:r>
              <a:rPr lang="zh-CN" altLang="en-US" sz="2800" dirty="0" smtClean="0"/>
              <a:t>并按组合键</a:t>
            </a:r>
            <a:r>
              <a:rPr lang="en-US" altLang="zh-CN" sz="2800" dirty="0" smtClean="0"/>
              <a:t>&lt;Ctrl&gt;+&lt;shift&gt;+&lt;enter&gt;</a:t>
            </a:r>
            <a:r>
              <a:rPr lang="zh-CN" altLang="en-US" sz="2800" dirty="0" smtClean="0"/>
              <a:t>确认，然后下拉复制公式，可得到该商品所有出库数量信息。</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zh-CN" altLang="en-US" sz="2800" dirty="0" smtClean="0"/>
              <a:t>         </a:t>
            </a:r>
            <a:r>
              <a:rPr lang="en-US" altLang="zh-CN" sz="2800" dirty="0" smtClean="0"/>
              <a:t>【</a:t>
            </a:r>
            <a:r>
              <a:rPr lang="zh-CN" altLang="en-US" sz="2800" dirty="0" smtClean="0"/>
              <a:t>例</a:t>
            </a:r>
            <a:r>
              <a:rPr lang="en-US" altLang="zh-CN" sz="2800" dirty="0" smtClean="0"/>
              <a:t>1-17】</a:t>
            </a:r>
            <a:r>
              <a:rPr lang="zh-CN" altLang="en-US" sz="2800" dirty="0" smtClean="0"/>
              <a:t>各商品出库数量信息如上图</a:t>
            </a:r>
            <a:r>
              <a:rPr lang="en-US" altLang="zh-CN" sz="2800" dirty="0" smtClean="0"/>
              <a:t>1-14</a:t>
            </a:r>
            <a:r>
              <a:rPr lang="zh-CN" altLang="en-US" sz="2800" dirty="0" smtClean="0"/>
              <a:t>所示。在</a:t>
            </a:r>
            <a:r>
              <a:rPr lang="en-US" altLang="zh-CN" sz="2800" dirty="0" smtClean="0"/>
              <a:t>B26</a:t>
            </a:r>
            <a:r>
              <a:rPr lang="zh-CN" altLang="en-US" sz="2800" dirty="0" smtClean="0"/>
              <a:t>单元格输入商品名称，在</a:t>
            </a:r>
            <a:r>
              <a:rPr lang="en-US" altLang="zh-CN" sz="2800" dirty="0" smtClean="0"/>
              <a:t>B27</a:t>
            </a:r>
            <a:r>
              <a:rPr lang="zh-CN" altLang="en-US" sz="2800" dirty="0" smtClean="0"/>
              <a:t>单元格输入出库日期。在某一单元格设置公式：</a:t>
            </a:r>
            <a:endParaRPr lang="en-US" altLang="zh-CN" sz="2800" dirty="0" smtClean="0"/>
          </a:p>
          <a:p>
            <a:pPr>
              <a:lnSpc>
                <a:spcPct val="150000"/>
              </a:lnSpc>
            </a:pPr>
            <a:r>
              <a:rPr lang="zh-CN" altLang="en-US" sz="2800" dirty="0" smtClean="0"/>
              <a:t>     </a:t>
            </a:r>
            <a:r>
              <a:rPr lang="en-US" altLang="zh-CN" sz="2800" dirty="0" smtClean="0"/>
              <a:t>=IFERROR(INDEX (C:C,SMALL(IF(($A$2:$A$25=$B$26)*($B$2:</a:t>
            </a:r>
          </a:p>
          <a:p>
            <a:pPr>
              <a:lnSpc>
                <a:spcPct val="150000"/>
              </a:lnSpc>
            </a:pPr>
            <a:r>
              <a:rPr lang="en-US" altLang="zh-CN" sz="2800" dirty="0" smtClean="0"/>
              <a:t>$B$25=$B$27),ROW($2:$25)),ROW(1:1))),"")</a:t>
            </a:r>
          </a:p>
          <a:p>
            <a:pPr>
              <a:lnSpc>
                <a:spcPct val="150000"/>
              </a:lnSpc>
            </a:pPr>
            <a:r>
              <a:rPr lang="en-US" altLang="zh-CN" sz="2800" dirty="0" smtClean="0"/>
              <a:t>    </a:t>
            </a:r>
            <a:r>
              <a:rPr lang="zh-CN" altLang="en-US" sz="2800" dirty="0" smtClean="0"/>
              <a:t>按组合键</a:t>
            </a:r>
            <a:r>
              <a:rPr lang="en-US" altLang="zh-CN" sz="2800" dirty="0" smtClean="0"/>
              <a:t>&lt;Ctrl&gt;+&lt;shift&gt;+&lt;enter&gt;</a:t>
            </a:r>
            <a:r>
              <a:rPr lang="zh-CN" altLang="en-US" sz="2800" dirty="0" smtClean="0"/>
              <a:t>确认，然后下拉复制公式，可得到该商品当天所有出库数量信息。</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zh-CN" altLang="en-US" sz="2800" dirty="0" smtClean="0"/>
              <a:t>       或者，先选中某一列的若干单元格，然后在公示栏输入公式：</a:t>
            </a:r>
            <a:endParaRPr lang="en-US" altLang="zh-CN" sz="2800" dirty="0" smtClean="0"/>
          </a:p>
          <a:p>
            <a:pPr>
              <a:lnSpc>
                <a:spcPct val="150000"/>
              </a:lnSpc>
            </a:pPr>
            <a:r>
              <a:rPr lang="zh-CN" altLang="en-US" sz="2800" dirty="0" smtClean="0"/>
              <a:t>        </a:t>
            </a:r>
            <a:r>
              <a:rPr lang="en-US" altLang="zh-CN" sz="2800" dirty="0" smtClean="0"/>
              <a:t>=IFERROR(INDEX(C:C,SMALL(IF(($A$2:$A$25=$B$26) *($B$2:$B$25=$B$27),ROW ($2:$25)),ROW(1:100))),"")</a:t>
            </a:r>
          </a:p>
          <a:p>
            <a:pPr>
              <a:lnSpc>
                <a:spcPct val="150000"/>
              </a:lnSpc>
            </a:pPr>
            <a:r>
              <a:rPr lang="zh-CN" altLang="en-US" sz="2800" dirty="0" smtClean="0"/>
              <a:t>       按组合键</a:t>
            </a:r>
            <a:r>
              <a:rPr lang="en-US" altLang="zh-CN" sz="2800" dirty="0" smtClean="0"/>
              <a:t>&lt;Ctrl&gt;+&lt;shift&gt;+&lt;enter&gt;</a:t>
            </a:r>
            <a:r>
              <a:rPr lang="zh-CN" altLang="en-US" sz="2800" dirty="0" smtClean="0"/>
              <a:t>确认，也可以得到该商品当天全部出库数量信息。该公式中</a:t>
            </a:r>
            <a:r>
              <a:rPr lang="en-US" altLang="zh-CN" sz="2800" dirty="0" smtClean="0"/>
              <a:t>ROW(1:100)</a:t>
            </a:r>
            <a:r>
              <a:rPr lang="zh-CN" altLang="en-US" sz="2800" dirty="0" smtClean="0"/>
              <a:t>是为确保有足够多的的行存放多次出库数量信息，本例中</a:t>
            </a:r>
            <a:r>
              <a:rPr lang="en-US" altLang="zh-CN" sz="2800" dirty="0" smtClean="0"/>
              <a:t>100</a:t>
            </a:r>
            <a:r>
              <a:rPr lang="zh-CN" altLang="en-US" sz="2800" dirty="0" smtClean="0"/>
              <a:t>也可以改为</a:t>
            </a:r>
            <a:r>
              <a:rPr lang="en-US" altLang="zh-CN" sz="2800" dirty="0" smtClean="0"/>
              <a:t>2</a:t>
            </a:r>
            <a:r>
              <a:rPr lang="zh-CN" altLang="en-US" sz="2800" dirty="0" smtClean="0"/>
              <a:t>，因为</a:t>
            </a:r>
            <a:r>
              <a:rPr lang="en-US" altLang="zh-CN" sz="2800" dirty="0" smtClean="0"/>
              <a:t>C</a:t>
            </a:r>
            <a:r>
              <a:rPr lang="zh-CN" altLang="en-US" sz="2800" dirty="0" smtClean="0"/>
              <a:t>商品当天只有</a:t>
            </a:r>
            <a:r>
              <a:rPr lang="en-US" altLang="zh-CN" sz="2800" dirty="0" smtClean="0"/>
              <a:t>2</a:t>
            </a:r>
            <a:r>
              <a:rPr lang="zh-CN" altLang="en-US" sz="2800" dirty="0" smtClean="0"/>
              <a:t>次出库。</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1311193"/>
          </a:xfrm>
          <a:prstGeom prst="rect">
            <a:avLst/>
          </a:prstGeom>
        </p:spPr>
        <p:txBody>
          <a:bodyPr wrap="square">
            <a:spAutoFit/>
          </a:bodyPr>
          <a:lstStyle/>
          <a:p>
            <a:pPr>
              <a:lnSpc>
                <a:spcPct val="150000"/>
              </a:lnSpc>
            </a:pPr>
            <a:r>
              <a:rPr lang="zh-CN" altLang="en-US" sz="2800" dirty="0" smtClean="0"/>
              <a:t> </a:t>
            </a:r>
            <a:r>
              <a:rPr lang="en-US" altLang="zh-CN" sz="2800" dirty="0" smtClean="0"/>
              <a:t>5.OFFSET(</a:t>
            </a:r>
            <a:r>
              <a:rPr lang="en-US" altLang="zh-CN" sz="2800" dirty="0" err="1" smtClean="0"/>
              <a:t>reference,rows,cols,height,width</a:t>
            </a:r>
            <a:r>
              <a:rPr lang="en-US" altLang="zh-CN" sz="2800" dirty="0" smtClean="0"/>
              <a:t>)</a:t>
            </a:r>
          </a:p>
          <a:p>
            <a:pPr>
              <a:lnSpc>
                <a:spcPct val="150000"/>
              </a:lnSpc>
            </a:pPr>
            <a:r>
              <a:rPr lang="en-US" altLang="zh-CN" sz="2800" dirty="0" smtClean="0"/>
              <a:t>        </a:t>
            </a:r>
            <a:r>
              <a:rPr lang="zh-CN" altLang="zh-CN" sz="2800" dirty="0" smtClean="0"/>
              <a:t>【例</a:t>
            </a:r>
            <a:r>
              <a:rPr lang="en-US" altLang="zh-CN" sz="2800" dirty="0" smtClean="0"/>
              <a:t>1-18</a:t>
            </a:r>
            <a:r>
              <a:rPr lang="zh-CN" altLang="zh-CN" sz="2800" dirty="0" smtClean="0"/>
              <a:t>】各销售员</a:t>
            </a:r>
            <a:r>
              <a:rPr lang="en-US" altLang="zh-CN" sz="2800" dirty="0" smtClean="0"/>
              <a:t>1</a:t>
            </a:r>
            <a:r>
              <a:rPr lang="zh-CN" altLang="zh-CN" sz="2800" dirty="0" smtClean="0"/>
              <a:t>至</a:t>
            </a:r>
            <a:r>
              <a:rPr lang="en-US" altLang="zh-CN" sz="2800" dirty="0" smtClean="0"/>
              <a:t>3</a:t>
            </a:r>
            <a:r>
              <a:rPr lang="zh-CN" altLang="zh-CN" sz="2800" dirty="0" smtClean="0"/>
              <a:t>月销量如图</a:t>
            </a:r>
            <a:r>
              <a:rPr lang="en-US" altLang="zh-CN" sz="2800" dirty="0" smtClean="0"/>
              <a:t>1-15</a:t>
            </a:r>
            <a:r>
              <a:rPr lang="zh-CN" altLang="zh-CN" sz="2800" dirty="0" smtClean="0"/>
              <a:t>所示。</a:t>
            </a:r>
            <a:endParaRPr lang="en-US" altLang="zh-CN" sz="2800" dirty="0" smtClean="0"/>
          </a:p>
        </p:txBody>
      </p:sp>
      <p:pic>
        <p:nvPicPr>
          <p:cNvPr id="50178" name="Picture 2"/>
          <p:cNvPicPr>
            <a:picLocks noChangeAspect="1" noChangeArrowheads="1"/>
          </p:cNvPicPr>
          <p:nvPr/>
        </p:nvPicPr>
        <p:blipFill>
          <a:blip r:embed="rId4" cstate="print"/>
          <a:srcRect/>
          <a:stretch>
            <a:fillRect/>
          </a:stretch>
        </p:blipFill>
        <p:spPr bwMode="auto">
          <a:xfrm>
            <a:off x="3758183" y="2587752"/>
            <a:ext cx="3889053" cy="301752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4542847"/>
          </a:xfrm>
          <a:prstGeom prst="rect">
            <a:avLst/>
          </a:prstGeom>
        </p:spPr>
        <p:txBody>
          <a:bodyPr wrap="square">
            <a:spAutoFit/>
          </a:bodyPr>
          <a:lstStyle/>
          <a:p>
            <a:pPr>
              <a:lnSpc>
                <a:spcPct val="150000"/>
              </a:lnSpc>
            </a:pPr>
            <a:r>
              <a:rPr lang="en-US" altLang="zh-CN" sz="2800" dirty="0" smtClean="0"/>
              <a:t>        </a:t>
            </a:r>
            <a:r>
              <a:rPr lang="zh-CN" altLang="zh-CN" sz="2800" dirty="0" smtClean="0"/>
              <a:t>在</a:t>
            </a:r>
            <a:r>
              <a:rPr lang="en-US" altLang="zh-CN" sz="2800" dirty="0" smtClean="0"/>
              <a:t>B8</a:t>
            </a:r>
            <a:r>
              <a:rPr lang="zh-CN" altLang="zh-CN" sz="2800" dirty="0" smtClean="0"/>
              <a:t>单元格输入需要查询的月份，然后选中“</a:t>
            </a:r>
            <a:r>
              <a:rPr lang="en-US" altLang="zh-CN" sz="2800" dirty="0" smtClean="0"/>
              <a:t>B9</a:t>
            </a:r>
            <a:r>
              <a:rPr lang="zh-CN" altLang="zh-CN" sz="2800" dirty="0" smtClean="0"/>
              <a:t>：</a:t>
            </a:r>
            <a:r>
              <a:rPr lang="en-US" altLang="zh-CN" sz="2800" dirty="0" smtClean="0"/>
              <a:t>B11</a:t>
            </a:r>
            <a:r>
              <a:rPr lang="zh-CN" altLang="zh-CN" sz="2800" dirty="0" smtClean="0"/>
              <a:t>”，在公示栏输入公式“</a:t>
            </a:r>
            <a:r>
              <a:rPr lang="en-US" altLang="zh-CN" sz="2800" dirty="0" smtClean="0"/>
              <a:t>=SMALL(OFFSET(A1,1,MATCH(B8,B1:D1,0), 6,1),ROW($1:$3))</a:t>
            </a:r>
            <a:r>
              <a:rPr lang="zh-CN" altLang="zh-CN" sz="2800" dirty="0" smtClean="0"/>
              <a:t>”并按组合键</a:t>
            </a:r>
            <a:r>
              <a:rPr lang="en-US" altLang="zh-CN" sz="2800" dirty="0" smtClean="0"/>
              <a:t>&lt;Ctrl&gt;+&lt;Shift&gt;+&lt;Enter&gt;</a:t>
            </a:r>
            <a:r>
              <a:rPr lang="zh-CN" altLang="zh-CN" sz="2800" dirty="0" smtClean="0"/>
              <a:t>确认，将自动查找该月份排名后三位的销量。</a:t>
            </a:r>
            <a:endParaRPr lang="en-US" altLang="zh-CN" sz="2800" dirty="0" smtClean="0"/>
          </a:p>
          <a:p>
            <a:pPr>
              <a:lnSpc>
                <a:spcPct val="150000"/>
              </a:lnSpc>
            </a:pPr>
            <a:r>
              <a:rPr lang="en-US" altLang="zh-CN" sz="2800" dirty="0" smtClean="0"/>
              <a:t>       </a:t>
            </a:r>
            <a:r>
              <a:rPr lang="zh-CN" altLang="zh-CN" sz="2800" dirty="0" smtClean="0"/>
              <a:t>也可以在</a:t>
            </a:r>
            <a:r>
              <a:rPr lang="en-US" altLang="zh-CN" sz="2800" dirty="0" smtClean="0"/>
              <a:t>B9</a:t>
            </a:r>
            <a:r>
              <a:rPr lang="zh-CN" altLang="zh-CN" sz="2800" dirty="0" smtClean="0"/>
              <a:t>单元格输入公式“</a:t>
            </a:r>
            <a:r>
              <a:rPr lang="en-US" altLang="zh-CN" sz="2800" dirty="0" smtClean="0"/>
              <a:t>=SMALL(OFFSET($A$1,1,MATCH ($G$1,$B$1:$D$1,0),6,1),ROW(1:1))</a:t>
            </a:r>
            <a:r>
              <a:rPr lang="zh-CN" altLang="zh-CN" sz="2800" dirty="0" smtClean="0"/>
              <a:t>”然后下拉复制该公式，也可以依次得到排名倒数销量。</a:t>
            </a:r>
            <a:endParaRPr lang="en-US" altLang="zh-CN"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664862"/>
          </a:xfrm>
          <a:prstGeom prst="rect">
            <a:avLst/>
          </a:prstGeom>
        </p:spPr>
        <p:txBody>
          <a:bodyPr wrap="square">
            <a:spAutoFit/>
          </a:bodyPr>
          <a:lstStyle/>
          <a:p>
            <a:pPr>
              <a:lnSpc>
                <a:spcPct val="150000"/>
              </a:lnSpc>
            </a:pPr>
            <a:r>
              <a:rPr lang="en-US" altLang="zh-CN" sz="2800" dirty="0" smtClean="0"/>
              <a:t>         【</a:t>
            </a:r>
            <a:r>
              <a:rPr lang="zh-CN" altLang="en-US" sz="2800" dirty="0" smtClean="0"/>
              <a:t>例</a:t>
            </a:r>
            <a:r>
              <a:rPr lang="en-US" altLang="zh-CN" sz="2800" dirty="0" smtClean="0"/>
              <a:t>1-19】</a:t>
            </a:r>
            <a:r>
              <a:rPr lang="zh-CN" altLang="en-US" sz="2800" dirty="0" smtClean="0"/>
              <a:t>各销售员</a:t>
            </a:r>
            <a:r>
              <a:rPr lang="en-US" altLang="zh-CN" sz="2800" dirty="0" smtClean="0"/>
              <a:t>1</a:t>
            </a:r>
            <a:r>
              <a:rPr lang="zh-CN" altLang="en-US" sz="2800" dirty="0" smtClean="0"/>
              <a:t>至</a:t>
            </a:r>
            <a:r>
              <a:rPr lang="en-US" altLang="zh-CN" sz="2800" dirty="0" smtClean="0"/>
              <a:t>3</a:t>
            </a:r>
            <a:r>
              <a:rPr lang="zh-CN" altLang="en-US" sz="2800" dirty="0" smtClean="0"/>
              <a:t>月销量如图</a:t>
            </a:r>
            <a:r>
              <a:rPr lang="en-US" altLang="zh-CN" sz="2800" dirty="0" smtClean="0"/>
              <a:t>1-16</a:t>
            </a:r>
            <a:r>
              <a:rPr lang="zh-CN" altLang="en-US" sz="2800" dirty="0" smtClean="0"/>
              <a:t>所示。</a:t>
            </a:r>
          </a:p>
        </p:txBody>
      </p:sp>
      <p:pic>
        <p:nvPicPr>
          <p:cNvPr id="51202" name="Picture 2"/>
          <p:cNvPicPr>
            <a:picLocks noChangeAspect="1" noChangeArrowheads="1"/>
          </p:cNvPicPr>
          <p:nvPr/>
        </p:nvPicPr>
        <p:blipFill>
          <a:blip r:embed="rId4" cstate="print"/>
          <a:srcRect/>
          <a:stretch>
            <a:fillRect/>
          </a:stretch>
        </p:blipFill>
        <p:spPr bwMode="auto">
          <a:xfrm>
            <a:off x="3758184" y="2112264"/>
            <a:ext cx="4101904" cy="294436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zh-CN" altLang="en-US" sz="2800" dirty="0" smtClean="0"/>
              <a:t>       在</a:t>
            </a:r>
            <a:r>
              <a:rPr lang="en-US" altLang="zh-CN" sz="2800" dirty="0" smtClean="0"/>
              <a:t>B8</a:t>
            </a:r>
            <a:r>
              <a:rPr lang="zh-CN" altLang="en-US" sz="2800" dirty="0" smtClean="0"/>
              <a:t>单元格输入销售员姓名，在</a:t>
            </a:r>
            <a:r>
              <a:rPr lang="en-US" altLang="zh-CN" sz="2800" dirty="0" smtClean="0"/>
              <a:t>B9</a:t>
            </a:r>
            <a:r>
              <a:rPr lang="zh-CN" altLang="en-US" sz="2800" dirty="0" smtClean="0"/>
              <a:t>单元格输入起始月份，在</a:t>
            </a:r>
            <a:r>
              <a:rPr lang="en-US" altLang="zh-CN" sz="2800" dirty="0" smtClean="0"/>
              <a:t>B10</a:t>
            </a:r>
            <a:r>
              <a:rPr lang="zh-CN" altLang="en-US" sz="2800" dirty="0" smtClean="0"/>
              <a:t>单元格输入结束月份，公式“</a:t>
            </a:r>
            <a:r>
              <a:rPr lang="en-US" altLang="zh-CN" sz="2800" dirty="0" smtClean="0"/>
              <a:t>=SUM(OFFSET(A1,MATCH(B8, A2:A7,0),MATCH(B9,B1:D1,0),1,MATCH(B10,B1:D1,0)-MATCH(B9, B1:D1,0)+1))”</a:t>
            </a:r>
            <a:r>
              <a:rPr lang="zh-CN" altLang="en-US" sz="2800" dirty="0" smtClean="0"/>
              <a:t>可以汇总该销售员起止月份的销量合计。</a:t>
            </a:r>
            <a:endParaRPr lang="en-US" altLang="zh-CN" sz="2800" dirty="0" smtClean="0"/>
          </a:p>
          <a:p>
            <a:pPr>
              <a:lnSpc>
                <a:spcPct val="150000"/>
              </a:lnSpc>
            </a:pPr>
            <a:r>
              <a:rPr lang="en-US" altLang="zh-CN" sz="2800" dirty="0" smtClean="0"/>
              <a:t>         6.INDIRECT(</a:t>
            </a:r>
            <a:r>
              <a:rPr lang="en-US" altLang="zh-CN" sz="2800" dirty="0" err="1" smtClean="0"/>
              <a:t>ref_text</a:t>
            </a:r>
            <a:r>
              <a:rPr lang="en-US" altLang="zh-CN" sz="2800" dirty="0" smtClean="0"/>
              <a:t>[,a1])</a:t>
            </a:r>
          </a:p>
          <a:p>
            <a:pPr>
              <a:lnSpc>
                <a:spcPct val="150000"/>
              </a:lnSpc>
            </a:pPr>
            <a:r>
              <a:rPr lang="en-US" altLang="zh-CN" sz="2800" dirty="0" smtClean="0"/>
              <a:t>         </a:t>
            </a:r>
            <a:r>
              <a:rPr lang="zh-CN" altLang="zh-CN" sz="2800" dirty="0" smtClean="0"/>
              <a:t>该函数返回由文本字符串指定的引用并显示其内容，当需要更改公式中单元格的引用，而不更改公式本身时，该函数非常有用。</a:t>
            </a:r>
            <a:endParaRPr lang="zh-CN" altLang="en-US"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zh-CN" altLang="en-US" sz="2800" dirty="0" smtClean="0"/>
              <a:t> </a:t>
            </a:r>
            <a:r>
              <a:rPr lang="en-US" altLang="zh-CN" sz="2800" b="1" dirty="0" smtClean="0"/>
              <a:t>1.4.6</a:t>
            </a:r>
            <a:r>
              <a:rPr lang="zh-CN" altLang="zh-CN" sz="2800" b="1" dirty="0" smtClean="0"/>
              <a:t>数据库函数</a:t>
            </a:r>
            <a:endParaRPr lang="en-US" altLang="zh-CN" sz="2800" b="1" dirty="0" smtClean="0"/>
          </a:p>
          <a:p>
            <a:pPr>
              <a:lnSpc>
                <a:spcPct val="150000"/>
              </a:lnSpc>
            </a:pPr>
            <a:r>
              <a:rPr lang="en-US" altLang="zh-CN" sz="2800" dirty="0" smtClean="0"/>
              <a:t>1.DAVERAGE(</a:t>
            </a:r>
            <a:r>
              <a:rPr lang="en-US" altLang="zh-CN" sz="2800" dirty="0" err="1" smtClean="0"/>
              <a:t>database,field,criteria</a:t>
            </a:r>
            <a:r>
              <a:rPr lang="en-US" altLang="zh-CN" sz="2800" dirty="0" smtClean="0"/>
              <a:t>)</a:t>
            </a:r>
            <a:endParaRPr lang="zh-CN" altLang="zh-CN" sz="2800" dirty="0" smtClean="0"/>
          </a:p>
          <a:p>
            <a:pPr>
              <a:lnSpc>
                <a:spcPct val="150000"/>
              </a:lnSpc>
            </a:pPr>
            <a:r>
              <a:rPr lang="en-US" altLang="zh-CN" sz="2800" dirty="0" smtClean="0"/>
              <a:t>2.DSUM(</a:t>
            </a:r>
            <a:r>
              <a:rPr lang="en-US" altLang="zh-CN" sz="2800" dirty="0" err="1" smtClean="0"/>
              <a:t>database,field,criteria</a:t>
            </a:r>
            <a:r>
              <a:rPr lang="en-US" altLang="zh-CN" sz="2800" dirty="0" smtClean="0"/>
              <a:t>)</a:t>
            </a:r>
            <a:endParaRPr lang="zh-CN" altLang="zh-CN" sz="2800" dirty="0" smtClean="0"/>
          </a:p>
          <a:p>
            <a:pPr>
              <a:lnSpc>
                <a:spcPct val="150000"/>
              </a:lnSpc>
            </a:pPr>
            <a:r>
              <a:rPr lang="en-US" altLang="zh-CN" sz="2800" dirty="0" smtClean="0"/>
              <a:t>3.DCOUNT(</a:t>
            </a:r>
            <a:r>
              <a:rPr lang="en-US" altLang="zh-CN" sz="2800" dirty="0" err="1" smtClean="0"/>
              <a:t>database,field,criteria</a:t>
            </a:r>
            <a:r>
              <a:rPr lang="en-US" altLang="zh-CN" sz="2800" dirty="0" smtClean="0"/>
              <a:t>)</a:t>
            </a:r>
            <a:endParaRPr lang="zh-CN" altLang="zh-CN" sz="2800" dirty="0" smtClean="0"/>
          </a:p>
          <a:p>
            <a:pPr>
              <a:lnSpc>
                <a:spcPct val="150000"/>
              </a:lnSpc>
            </a:pPr>
            <a:r>
              <a:rPr lang="en-US" altLang="zh-CN" sz="2800" dirty="0" smtClean="0"/>
              <a:t>4.DMAX(</a:t>
            </a:r>
            <a:r>
              <a:rPr lang="en-US" altLang="zh-CN" sz="2800" dirty="0" err="1" smtClean="0"/>
              <a:t>database,field,criteria</a:t>
            </a:r>
            <a:r>
              <a:rPr lang="en-US" altLang="zh-CN" sz="2800" dirty="0" smtClean="0"/>
              <a:t>)</a:t>
            </a:r>
            <a:endParaRPr lang="zh-CN" altLang="zh-CN" sz="2800" dirty="0" smtClean="0"/>
          </a:p>
          <a:p>
            <a:pPr>
              <a:lnSpc>
                <a:spcPct val="150000"/>
              </a:lnSpc>
            </a:pPr>
            <a:r>
              <a:rPr lang="en-US" altLang="zh-CN" sz="2800" dirty="0" smtClean="0"/>
              <a:t>5.DMIN(</a:t>
            </a:r>
            <a:r>
              <a:rPr lang="en-US" altLang="zh-CN" sz="2800" dirty="0" err="1" smtClean="0"/>
              <a:t>database,field,criteria</a:t>
            </a:r>
            <a:r>
              <a:rPr lang="en-US" altLang="zh-CN" sz="2800" dirty="0" smtClean="0"/>
              <a:t>)</a:t>
            </a:r>
            <a:endParaRPr lang="zh-CN" altLang="zh-CN" sz="2800" dirty="0" smtClean="0"/>
          </a:p>
          <a:p>
            <a:pPr>
              <a:lnSpc>
                <a:spcPct val="150000"/>
              </a:lnSpc>
            </a:pPr>
            <a:r>
              <a:rPr lang="en-US" altLang="zh-CN" sz="2800" dirty="0" smtClean="0"/>
              <a:t>6.DGET(</a:t>
            </a:r>
            <a:r>
              <a:rPr lang="en-US" altLang="zh-CN" sz="2800" dirty="0" err="1" smtClean="0"/>
              <a:t>database,field,criteria</a:t>
            </a:r>
            <a:r>
              <a:rPr lang="en-US" altLang="zh-CN" sz="2800" dirty="0" smtClean="0"/>
              <a:t>)</a:t>
            </a:r>
            <a:endParaRPr lang="zh-CN" altLang="zh-CN"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lvl="0"/>
            <a:r>
              <a:rPr lang="en-US" altLang="zh-CN" sz="2800" b="1" dirty="0" smtClean="0"/>
              <a:t>1.2Excel</a:t>
            </a:r>
            <a:r>
              <a:rPr lang="zh-CN" altLang="en-US" sz="2800" b="1" dirty="0" smtClean="0"/>
              <a:t>公式</a:t>
            </a:r>
            <a:endParaRPr lang="zh-CN" altLang="en-US" sz="2800" b="1" dirty="0">
              <a:latin typeface="思源黑体 CN Bold" panose="020B0800000000000000" charset="-122"/>
              <a:ea typeface="思源黑体 CN Bold" panose="020B0800000000000000" charset="-122"/>
            </a:endParaRPr>
          </a:p>
        </p:txBody>
      </p:sp>
      <p:sp>
        <p:nvSpPr>
          <p:cNvPr id="6" name="矩形 5"/>
          <p:cNvSpPr/>
          <p:nvPr/>
        </p:nvSpPr>
        <p:spPr>
          <a:xfrm>
            <a:off x="993402" y="1212064"/>
            <a:ext cx="10199077" cy="3323987"/>
          </a:xfrm>
          <a:prstGeom prst="rect">
            <a:avLst/>
          </a:prstGeom>
        </p:spPr>
        <p:txBody>
          <a:bodyPr wrap="square">
            <a:spAutoFit/>
          </a:bodyPr>
          <a:lstStyle/>
          <a:p>
            <a:pPr>
              <a:lnSpc>
                <a:spcPct val="150000"/>
              </a:lnSpc>
            </a:pPr>
            <a:r>
              <a:rPr lang="en-US" altLang="zh-CN" sz="2800" b="1" dirty="0" smtClean="0"/>
              <a:t>1.2.1Excel</a:t>
            </a:r>
            <a:r>
              <a:rPr lang="zh-CN" altLang="zh-CN" sz="2800" b="1" dirty="0" smtClean="0"/>
              <a:t>公式的概念</a:t>
            </a:r>
            <a:endParaRPr lang="en-US" altLang="zh-CN" sz="2800" b="1" dirty="0" smtClean="0"/>
          </a:p>
          <a:p>
            <a:pPr>
              <a:lnSpc>
                <a:spcPct val="150000"/>
              </a:lnSpc>
            </a:pPr>
            <a:r>
              <a:rPr lang="en-US" altLang="zh-CN" sz="2800" b="1" dirty="0" smtClean="0"/>
              <a:t>1.2.2Excel</a:t>
            </a:r>
            <a:r>
              <a:rPr lang="zh-CN" altLang="zh-CN" sz="2800" b="1" dirty="0" smtClean="0"/>
              <a:t>公式的创建与编辑</a:t>
            </a:r>
            <a:endParaRPr lang="zh-CN" altLang="zh-CN" sz="2800" dirty="0" smtClean="0"/>
          </a:p>
          <a:p>
            <a:pPr>
              <a:lnSpc>
                <a:spcPct val="150000"/>
              </a:lnSpc>
            </a:pPr>
            <a:r>
              <a:rPr lang="en-US" altLang="zh-CN" sz="2800" dirty="0" smtClean="0"/>
              <a:t>1.Excel</a:t>
            </a:r>
            <a:r>
              <a:rPr lang="zh-CN" altLang="zh-CN" sz="2800" dirty="0" smtClean="0"/>
              <a:t>公式的创建</a:t>
            </a:r>
            <a:endParaRPr lang="en-US" altLang="zh-CN" sz="2800" dirty="0" smtClean="0"/>
          </a:p>
          <a:p>
            <a:pPr>
              <a:lnSpc>
                <a:spcPct val="150000"/>
              </a:lnSpc>
            </a:pPr>
            <a:r>
              <a:rPr lang="zh-CN" altLang="en-US" sz="2800" dirty="0" smtClean="0"/>
              <a:t>（</a:t>
            </a:r>
            <a:r>
              <a:rPr lang="en-US" altLang="zh-CN" sz="2800" dirty="0" smtClean="0"/>
              <a:t>1</a:t>
            </a:r>
            <a:r>
              <a:rPr lang="zh-CN" altLang="en-US" sz="2800" dirty="0" smtClean="0"/>
              <a:t>）</a:t>
            </a:r>
            <a:r>
              <a:rPr lang="zh-CN" altLang="zh-CN" sz="2800" dirty="0" smtClean="0"/>
              <a:t>手动输入</a:t>
            </a:r>
            <a:endParaRPr lang="en-US" altLang="zh-CN" sz="2800" dirty="0" smtClean="0"/>
          </a:p>
          <a:p>
            <a:pPr>
              <a:lnSpc>
                <a:spcPct val="150000"/>
              </a:lnSpc>
            </a:pPr>
            <a:r>
              <a:rPr lang="zh-CN" altLang="en-US" sz="2800" dirty="0" smtClean="0"/>
              <a:t>（</a:t>
            </a:r>
            <a:r>
              <a:rPr lang="en-US" altLang="zh-CN" sz="2800" dirty="0" smtClean="0"/>
              <a:t>2</a:t>
            </a:r>
            <a:r>
              <a:rPr lang="zh-CN" altLang="en-US" sz="2800" dirty="0" smtClean="0"/>
              <a:t>）</a:t>
            </a:r>
            <a:r>
              <a:rPr lang="zh-CN" altLang="zh-CN" sz="2800" dirty="0" smtClean="0"/>
              <a:t>移动点击输入</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4542847"/>
          </a:xfrm>
          <a:prstGeom prst="rect">
            <a:avLst/>
          </a:prstGeom>
        </p:spPr>
        <p:txBody>
          <a:bodyPr wrap="square">
            <a:spAutoFit/>
          </a:bodyPr>
          <a:lstStyle/>
          <a:p>
            <a:pPr>
              <a:lnSpc>
                <a:spcPct val="150000"/>
              </a:lnSpc>
            </a:pPr>
            <a:r>
              <a:rPr lang="zh-CN" altLang="en-US" sz="2800" dirty="0" smtClean="0"/>
              <a:t>        </a:t>
            </a:r>
            <a:r>
              <a:rPr lang="en-US" altLang="zh-CN" sz="2800" b="1" dirty="0" smtClean="0"/>
              <a:t>【</a:t>
            </a:r>
            <a:r>
              <a:rPr lang="zh-CN" altLang="en-US" sz="2800" b="1" dirty="0" smtClean="0"/>
              <a:t>例</a:t>
            </a:r>
            <a:r>
              <a:rPr lang="en-US" altLang="zh-CN" sz="2800" b="1" dirty="0" smtClean="0"/>
              <a:t>1-20】</a:t>
            </a:r>
            <a:r>
              <a:rPr lang="zh-CN" altLang="en-US" sz="2800" b="1" dirty="0" smtClean="0"/>
              <a:t>已知科目余额表如图</a:t>
            </a:r>
            <a:r>
              <a:rPr lang="en-US" altLang="zh-CN" sz="2800" b="1" dirty="0" smtClean="0"/>
              <a:t>1-17</a:t>
            </a:r>
            <a:r>
              <a:rPr lang="zh-CN" altLang="en-US" sz="2800" b="1" dirty="0" smtClean="0"/>
              <a:t>所示，要求分别统计资产类科目、负债类科目、所有者权益类科目个数，资产期初余额、负债和所有者权益期初余额，借方发生额合计、贷方发生额合计，资产期末余额、负债和所有者权益期末余额，期初余额借方最大值、期初余额贷方最大值、借方发生额最大值、贷方发生额最大值、期末余额借方最大值、期末余额贷方最大值，以及期初余额方向为贷的资产类科目。</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pic>
        <p:nvPicPr>
          <p:cNvPr id="52226" name="Picture 2"/>
          <p:cNvPicPr>
            <a:picLocks noChangeAspect="1" noChangeArrowheads="1"/>
          </p:cNvPicPr>
          <p:nvPr/>
        </p:nvPicPr>
        <p:blipFill>
          <a:blip r:embed="rId4" cstate="print"/>
          <a:srcRect/>
          <a:stretch>
            <a:fillRect/>
          </a:stretch>
        </p:blipFill>
        <p:spPr bwMode="auto">
          <a:xfrm>
            <a:off x="1673352" y="1289304"/>
            <a:ext cx="8586216" cy="481262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5196166"/>
          </a:xfrm>
          <a:prstGeom prst="rect">
            <a:avLst/>
          </a:prstGeom>
        </p:spPr>
        <p:txBody>
          <a:bodyPr wrap="square">
            <a:spAutoFit/>
          </a:bodyPr>
          <a:lstStyle/>
          <a:p>
            <a:pPr>
              <a:lnSpc>
                <a:spcPct val="150000"/>
              </a:lnSpc>
            </a:pPr>
            <a:r>
              <a:rPr lang="zh-CN" altLang="en-US" sz="2800" dirty="0" smtClean="0"/>
              <a:t>（</a:t>
            </a:r>
            <a:r>
              <a:rPr lang="en-US" altLang="zh-CN" sz="2800" dirty="0" smtClean="0"/>
              <a:t>1</a:t>
            </a:r>
            <a:r>
              <a:rPr lang="zh-CN" altLang="en-US" sz="2800" dirty="0" smtClean="0"/>
              <a:t>）在</a:t>
            </a:r>
            <a:r>
              <a:rPr lang="en-US" altLang="zh-CN" sz="2800" dirty="0" smtClean="0"/>
              <a:t>B18</a:t>
            </a:r>
            <a:r>
              <a:rPr lang="zh-CN" altLang="en-US" sz="2800" dirty="0" smtClean="0"/>
              <a:t>单元格定义资产类科目个数计算公式：</a:t>
            </a:r>
            <a:r>
              <a:rPr lang="en-US" altLang="zh-CN" sz="2800" dirty="0" smtClean="0"/>
              <a:t>=DCOUNT(A8:H16,"</a:t>
            </a:r>
            <a:r>
              <a:rPr lang="zh-CN" altLang="en-US" sz="2800" dirty="0" smtClean="0"/>
              <a:t>期初余额</a:t>
            </a:r>
            <a:r>
              <a:rPr lang="en-US" altLang="zh-CN" sz="2800" dirty="0" smtClean="0"/>
              <a:t>",C18:C19)</a:t>
            </a:r>
          </a:p>
          <a:p>
            <a:pPr>
              <a:lnSpc>
                <a:spcPct val="150000"/>
              </a:lnSpc>
            </a:pPr>
            <a:r>
              <a:rPr lang="zh-CN" altLang="en-US" sz="2800" dirty="0" smtClean="0"/>
              <a:t>（</a:t>
            </a:r>
            <a:r>
              <a:rPr lang="en-US" altLang="zh-CN" sz="2800" dirty="0" smtClean="0"/>
              <a:t>2</a:t>
            </a:r>
            <a:r>
              <a:rPr lang="zh-CN" altLang="en-US" sz="2800" dirty="0" smtClean="0"/>
              <a:t>）在</a:t>
            </a:r>
            <a:r>
              <a:rPr lang="en-US" altLang="zh-CN" sz="2800" dirty="0" smtClean="0"/>
              <a:t>B19</a:t>
            </a:r>
            <a:r>
              <a:rPr lang="zh-CN" altLang="en-US" sz="2800" dirty="0" smtClean="0"/>
              <a:t>单元格定义负债类科目个数计算公式：</a:t>
            </a:r>
            <a:r>
              <a:rPr lang="en-US" altLang="zh-CN" sz="2800" dirty="0" smtClean="0"/>
              <a:t>=DCOUNT(A8:H16,4,D18:D19)</a:t>
            </a:r>
          </a:p>
          <a:p>
            <a:pPr>
              <a:lnSpc>
                <a:spcPct val="150000"/>
              </a:lnSpc>
            </a:pPr>
            <a:r>
              <a:rPr lang="zh-CN" altLang="en-US" sz="2800" dirty="0" smtClean="0"/>
              <a:t>（</a:t>
            </a:r>
            <a:r>
              <a:rPr lang="en-US" altLang="zh-CN" sz="2800" dirty="0" smtClean="0"/>
              <a:t>3</a:t>
            </a:r>
            <a:r>
              <a:rPr lang="zh-CN" altLang="en-US" sz="2800" dirty="0" smtClean="0"/>
              <a:t>）在</a:t>
            </a:r>
            <a:r>
              <a:rPr lang="en-US" altLang="zh-CN" sz="2800" dirty="0" smtClean="0"/>
              <a:t>B20</a:t>
            </a:r>
            <a:r>
              <a:rPr lang="zh-CN" altLang="en-US" sz="2800" dirty="0" smtClean="0"/>
              <a:t>单元格定义所有者权益类科目个数计算公式：</a:t>
            </a:r>
            <a:r>
              <a:rPr lang="en-US" altLang="zh-CN" sz="2800" dirty="0" smtClean="0"/>
              <a:t>=DCOUNT(A8:H16,4,E18:E19)</a:t>
            </a:r>
          </a:p>
          <a:p>
            <a:pPr>
              <a:lnSpc>
                <a:spcPct val="150000"/>
              </a:lnSpc>
            </a:pPr>
            <a:r>
              <a:rPr lang="zh-CN" altLang="en-US" sz="2800" dirty="0" smtClean="0"/>
              <a:t>（</a:t>
            </a:r>
            <a:r>
              <a:rPr lang="en-US" altLang="zh-CN" sz="2800" dirty="0" smtClean="0"/>
              <a:t>4</a:t>
            </a:r>
            <a:r>
              <a:rPr lang="zh-CN" altLang="en-US" sz="2800" dirty="0" smtClean="0"/>
              <a:t>）在</a:t>
            </a:r>
            <a:r>
              <a:rPr lang="en-US" altLang="zh-CN" sz="2800" dirty="0" smtClean="0"/>
              <a:t>B21</a:t>
            </a:r>
            <a:r>
              <a:rPr lang="zh-CN" altLang="en-US" sz="2800" dirty="0" smtClean="0"/>
              <a:t>单元格定义资产期初余额计算公式：</a:t>
            </a:r>
          </a:p>
          <a:p>
            <a:pPr>
              <a:lnSpc>
                <a:spcPct val="150000"/>
              </a:lnSpc>
            </a:pPr>
            <a:r>
              <a:rPr lang="en-US" altLang="zh-CN" sz="2800" dirty="0" smtClean="0"/>
              <a:t>=DSUM(A8:H16,4,C21:D22)-DSUM(A8:H16,4,E21:F22)</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3903504"/>
          </a:xfrm>
          <a:prstGeom prst="rect">
            <a:avLst/>
          </a:prstGeom>
        </p:spPr>
        <p:txBody>
          <a:bodyPr wrap="square">
            <a:spAutoFit/>
          </a:bodyPr>
          <a:lstStyle/>
          <a:p>
            <a:pPr>
              <a:lnSpc>
                <a:spcPct val="150000"/>
              </a:lnSpc>
            </a:pPr>
            <a:r>
              <a:rPr lang="zh-CN" altLang="en-US" sz="2800" dirty="0" smtClean="0"/>
              <a:t>（</a:t>
            </a:r>
            <a:r>
              <a:rPr lang="en-US" altLang="zh-CN" sz="2800" dirty="0" smtClean="0"/>
              <a:t>5</a:t>
            </a:r>
            <a:r>
              <a:rPr lang="zh-CN" altLang="en-US" sz="2800" dirty="0" smtClean="0"/>
              <a:t>）在</a:t>
            </a:r>
            <a:r>
              <a:rPr lang="en-US" altLang="zh-CN" sz="2800" dirty="0" smtClean="0"/>
              <a:t>B22</a:t>
            </a:r>
            <a:r>
              <a:rPr lang="zh-CN" altLang="en-US" sz="2800" dirty="0" smtClean="0"/>
              <a:t>单元格定义负债和所有者权益期初余额计算公式：</a:t>
            </a:r>
            <a:r>
              <a:rPr lang="en-US" altLang="zh-CN" sz="2800" dirty="0" smtClean="0"/>
              <a:t>=DSUM(A8:H16,4,G21:G23)</a:t>
            </a:r>
          </a:p>
          <a:p>
            <a:pPr>
              <a:lnSpc>
                <a:spcPct val="150000"/>
              </a:lnSpc>
            </a:pPr>
            <a:r>
              <a:rPr lang="zh-CN" altLang="en-US" sz="2800" dirty="0" smtClean="0"/>
              <a:t>（</a:t>
            </a:r>
            <a:r>
              <a:rPr lang="en-US" altLang="zh-CN" sz="2800" dirty="0" smtClean="0"/>
              <a:t>6</a:t>
            </a:r>
            <a:r>
              <a:rPr lang="zh-CN" altLang="en-US" sz="2800" dirty="0" smtClean="0"/>
              <a:t>）在</a:t>
            </a:r>
            <a:r>
              <a:rPr lang="en-US" altLang="zh-CN" sz="2800" dirty="0" smtClean="0"/>
              <a:t>B23</a:t>
            </a:r>
            <a:r>
              <a:rPr lang="zh-CN" altLang="en-US" sz="2800" dirty="0" smtClean="0"/>
              <a:t>单元格定义借方发生额合计计算公式：</a:t>
            </a:r>
            <a:r>
              <a:rPr lang="en-US" altLang="zh-CN" sz="2800" dirty="0" smtClean="0"/>
              <a:t>=SUM(E9:E16)</a:t>
            </a:r>
          </a:p>
          <a:p>
            <a:pPr>
              <a:lnSpc>
                <a:spcPct val="150000"/>
              </a:lnSpc>
            </a:pPr>
            <a:r>
              <a:rPr lang="zh-CN" altLang="en-US" sz="2800" dirty="0" smtClean="0"/>
              <a:t>（</a:t>
            </a:r>
            <a:r>
              <a:rPr lang="en-US" altLang="zh-CN" sz="2800" dirty="0" smtClean="0"/>
              <a:t>7</a:t>
            </a:r>
            <a:r>
              <a:rPr lang="zh-CN" altLang="en-US" sz="2800" dirty="0" smtClean="0"/>
              <a:t>）在</a:t>
            </a:r>
            <a:r>
              <a:rPr lang="en-US" altLang="zh-CN" sz="2800" dirty="0" smtClean="0"/>
              <a:t>B24</a:t>
            </a:r>
            <a:r>
              <a:rPr lang="zh-CN" altLang="en-US" sz="2800" dirty="0" smtClean="0"/>
              <a:t>单元格定义贷方发生额合计计算公式：</a:t>
            </a:r>
            <a:r>
              <a:rPr lang="en-US" altLang="zh-CN" sz="2800" dirty="0" smtClean="0"/>
              <a:t>=SUM(F9:F16)</a:t>
            </a:r>
          </a:p>
          <a:p>
            <a:pPr>
              <a:lnSpc>
                <a:spcPct val="150000"/>
              </a:lnSpc>
            </a:pPr>
            <a:r>
              <a:rPr lang="zh-CN" altLang="en-US" sz="2800" dirty="0" smtClean="0"/>
              <a:t>（</a:t>
            </a:r>
            <a:r>
              <a:rPr lang="en-US" altLang="zh-CN" sz="2800" dirty="0" smtClean="0"/>
              <a:t>8</a:t>
            </a:r>
            <a:r>
              <a:rPr lang="zh-CN" altLang="en-US" sz="2800" dirty="0" smtClean="0"/>
              <a:t>）在</a:t>
            </a:r>
            <a:r>
              <a:rPr lang="en-US" altLang="zh-CN" sz="2800" dirty="0" smtClean="0"/>
              <a:t>B25</a:t>
            </a:r>
            <a:r>
              <a:rPr lang="zh-CN" altLang="en-US" sz="2800" dirty="0" smtClean="0"/>
              <a:t>单元格定义资产期末余额计算公式：</a:t>
            </a:r>
          </a:p>
          <a:p>
            <a:pPr>
              <a:lnSpc>
                <a:spcPct val="150000"/>
              </a:lnSpc>
            </a:pPr>
            <a:r>
              <a:rPr lang="en-US" altLang="zh-CN" sz="2800" dirty="0" smtClean="0"/>
              <a:t>=DSUM(A8:H16,8,C21:D22)-DSUM(A8:H16,8,E21:F22)</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zh-CN" altLang="en-US" sz="2800" dirty="0" smtClean="0"/>
              <a:t>（</a:t>
            </a:r>
            <a:r>
              <a:rPr lang="en-US" altLang="zh-CN" sz="2800" dirty="0" smtClean="0"/>
              <a:t>9</a:t>
            </a:r>
            <a:r>
              <a:rPr lang="zh-CN" altLang="en-US" sz="2800" dirty="0" smtClean="0"/>
              <a:t>）在</a:t>
            </a:r>
            <a:r>
              <a:rPr lang="en-US" altLang="zh-CN" sz="2800" dirty="0" smtClean="0"/>
              <a:t>B26</a:t>
            </a:r>
            <a:r>
              <a:rPr lang="zh-CN" altLang="en-US" sz="2800" dirty="0" smtClean="0"/>
              <a:t>单元格定义负债和所有者权益期末余额计算公式：</a:t>
            </a:r>
            <a:r>
              <a:rPr lang="en-US" altLang="zh-CN" sz="2800" dirty="0" smtClean="0"/>
              <a:t>=DSUM(A8:H16,8,G21:G23)</a:t>
            </a:r>
          </a:p>
          <a:p>
            <a:pPr>
              <a:lnSpc>
                <a:spcPct val="150000"/>
              </a:lnSpc>
            </a:pPr>
            <a:r>
              <a:rPr lang="zh-CN" altLang="en-US" sz="2800" dirty="0" smtClean="0"/>
              <a:t>（</a:t>
            </a:r>
            <a:r>
              <a:rPr lang="en-US" altLang="zh-CN" sz="2800" dirty="0" smtClean="0"/>
              <a:t>10</a:t>
            </a:r>
            <a:r>
              <a:rPr lang="zh-CN" altLang="en-US" sz="2800" dirty="0" smtClean="0"/>
              <a:t>）在</a:t>
            </a:r>
            <a:r>
              <a:rPr lang="en-US" altLang="zh-CN" sz="2800" dirty="0" smtClean="0"/>
              <a:t>B27</a:t>
            </a:r>
            <a:r>
              <a:rPr lang="zh-CN" altLang="en-US" sz="2800" dirty="0" smtClean="0"/>
              <a:t>单元格定义期初余额借方最大值计算公式：</a:t>
            </a:r>
            <a:r>
              <a:rPr lang="en-US" altLang="zh-CN" sz="2800" dirty="0" smtClean="0"/>
              <a:t>=DMAX(A8:H16,4,C27:C28)</a:t>
            </a:r>
          </a:p>
          <a:p>
            <a:pPr>
              <a:lnSpc>
                <a:spcPct val="150000"/>
              </a:lnSpc>
            </a:pPr>
            <a:r>
              <a:rPr lang="zh-CN" altLang="en-US" sz="2800" dirty="0" smtClean="0"/>
              <a:t>（</a:t>
            </a:r>
            <a:r>
              <a:rPr lang="en-US" altLang="zh-CN" sz="2800" dirty="0" smtClean="0"/>
              <a:t>11</a:t>
            </a:r>
            <a:r>
              <a:rPr lang="zh-CN" altLang="en-US" sz="2800" dirty="0" smtClean="0"/>
              <a:t>）在</a:t>
            </a:r>
            <a:r>
              <a:rPr lang="en-US" altLang="zh-CN" sz="2800" dirty="0" smtClean="0"/>
              <a:t>B28</a:t>
            </a:r>
            <a:r>
              <a:rPr lang="zh-CN" altLang="en-US" sz="2800" dirty="0" smtClean="0"/>
              <a:t>单元格定义期初余额贷方最大值计算公式：</a:t>
            </a:r>
            <a:r>
              <a:rPr lang="en-US" altLang="zh-CN" sz="2800" dirty="0" smtClean="0"/>
              <a:t>=DMAX(A8:H16,4,D27:D28)</a:t>
            </a:r>
          </a:p>
          <a:p>
            <a:pPr>
              <a:lnSpc>
                <a:spcPct val="150000"/>
              </a:lnSpc>
            </a:pPr>
            <a:r>
              <a:rPr lang="zh-CN" altLang="en-US" sz="2800" dirty="0" smtClean="0"/>
              <a:t>（</a:t>
            </a:r>
            <a:r>
              <a:rPr lang="en-US" altLang="zh-CN" sz="2800" dirty="0" smtClean="0"/>
              <a:t>12</a:t>
            </a:r>
            <a:r>
              <a:rPr lang="zh-CN" altLang="en-US" sz="2800" dirty="0" smtClean="0"/>
              <a:t>）在</a:t>
            </a:r>
            <a:r>
              <a:rPr lang="en-US" altLang="zh-CN" sz="2800" dirty="0" smtClean="0"/>
              <a:t>B29</a:t>
            </a:r>
            <a:r>
              <a:rPr lang="zh-CN" altLang="en-US" sz="2800" dirty="0" smtClean="0"/>
              <a:t>单元格定义借方发生额最大值计算公式：</a:t>
            </a:r>
            <a:r>
              <a:rPr lang="en-US" altLang="zh-CN" sz="2800" dirty="0" smtClean="0"/>
              <a:t>=MAX(E9:E16)</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zh-CN" altLang="en-US" sz="2800" dirty="0" smtClean="0"/>
              <a:t>（</a:t>
            </a:r>
            <a:r>
              <a:rPr lang="en-US" altLang="zh-CN" sz="2800" dirty="0" smtClean="0"/>
              <a:t>13</a:t>
            </a:r>
            <a:r>
              <a:rPr lang="zh-CN" altLang="en-US" sz="2800" dirty="0" smtClean="0"/>
              <a:t>）在</a:t>
            </a:r>
            <a:r>
              <a:rPr lang="en-US" altLang="zh-CN" sz="2800" dirty="0" smtClean="0"/>
              <a:t>B30</a:t>
            </a:r>
            <a:r>
              <a:rPr lang="zh-CN" altLang="en-US" sz="2800" dirty="0" smtClean="0"/>
              <a:t>单元格定义贷方发生额最大值计算公式：</a:t>
            </a:r>
            <a:r>
              <a:rPr lang="en-US" altLang="zh-CN" sz="2800" dirty="0" smtClean="0"/>
              <a:t>=MAX(F9:F16)</a:t>
            </a:r>
          </a:p>
          <a:p>
            <a:pPr>
              <a:lnSpc>
                <a:spcPct val="150000"/>
              </a:lnSpc>
            </a:pPr>
            <a:r>
              <a:rPr lang="zh-CN" altLang="en-US" sz="2800" dirty="0" smtClean="0"/>
              <a:t>（</a:t>
            </a:r>
            <a:r>
              <a:rPr lang="en-US" altLang="zh-CN" sz="2800" dirty="0" smtClean="0"/>
              <a:t>14</a:t>
            </a:r>
            <a:r>
              <a:rPr lang="zh-CN" altLang="en-US" sz="2800" dirty="0" smtClean="0"/>
              <a:t>）在</a:t>
            </a:r>
            <a:r>
              <a:rPr lang="en-US" altLang="zh-CN" sz="2800" dirty="0" smtClean="0"/>
              <a:t>B31</a:t>
            </a:r>
            <a:r>
              <a:rPr lang="zh-CN" altLang="en-US" sz="2800" dirty="0" smtClean="0"/>
              <a:t>单元格定义期初余额借方最大值计算公式：</a:t>
            </a:r>
            <a:r>
              <a:rPr lang="en-US" altLang="zh-CN" sz="2800" dirty="0" smtClean="0"/>
              <a:t>=DMAX(A8:H16,8,E27:E28)</a:t>
            </a:r>
          </a:p>
          <a:p>
            <a:pPr>
              <a:lnSpc>
                <a:spcPct val="150000"/>
              </a:lnSpc>
            </a:pPr>
            <a:r>
              <a:rPr lang="zh-CN" altLang="en-US" sz="2800" dirty="0" smtClean="0"/>
              <a:t>（</a:t>
            </a:r>
            <a:r>
              <a:rPr lang="en-US" altLang="zh-CN" sz="2800" dirty="0" smtClean="0"/>
              <a:t>15</a:t>
            </a:r>
            <a:r>
              <a:rPr lang="zh-CN" altLang="en-US" sz="2800" dirty="0" smtClean="0"/>
              <a:t>）在</a:t>
            </a:r>
            <a:r>
              <a:rPr lang="en-US" altLang="zh-CN" sz="2800" dirty="0" smtClean="0"/>
              <a:t>B32</a:t>
            </a:r>
            <a:r>
              <a:rPr lang="zh-CN" altLang="en-US" sz="2800" dirty="0" smtClean="0"/>
              <a:t>单元格定义期初余额贷方最大值计算公式：</a:t>
            </a:r>
            <a:r>
              <a:rPr lang="en-US" altLang="zh-CN" sz="2800" dirty="0" smtClean="0"/>
              <a:t>=DMAX(A8:H16,8,F27:F28)</a:t>
            </a:r>
          </a:p>
          <a:p>
            <a:pPr>
              <a:lnSpc>
                <a:spcPct val="150000"/>
              </a:lnSpc>
            </a:pPr>
            <a:r>
              <a:rPr lang="zh-CN" altLang="en-US" sz="2800" dirty="0" smtClean="0"/>
              <a:t>（</a:t>
            </a:r>
            <a:r>
              <a:rPr lang="en-US" altLang="zh-CN" sz="2800" dirty="0" smtClean="0"/>
              <a:t>16</a:t>
            </a:r>
            <a:r>
              <a:rPr lang="zh-CN" altLang="en-US" sz="2800" dirty="0" smtClean="0"/>
              <a:t>）在</a:t>
            </a:r>
            <a:r>
              <a:rPr lang="en-US" altLang="zh-CN" sz="2800" dirty="0" smtClean="0"/>
              <a:t>B33</a:t>
            </a:r>
            <a:r>
              <a:rPr lang="zh-CN" altLang="en-US" sz="2800" dirty="0" smtClean="0"/>
              <a:t>单元格定义查找期初余额为贷的资产类科目公式：</a:t>
            </a:r>
            <a:r>
              <a:rPr lang="en-US" altLang="zh-CN" sz="2800" dirty="0" smtClean="0"/>
              <a:t>=DGET(A8:H16,1,E21:F22)</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en-US" altLang="zh-CN" sz="2800" b="1" dirty="0" smtClean="0"/>
              <a:t>1.4.7</a:t>
            </a:r>
            <a:r>
              <a:rPr lang="zh-CN" altLang="zh-CN" sz="2800" b="1" dirty="0" smtClean="0"/>
              <a:t>日期与时间函数</a:t>
            </a:r>
            <a:endParaRPr lang="en-US" altLang="zh-CN" sz="2800" b="1" dirty="0" smtClean="0"/>
          </a:p>
          <a:p>
            <a:pPr>
              <a:lnSpc>
                <a:spcPct val="150000"/>
              </a:lnSpc>
            </a:pPr>
            <a:r>
              <a:rPr lang="en-US" altLang="zh-CN" sz="2800" dirty="0" smtClean="0"/>
              <a:t>1.NOW()</a:t>
            </a:r>
            <a:endParaRPr lang="zh-CN" altLang="zh-CN" sz="2800" dirty="0" smtClean="0"/>
          </a:p>
          <a:p>
            <a:pPr>
              <a:lnSpc>
                <a:spcPct val="150000"/>
              </a:lnSpc>
            </a:pPr>
            <a:r>
              <a:rPr lang="en-US" altLang="zh-CN" sz="2800" dirty="0" smtClean="0"/>
              <a:t>2.TODAY()</a:t>
            </a:r>
            <a:endParaRPr lang="zh-CN" altLang="zh-CN" sz="2800" dirty="0" smtClean="0"/>
          </a:p>
          <a:p>
            <a:pPr>
              <a:lnSpc>
                <a:spcPct val="150000"/>
              </a:lnSpc>
            </a:pPr>
            <a:r>
              <a:rPr lang="en-US" altLang="zh-CN" sz="2800" dirty="0" smtClean="0"/>
              <a:t>3.YEAR(</a:t>
            </a:r>
            <a:r>
              <a:rPr lang="en-US" altLang="zh-CN" sz="2800" dirty="0" err="1" smtClean="0"/>
              <a:t>serial_number</a:t>
            </a:r>
            <a:r>
              <a:rPr lang="en-US" altLang="zh-CN" sz="2800" dirty="0" smtClean="0"/>
              <a:t>)</a:t>
            </a:r>
            <a:endParaRPr lang="zh-CN" altLang="zh-CN" sz="2800" dirty="0" smtClean="0"/>
          </a:p>
          <a:p>
            <a:pPr>
              <a:lnSpc>
                <a:spcPct val="150000"/>
              </a:lnSpc>
            </a:pPr>
            <a:r>
              <a:rPr lang="en-US" altLang="zh-CN" sz="2800" dirty="0" smtClean="0"/>
              <a:t>   MONTH(</a:t>
            </a:r>
            <a:r>
              <a:rPr lang="en-US" altLang="zh-CN" sz="2800" dirty="0" err="1" smtClean="0"/>
              <a:t>serial_number</a:t>
            </a:r>
            <a:r>
              <a:rPr lang="en-US" altLang="zh-CN" sz="2800" dirty="0" smtClean="0"/>
              <a:t>)</a:t>
            </a:r>
            <a:endParaRPr lang="zh-CN" altLang="zh-CN" sz="2800" dirty="0" smtClean="0"/>
          </a:p>
          <a:p>
            <a:pPr>
              <a:lnSpc>
                <a:spcPct val="150000"/>
              </a:lnSpc>
            </a:pPr>
            <a:r>
              <a:rPr lang="en-US" altLang="zh-CN" sz="2800" dirty="0" smtClean="0"/>
              <a:t>   DAY(</a:t>
            </a:r>
            <a:r>
              <a:rPr lang="en-US" altLang="zh-CN" sz="2800" dirty="0" err="1" smtClean="0"/>
              <a:t>serial_number</a:t>
            </a:r>
            <a:r>
              <a:rPr lang="en-US" altLang="zh-CN" sz="2800" dirty="0" smtClean="0"/>
              <a:t>)</a:t>
            </a:r>
          </a:p>
          <a:p>
            <a:pPr>
              <a:lnSpc>
                <a:spcPct val="150000"/>
              </a:lnSpc>
            </a:pPr>
            <a:r>
              <a:rPr lang="en-US" altLang="zh-CN" sz="2800" dirty="0" smtClean="0"/>
              <a:t>4.WEEKDAY(</a:t>
            </a:r>
            <a:r>
              <a:rPr lang="en-US" altLang="zh-CN" sz="2800" dirty="0" err="1" smtClean="0"/>
              <a:t>serial_number</a:t>
            </a:r>
            <a:r>
              <a:rPr lang="en-US" altLang="zh-CN" sz="2800" dirty="0" smtClean="0"/>
              <a:t>[,</a:t>
            </a:r>
            <a:r>
              <a:rPr lang="en-US" altLang="zh-CN" sz="2800" dirty="0" err="1" smtClean="0"/>
              <a:t>return_type</a:t>
            </a:r>
            <a:r>
              <a:rPr lang="en-US" altLang="zh-CN" sz="2800" dirty="0" smtClean="0"/>
              <a: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5196166"/>
          </a:xfrm>
          <a:prstGeom prst="rect">
            <a:avLst/>
          </a:prstGeom>
        </p:spPr>
        <p:txBody>
          <a:bodyPr wrap="square">
            <a:spAutoFit/>
          </a:bodyPr>
          <a:lstStyle/>
          <a:p>
            <a:pPr>
              <a:lnSpc>
                <a:spcPct val="150000"/>
              </a:lnSpc>
            </a:pPr>
            <a:r>
              <a:rPr lang="en-US" altLang="zh-CN" sz="2800" dirty="0" smtClean="0"/>
              <a:t>5.</a:t>
            </a:r>
          </a:p>
          <a:p>
            <a:pPr>
              <a:lnSpc>
                <a:spcPct val="150000"/>
              </a:lnSpc>
            </a:pPr>
            <a:r>
              <a:rPr lang="en-US" altLang="zh-CN" sz="2800" dirty="0" smtClean="0"/>
              <a:t>HOUR(</a:t>
            </a:r>
            <a:r>
              <a:rPr lang="en-US" altLang="zh-CN" sz="2800" dirty="0" err="1" smtClean="0"/>
              <a:t>serial_number</a:t>
            </a:r>
            <a:r>
              <a:rPr lang="en-US" altLang="zh-CN" sz="2800" dirty="0" smtClean="0"/>
              <a:t>)</a:t>
            </a:r>
            <a:endParaRPr lang="zh-CN" altLang="zh-CN" sz="2800" dirty="0" smtClean="0"/>
          </a:p>
          <a:p>
            <a:pPr>
              <a:lnSpc>
                <a:spcPct val="150000"/>
              </a:lnSpc>
            </a:pPr>
            <a:r>
              <a:rPr lang="en-US" altLang="zh-CN" sz="2800" dirty="0" smtClean="0"/>
              <a:t>MINUTE(</a:t>
            </a:r>
            <a:r>
              <a:rPr lang="en-US" altLang="zh-CN" sz="2800" dirty="0" err="1" smtClean="0"/>
              <a:t>serial_number</a:t>
            </a:r>
            <a:r>
              <a:rPr lang="en-US" altLang="zh-CN" sz="2800" dirty="0" smtClean="0"/>
              <a:t>) </a:t>
            </a:r>
            <a:endParaRPr lang="zh-CN" altLang="zh-CN" sz="2800" dirty="0" smtClean="0"/>
          </a:p>
          <a:p>
            <a:pPr>
              <a:lnSpc>
                <a:spcPct val="150000"/>
              </a:lnSpc>
            </a:pPr>
            <a:r>
              <a:rPr lang="en-US" altLang="zh-CN" sz="2800" dirty="0" smtClean="0"/>
              <a:t>HOUR(</a:t>
            </a:r>
            <a:r>
              <a:rPr lang="en-US" altLang="zh-CN" sz="2800" dirty="0" err="1" smtClean="0"/>
              <a:t>serial_number</a:t>
            </a:r>
            <a:r>
              <a:rPr lang="en-US" altLang="zh-CN" sz="2800" dirty="0" smtClean="0"/>
              <a:t>)</a:t>
            </a:r>
          </a:p>
          <a:p>
            <a:pPr>
              <a:lnSpc>
                <a:spcPct val="150000"/>
              </a:lnSpc>
            </a:pPr>
            <a:r>
              <a:rPr lang="en-US" altLang="zh-CN" sz="2800" dirty="0" smtClean="0"/>
              <a:t>6.TIME(hour</a:t>
            </a:r>
            <a:r>
              <a:rPr lang="zh-CN" altLang="zh-CN" sz="2800" dirty="0" smtClean="0"/>
              <a:t>，</a:t>
            </a:r>
            <a:r>
              <a:rPr lang="en-US" altLang="zh-CN" sz="2800" dirty="0" err="1" smtClean="0"/>
              <a:t>minute,second</a:t>
            </a:r>
            <a:r>
              <a:rPr lang="en-US" altLang="zh-CN" sz="2800" dirty="0" smtClean="0"/>
              <a:t>)</a:t>
            </a:r>
            <a:endParaRPr lang="zh-CN" altLang="zh-CN" sz="2800" dirty="0" smtClean="0"/>
          </a:p>
          <a:p>
            <a:pPr>
              <a:lnSpc>
                <a:spcPct val="150000"/>
              </a:lnSpc>
            </a:pPr>
            <a:r>
              <a:rPr lang="en-US" altLang="zh-CN" sz="2800" dirty="0" smtClean="0"/>
              <a:t>7.DATE(year</a:t>
            </a:r>
            <a:r>
              <a:rPr lang="zh-CN" altLang="zh-CN" sz="2800" dirty="0" smtClean="0"/>
              <a:t>，</a:t>
            </a:r>
            <a:r>
              <a:rPr lang="en-US" altLang="zh-CN" sz="2800" dirty="0" err="1" smtClean="0"/>
              <a:t>month,day</a:t>
            </a:r>
            <a:r>
              <a:rPr lang="en-US" altLang="zh-CN" sz="2800" dirty="0" smtClean="0"/>
              <a:t>)</a:t>
            </a:r>
            <a:endParaRPr lang="zh-CN" altLang="zh-CN" sz="2800" dirty="0" smtClean="0"/>
          </a:p>
          <a:p>
            <a:pPr>
              <a:lnSpc>
                <a:spcPct val="150000"/>
              </a:lnSpc>
            </a:pPr>
            <a:r>
              <a:rPr lang="en-US" altLang="zh-CN" sz="2800" dirty="0" smtClean="0"/>
              <a:t>8.DATEDIF(</a:t>
            </a:r>
            <a:r>
              <a:rPr lang="en-US" altLang="zh-CN" sz="2800" dirty="0" err="1" smtClean="0"/>
              <a:t>start_date,end_date,unit</a:t>
            </a:r>
            <a:r>
              <a:rPr lang="en-US" altLang="zh-CN" sz="2800" dirty="0" smtClean="0"/>
              <a:t>)</a:t>
            </a:r>
            <a:endParaRPr lang="zh-CN" altLang="zh-CN" sz="2800" dirty="0" smtClean="0"/>
          </a:p>
          <a:p>
            <a:pPr>
              <a:lnSpc>
                <a:spcPct val="150000"/>
              </a:lnSpc>
            </a:pP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5047536"/>
          </a:xfrm>
          <a:prstGeom prst="rect">
            <a:avLst/>
          </a:prstGeom>
        </p:spPr>
        <p:txBody>
          <a:bodyPr wrap="square">
            <a:spAutoFit/>
          </a:bodyPr>
          <a:lstStyle/>
          <a:p>
            <a:pPr>
              <a:lnSpc>
                <a:spcPct val="150000"/>
              </a:lnSpc>
            </a:pPr>
            <a:r>
              <a:rPr lang="en-US" altLang="zh-CN" sz="2800" b="1" dirty="0" smtClean="0"/>
              <a:t>1.4.8</a:t>
            </a:r>
            <a:r>
              <a:rPr lang="zh-CN" altLang="en-US" sz="2800" b="1" dirty="0" smtClean="0"/>
              <a:t>数学和三角函数</a:t>
            </a:r>
          </a:p>
          <a:p>
            <a:pPr>
              <a:lnSpc>
                <a:spcPct val="150000"/>
              </a:lnSpc>
            </a:pPr>
            <a:r>
              <a:rPr lang="en-US" altLang="zh-CN" sz="2800" dirty="0" smtClean="0"/>
              <a:t>1.ABS(number)</a:t>
            </a:r>
          </a:p>
          <a:p>
            <a:r>
              <a:rPr lang="en-US" altLang="zh-CN" sz="2800" dirty="0" smtClean="0"/>
              <a:t>2.FACT(number)</a:t>
            </a:r>
            <a:endParaRPr lang="zh-CN" altLang="zh-CN" sz="2800" dirty="0" smtClean="0"/>
          </a:p>
          <a:p>
            <a:pPr>
              <a:lnSpc>
                <a:spcPct val="150000"/>
              </a:lnSpc>
            </a:pPr>
            <a:r>
              <a:rPr lang="en-US" altLang="zh-CN" sz="2800" dirty="0" smtClean="0"/>
              <a:t>3.INT(number)</a:t>
            </a:r>
            <a:endParaRPr lang="zh-CN" altLang="zh-CN" sz="2800" dirty="0" smtClean="0"/>
          </a:p>
          <a:p>
            <a:pPr>
              <a:lnSpc>
                <a:spcPct val="150000"/>
              </a:lnSpc>
            </a:pPr>
            <a:r>
              <a:rPr lang="en-US" altLang="zh-CN" sz="2800" dirty="0" smtClean="0"/>
              <a:t>4.ROUND(</a:t>
            </a:r>
            <a:r>
              <a:rPr lang="en-US" altLang="zh-CN" sz="2800" dirty="0" err="1" smtClean="0"/>
              <a:t>number,num_digits</a:t>
            </a:r>
            <a:r>
              <a:rPr lang="en-US" altLang="zh-CN" sz="2800" dirty="0" smtClean="0"/>
              <a:t>)</a:t>
            </a:r>
            <a:endParaRPr lang="zh-CN" altLang="zh-CN" sz="2800" dirty="0" smtClean="0"/>
          </a:p>
          <a:p>
            <a:pPr>
              <a:lnSpc>
                <a:spcPct val="150000"/>
              </a:lnSpc>
            </a:pPr>
            <a:r>
              <a:rPr lang="en-US" altLang="zh-CN" sz="2800" dirty="0" smtClean="0"/>
              <a:t>5.LOG(</a:t>
            </a:r>
            <a:r>
              <a:rPr lang="en-US" altLang="zh-CN" sz="2800" dirty="0" err="1" smtClean="0"/>
              <a:t>number,base</a:t>
            </a:r>
            <a:r>
              <a:rPr lang="en-US" altLang="zh-CN" sz="2800" dirty="0" smtClean="0"/>
              <a:t>)</a:t>
            </a:r>
            <a:endParaRPr lang="zh-CN" altLang="zh-CN" sz="2800" dirty="0" smtClean="0"/>
          </a:p>
          <a:p>
            <a:pPr>
              <a:lnSpc>
                <a:spcPct val="150000"/>
              </a:lnSpc>
            </a:pPr>
            <a:r>
              <a:rPr lang="en-US" altLang="zh-CN" sz="2800" dirty="0" smtClean="0"/>
              <a:t>6.POWER(</a:t>
            </a:r>
            <a:r>
              <a:rPr lang="en-US" altLang="zh-CN" sz="2800" dirty="0" err="1" smtClean="0"/>
              <a:t>number,power</a:t>
            </a:r>
            <a:r>
              <a:rPr lang="en-US" altLang="zh-CN" sz="2800" dirty="0" smtClean="0"/>
              <a:t>)</a:t>
            </a:r>
            <a:endParaRPr lang="zh-CN" altLang="zh-CN" sz="2800" dirty="0" smtClean="0"/>
          </a:p>
          <a:p>
            <a:pPr>
              <a:lnSpc>
                <a:spcPct val="150000"/>
              </a:lnSpc>
            </a:pPr>
            <a:r>
              <a:rPr lang="en-US" altLang="zh-CN" sz="2800" dirty="0" smtClean="0"/>
              <a:t>7.SQRT(number)</a:t>
            </a:r>
            <a:endParaRPr lang="zh-CN" altLang="zh-CN"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en-US" altLang="zh-CN" sz="2800" dirty="0" smtClean="0"/>
              <a:t>8.MOD(</a:t>
            </a:r>
            <a:r>
              <a:rPr lang="en-US" altLang="zh-CN" sz="2800" dirty="0" err="1" smtClean="0"/>
              <a:t>number,divisor</a:t>
            </a:r>
            <a:r>
              <a:rPr lang="en-US" altLang="zh-CN" sz="2800" dirty="0" smtClean="0"/>
              <a:t>)</a:t>
            </a:r>
          </a:p>
          <a:p>
            <a:pPr>
              <a:lnSpc>
                <a:spcPct val="150000"/>
              </a:lnSpc>
            </a:pPr>
            <a:r>
              <a:rPr lang="en-US" altLang="zh-CN" sz="2800" dirty="0" smtClean="0"/>
              <a:t>9.RAND()</a:t>
            </a:r>
            <a:endParaRPr lang="zh-CN" altLang="zh-CN" sz="2800" dirty="0" smtClean="0"/>
          </a:p>
          <a:p>
            <a:pPr>
              <a:lnSpc>
                <a:spcPct val="150000"/>
              </a:lnSpc>
            </a:pPr>
            <a:r>
              <a:rPr lang="en-US" altLang="zh-CN" sz="2800" dirty="0" smtClean="0"/>
              <a:t>10.SUMPRODUCT(array1,array2,array3, ...)</a:t>
            </a:r>
            <a:endParaRPr lang="zh-CN" altLang="zh-CN" sz="2800" dirty="0" smtClean="0"/>
          </a:p>
          <a:p>
            <a:pPr>
              <a:lnSpc>
                <a:spcPct val="150000"/>
              </a:lnSpc>
            </a:pPr>
            <a:r>
              <a:rPr lang="zh-CN" altLang="zh-CN" sz="2800" dirty="0" smtClean="0"/>
              <a:t>利用</a:t>
            </a:r>
            <a:r>
              <a:rPr lang="en-US" altLang="zh-CN" sz="2800" dirty="0" smtClean="0"/>
              <a:t>SUMPRODUCT</a:t>
            </a:r>
            <a:r>
              <a:rPr lang="zh-CN" altLang="zh-CN" sz="2800" dirty="0" smtClean="0"/>
              <a:t>函数也可以实现多条件求和。如例【</a:t>
            </a:r>
            <a:r>
              <a:rPr lang="en-US" altLang="zh-CN" sz="2800" dirty="0" smtClean="0"/>
              <a:t>1-3</a:t>
            </a:r>
            <a:r>
              <a:rPr lang="zh-CN" altLang="zh-CN" sz="2800" dirty="0" smtClean="0"/>
              <a:t>】所示，公式“</a:t>
            </a:r>
            <a:r>
              <a:rPr lang="en-US" altLang="zh-CN" sz="2800" dirty="0" smtClean="0"/>
              <a:t>SUMPRODUCT((B2:B9="</a:t>
            </a:r>
            <a:r>
              <a:rPr lang="zh-CN" altLang="zh-CN" sz="2800" dirty="0" smtClean="0"/>
              <a:t>资产</a:t>
            </a:r>
            <a:r>
              <a:rPr lang="en-US" altLang="zh-CN" sz="2800" dirty="0" smtClean="0"/>
              <a:t>")*(C2:C9="</a:t>
            </a:r>
            <a:r>
              <a:rPr lang="zh-CN" altLang="zh-CN" sz="2800" dirty="0" smtClean="0"/>
              <a:t>借</a:t>
            </a:r>
            <a:r>
              <a:rPr lang="en-US" altLang="zh-CN" sz="2800" dirty="0" smtClean="0"/>
              <a:t>")*D2:D9)</a:t>
            </a:r>
            <a:r>
              <a:rPr lang="zh-CN" altLang="zh-CN" sz="2800" dirty="0" smtClean="0"/>
              <a:t>”将计算资产类账户借方余额合计。</a:t>
            </a:r>
          </a:p>
          <a:p>
            <a:pPr>
              <a:lnSpc>
                <a:spcPct val="150000"/>
              </a:lnSpc>
            </a:pPr>
            <a:endParaRPr lang="en-US" altLang="zh-CN"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lvl="0"/>
            <a:r>
              <a:rPr lang="en-US" altLang="zh-CN" sz="2800" b="1" dirty="0" smtClean="0"/>
              <a:t>1.2Excel</a:t>
            </a:r>
            <a:r>
              <a:rPr lang="zh-CN" altLang="en-US" sz="2800" b="1" dirty="0" smtClean="0"/>
              <a:t>公式</a:t>
            </a:r>
            <a:endParaRPr lang="zh-CN" altLang="en-US" sz="2800" b="1" dirty="0">
              <a:latin typeface="思源黑体 CN Bold" panose="020B0800000000000000" charset="-122"/>
              <a:ea typeface="思源黑体 CN Bold" panose="020B0800000000000000" charset="-122"/>
            </a:endParaRPr>
          </a:p>
        </p:txBody>
      </p:sp>
      <p:sp>
        <p:nvSpPr>
          <p:cNvPr id="6" name="矩形 5"/>
          <p:cNvSpPr/>
          <p:nvPr/>
        </p:nvSpPr>
        <p:spPr>
          <a:xfrm>
            <a:off x="993402" y="1212064"/>
            <a:ext cx="10199077" cy="5047536"/>
          </a:xfrm>
          <a:prstGeom prst="rect">
            <a:avLst/>
          </a:prstGeom>
        </p:spPr>
        <p:txBody>
          <a:bodyPr wrap="square">
            <a:spAutoFit/>
          </a:bodyPr>
          <a:lstStyle/>
          <a:p>
            <a:pPr>
              <a:lnSpc>
                <a:spcPct val="150000"/>
              </a:lnSpc>
            </a:pPr>
            <a:r>
              <a:rPr lang="en-US" altLang="zh-CN" sz="2800" dirty="0" smtClean="0"/>
              <a:t>2.Excel</a:t>
            </a:r>
            <a:r>
              <a:rPr lang="zh-CN" altLang="zh-CN" sz="2800" dirty="0" smtClean="0"/>
              <a:t>公式的编辑</a:t>
            </a:r>
            <a:endParaRPr lang="en-US" altLang="zh-CN" sz="2800" dirty="0" smtClean="0"/>
          </a:p>
          <a:p>
            <a:pPr>
              <a:lnSpc>
                <a:spcPct val="150000"/>
              </a:lnSpc>
            </a:pPr>
            <a:r>
              <a:rPr lang="zh-CN" altLang="zh-CN" sz="2800" dirty="0" smtClean="0"/>
              <a:t>（</a:t>
            </a:r>
            <a:r>
              <a:rPr lang="en-US" altLang="zh-CN" sz="2800" dirty="0" smtClean="0"/>
              <a:t>1</a:t>
            </a:r>
            <a:r>
              <a:rPr lang="zh-CN" altLang="zh-CN" sz="2800" dirty="0" smtClean="0"/>
              <a:t>）双击公式所在的单元格，然后直接在单元格内修改。</a:t>
            </a:r>
          </a:p>
          <a:p>
            <a:pPr>
              <a:lnSpc>
                <a:spcPct val="150000"/>
              </a:lnSpc>
            </a:pPr>
            <a:r>
              <a:rPr lang="zh-CN" altLang="zh-CN" sz="2800" dirty="0" smtClean="0"/>
              <a:t>（</a:t>
            </a:r>
            <a:r>
              <a:rPr lang="en-US" altLang="zh-CN" sz="2800" dirty="0" smtClean="0"/>
              <a:t>2</a:t>
            </a:r>
            <a:r>
              <a:rPr lang="zh-CN" altLang="zh-CN" sz="2800" dirty="0" smtClean="0"/>
              <a:t>）选中公式所在的单元格，然后按【</a:t>
            </a:r>
            <a:r>
              <a:rPr lang="en-US" altLang="zh-CN" sz="2800" dirty="0" smtClean="0"/>
              <a:t>F2</a:t>
            </a:r>
            <a:r>
              <a:rPr lang="zh-CN" altLang="zh-CN" sz="2800" dirty="0" smtClean="0"/>
              <a:t>】键直接在单元格内修改。</a:t>
            </a:r>
          </a:p>
          <a:p>
            <a:pPr>
              <a:lnSpc>
                <a:spcPct val="150000"/>
              </a:lnSpc>
            </a:pPr>
            <a:r>
              <a:rPr lang="zh-CN" altLang="zh-CN" sz="2800" dirty="0" smtClean="0"/>
              <a:t>（</a:t>
            </a:r>
            <a:r>
              <a:rPr lang="en-US" altLang="zh-CN" sz="2800" dirty="0" smtClean="0"/>
              <a:t>3</a:t>
            </a:r>
            <a:r>
              <a:rPr lang="zh-CN" altLang="zh-CN" sz="2800" dirty="0" smtClean="0"/>
              <a:t>）选中公式所在的单元格，然后单击公式编辑栏，在公式编辑栏内修改。</a:t>
            </a:r>
          </a:p>
          <a:p>
            <a:pPr>
              <a:lnSpc>
                <a:spcPct val="150000"/>
              </a:lnSpc>
            </a:pPr>
            <a:r>
              <a:rPr lang="en-US" altLang="zh-CN" sz="2800" dirty="0" smtClean="0"/>
              <a:t>3.</a:t>
            </a:r>
            <a:r>
              <a:rPr lang="zh-CN" altLang="zh-CN" sz="2800" dirty="0" smtClean="0"/>
              <a:t>公式的运算次序</a:t>
            </a:r>
          </a:p>
          <a:p>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4832092"/>
          </a:xfrm>
          <a:prstGeom prst="rect">
            <a:avLst/>
          </a:prstGeom>
        </p:spPr>
        <p:txBody>
          <a:bodyPr wrap="square">
            <a:spAutoFit/>
          </a:bodyPr>
          <a:lstStyle/>
          <a:p>
            <a:pPr>
              <a:lnSpc>
                <a:spcPct val="150000"/>
              </a:lnSpc>
            </a:pPr>
            <a:r>
              <a:rPr lang="en-US" altLang="zh-CN" sz="2800" b="1" dirty="0" smtClean="0"/>
              <a:t>1.4.9</a:t>
            </a:r>
            <a:r>
              <a:rPr lang="zh-CN" altLang="en-US" sz="2800" b="1" dirty="0" smtClean="0"/>
              <a:t>财务函数</a:t>
            </a:r>
          </a:p>
          <a:p>
            <a:pPr>
              <a:lnSpc>
                <a:spcPct val="150000"/>
              </a:lnSpc>
            </a:pPr>
            <a:r>
              <a:rPr lang="en-US" altLang="zh-CN" sz="2800" dirty="0" smtClean="0"/>
              <a:t>1.SLN</a:t>
            </a:r>
            <a:r>
              <a:rPr lang="zh-CN" altLang="en-US" sz="2800" dirty="0" smtClean="0"/>
              <a:t>（</a:t>
            </a:r>
            <a:r>
              <a:rPr lang="en-US" altLang="zh-CN" sz="2800" dirty="0" smtClean="0"/>
              <a:t>cost</a:t>
            </a:r>
            <a:r>
              <a:rPr lang="zh-CN" altLang="en-US" sz="2800" dirty="0" smtClean="0"/>
              <a:t>，</a:t>
            </a:r>
            <a:r>
              <a:rPr lang="en-US" altLang="zh-CN" sz="2800" dirty="0" smtClean="0"/>
              <a:t>salvage</a:t>
            </a:r>
            <a:r>
              <a:rPr lang="zh-CN" altLang="en-US" sz="2800" dirty="0" smtClean="0"/>
              <a:t>，</a:t>
            </a:r>
            <a:r>
              <a:rPr lang="en-US" altLang="zh-CN" sz="2800" dirty="0" smtClean="0"/>
              <a:t>life</a:t>
            </a:r>
            <a:r>
              <a:rPr lang="zh-CN" altLang="en-US" sz="2800" dirty="0" smtClean="0"/>
              <a:t>）</a:t>
            </a:r>
            <a:endParaRPr lang="en-US" altLang="zh-CN" sz="2800" dirty="0" smtClean="0"/>
          </a:p>
          <a:p>
            <a:r>
              <a:rPr lang="en-US" altLang="zh-CN" sz="2800" dirty="0" smtClean="0"/>
              <a:t>2.DDB</a:t>
            </a:r>
            <a:r>
              <a:rPr lang="zh-CN" altLang="zh-CN" sz="2800" dirty="0" smtClean="0"/>
              <a:t>（</a:t>
            </a:r>
            <a:r>
              <a:rPr lang="en-US" altLang="zh-CN" sz="2800" dirty="0" smtClean="0"/>
              <a:t>cost</a:t>
            </a:r>
            <a:r>
              <a:rPr lang="zh-CN" altLang="zh-CN" sz="2800" dirty="0" smtClean="0"/>
              <a:t>，</a:t>
            </a:r>
            <a:r>
              <a:rPr lang="en-US" altLang="zh-CN" sz="2800" dirty="0" smtClean="0"/>
              <a:t>salvage</a:t>
            </a:r>
            <a:r>
              <a:rPr lang="zh-CN" altLang="zh-CN" sz="2800" dirty="0" smtClean="0"/>
              <a:t>，</a:t>
            </a:r>
            <a:r>
              <a:rPr lang="en-US" altLang="zh-CN" sz="2800" dirty="0" smtClean="0"/>
              <a:t>life</a:t>
            </a:r>
            <a:r>
              <a:rPr lang="zh-CN" altLang="zh-CN" sz="2800" dirty="0" smtClean="0"/>
              <a:t>，</a:t>
            </a:r>
            <a:r>
              <a:rPr lang="en-US" altLang="zh-CN" sz="2800" dirty="0" smtClean="0"/>
              <a:t>per[</a:t>
            </a:r>
            <a:r>
              <a:rPr lang="zh-CN" altLang="zh-CN" sz="2800" dirty="0" smtClean="0"/>
              <a:t>，</a:t>
            </a:r>
            <a:r>
              <a:rPr lang="en-US" altLang="zh-CN" sz="2800" dirty="0" smtClean="0"/>
              <a:t>factor]</a:t>
            </a:r>
            <a:r>
              <a:rPr lang="zh-CN" altLang="zh-CN" sz="2800" dirty="0" smtClean="0"/>
              <a:t>）</a:t>
            </a:r>
          </a:p>
          <a:p>
            <a:r>
              <a:rPr lang="en-US" altLang="zh-CN" sz="2800" dirty="0" smtClean="0"/>
              <a:t>3.SYD</a:t>
            </a:r>
            <a:r>
              <a:rPr lang="zh-CN" altLang="zh-CN" sz="2800" dirty="0" smtClean="0"/>
              <a:t>（</a:t>
            </a:r>
            <a:r>
              <a:rPr lang="en-US" altLang="zh-CN" sz="2800" dirty="0" smtClean="0"/>
              <a:t>cost</a:t>
            </a:r>
            <a:r>
              <a:rPr lang="zh-CN" altLang="zh-CN" sz="2800" dirty="0" smtClean="0"/>
              <a:t>，</a:t>
            </a:r>
            <a:r>
              <a:rPr lang="en-US" altLang="zh-CN" sz="2800" dirty="0" smtClean="0"/>
              <a:t>salvage</a:t>
            </a:r>
            <a:r>
              <a:rPr lang="zh-CN" altLang="zh-CN" sz="2800" dirty="0" smtClean="0"/>
              <a:t>，</a:t>
            </a:r>
            <a:r>
              <a:rPr lang="en-US" altLang="zh-CN" sz="2800" dirty="0" smtClean="0"/>
              <a:t>life</a:t>
            </a:r>
            <a:r>
              <a:rPr lang="zh-CN" altLang="zh-CN" sz="2800" dirty="0" smtClean="0"/>
              <a:t>，</a:t>
            </a:r>
            <a:r>
              <a:rPr lang="en-US" altLang="zh-CN" sz="2800" dirty="0" smtClean="0"/>
              <a:t>per</a:t>
            </a:r>
            <a:r>
              <a:rPr lang="zh-CN" altLang="zh-CN" sz="2800" dirty="0" smtClean="0"/>
              <a:t>）</a:t>
            </a:r>
          </a:p>
          <a:p>
            <a:pPr>
              <a:lnSpc>
                <a:spcPct val="150000"/>
              </a:lnSpc>
            </a:pPr>
            <a:r>
              <a:rPr lang="en-US" altLang="zh-CN" sz="2800" dirty="0" smtClean="0"/>
              <a:t>       </a:t>
            </a:r>
            <a:r>
              <a:rPr lang="zh-CN" altLang="zh-CN" sz="2800" dirty="0" smtClean="0"/>
              <a:t>【例</a:t>
            </a:r>
            <a:r>
              <a:rPr lang="en-US" altLang="zh-CN" sz="2800" dirty="0" smtClean="0"/>
              <a:t>1-21</a:t>
            </a:r>
            <a:r>
              <a:rPr lang="zh-CN" altLang="zh-CN" sz="2800" dirty="0" smtClean="0"/>
              <a:t>】如图</a:t>
            </a:r>
            <a:r>
              <a:rPr lang="en-US" altLang="zh-CN" sz="2800" dirty="0" smtClean="0"/>
              <a:t>1-18</a:t>
            </a:r>
            <a:r>
              <a:rPr lang="zh-CN" altLang="zh-CN" sz="2800" dirty="0" smtClean="0"/>
              <a:t>所示，某固定资产原值</a:t>
            </a:r>
            <a:r>
              <a:rPr lang="en-US" altLang="zh-CN" sz="2800" dirty="0" smtClean="0"/>
              <a:t>100000</a:t>
            </a:r>
            <a:r>
              <a:rPr lang="zh-CN" altLang="zh-CN" sz="2800" dirty="0" smtClean="0"/>
              <a:t>元，预计净残值</a:t>
            </a:r>
            <a:r>
              <a:rPr lang="en-US" altLang="zh-CN" sz="2800" dirty="0" smtClean="0"/>
              <a:t>5000</a:t>
            </a:r>
            <a:r>
              <a:rPr lang="zh-CN" altLang="zh-CN" sz="2800" dirty="0" smtClean="0"/>
              <a:t>元，预计使用年限</a:t>
            </a:r>
            <a:r>
              <a:rPr lang="en-US" altLang="zh-CN" sz="2800" dirty="0" smtClean="0"/>
              <a:t>5</a:t>
            </a:r>
            <a:r>
              <a:rPr lang="zh-CN" altLang="zh-CN" sz="2800" dirty="0" smtClean="0"/>
              <a:t>年，如何分别运用直线法、年数总和法和双倍余额递减法计算该固定资产各年折旧？</a:t>
            </a:r>
          </a:p>
          <a:p>
            <a:pPr>
              <a:lnSpc>
                <a:spcPct val="150000"/>
              </a:lnSpc>
            </a:pPr>
            <a:endParaRPr lang="zh-CN" altLang="en-US"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pic>
        <p:nvPicPr>
          <p:cNvPr id="53250" name="图片 14"/>
          <p:cNvPicPr>
            <a:picLocks noChangeAspect="1" noChangeArrowheads="1"/>
          </p:cNvPicPr>
          <p:nvPr/>
        </p:nvPicPr>
        <p:blipFill>
          <a:blip r:embed="rId4" cstate="print"/>
          <a:srcRect/>
          <a:stretch>
            <a:fillRect/>
          </a:stretch>
        </p:blipFill>
        <p:spPr bwMode="auto">
          <a:xfrm>
            <a:off x="2999231" y="1243584"/>
            <a:ext cx="5257801" cy="2020974"/>
          </a:xfrm>
          <a:prstGeom prst="rect">
            <a:avLst/>
          </a:prstGeom>
          <a:noFill/>
          <a:ln w="9525">
            <a:noFill/>
            <a:miter lim="800000"/>
            <a:headEnd/>
            <a:tailEnd/>
          </a:ln>
        </p:spPr>
      </p:pic>
      <p:pic>
        <p:nvPicPr>
          <p:cNvPr id="53251" name="图片 15"/>
          <p:cNvPicPr>
            <a:picLocks noChangeAspect="1" noChangeArrowheads="1"/>
          </p:cNvPicPr>
          <p:nvPr/>
        </p:nvPicPr>
        <p:blipFill>
          <a:blip r:embed="rId5" cstate="print"/>
          <a:srcRect/>
          <a:stretch>
            <a:fillRect/>
          </a:stretch>
        </p:blipFill>
        <p:spPr bwMode="auto">
          <a:xfrm>
            <a:off x="941832" y="3538728"/>
            <a:ext cx="10013722" cy="2185416"/>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3323987"/>
          </a:xfrm>
          <a:prstGeom prst="rect">
            <a:avLst/>
          </a:prstGeom>
        </p:spPr>
        <p:txBody>
          <a:bodyPr wrap="square">
            <a:spAutoFit/>
          </a:bodyPr>
          <a:lstStyle/>
          <a:p>
            <a:pPr>
              <a:lnSpc>
                <a:spcPct val="150000"/>
              </a:lnSpc>
            </a:pPr>
            <a:r>
              <a:rPr lang="en-US" altLang="zh-CN" sz="2800" dirty="0" smtClean="0"/>
              <a:t>4.VDB</a:t>
            </a:r>
            <a:r>
              <a:rPr lang="zh-CN" altLang="en-US" sz="2800" dirty="0" smtClean="0"/>
              <a:t>（</a:t>
            </a:r>
            <a:r>
              <a:rPr lang="en-US" altLang="zh-CN" sz="2800" dirty="0" smtClean="0"/>
              <a:t>cost</a:t>
            </a:r>
            <a:r>
              <a:rPr lang="zh-CN" altLang="en-US" sz="2800" dirty="0" smtClean="0"/>
              <a:t>，</a:t>
            </a:r>
            <a:r>
              <a:rPr lang="en-US" altLang="zh-CN" sz="2800" dirty="0" smtClean="0"/>
              <a:t>salvage</a:t>
            </a:r>
            <a:r>
              <a:rPr lang="zh-CN" altLang="en-US" sz="2800" dirty="0" smtClean="0"/>
              <a:t>，</a:t>
            </a:r>
            <a:r>
              <a:rPr lang="en-US" altLang="zh-CN" sz="2800" dirty="0" smtClean="0"/>
              <a:t>life</a:t>
            </a:r>
            <a:r>
              <a:rPr lang="zh-CN" altLang="en-US" sz="2800" dirty="0" smtClean="0"/>
              <a:t>，</a:t>
            </a:r>
            <a:r>
              <a:rPr lang="en-US" altLang="zh-CN" sz="2800" dirty="0" err="1" smtClean="0"/>
              <a:t>start_period,end_period</a:t>
            </a:r>
            <a:r>
              <a:rPr lang="en-US" altLang="zh-CN" sz="2800" dirty="0" smtClean="0"/>
              <a:t>,[factor], [</a:t>
            </a:r>
            <a:r>
              <a:rPr lang="en-US" altLang="zh-CN" sz="2800" dirty="0" err="1" smtClean="0"/>
              <a:t>no_switch</a:t>
            </a:r>
            <a:r>
              <a:rPr lang="en-US" altLang="zh-CN" sz="2800" dirty="0" smtClean="0"/>
              <a:t>]</a:t>
            </a:r>
            <a:r>
              <a:rPr lang="zh-CN" altLang="en-US" sz="2800" dirty="0" smtClean="0"/>
              <a:t>）</a:t>
            </a:r>
            <a:endParaRPr lang="en-US" altLang="zh-CN" sz="2800" dirty="0" smtClean="0"/>
          </a:p>
          <a:p>
            <a:pPr>
              <a:lnSpc>
                <a:spcPct val="150000"/>
              </a:lnSpc>
            </a:pPr>
            <a:r>
              <a:rPr lang="en-US" altLang="zh-CN" sz="2800" dirty="0" smtClean="0"/>
              <a:t>       </a:t>
            </a:r>
            <a:r>
              <a:rPr lang="zh-CN" altLang="zh-CN" sz="2800" dirty="0" smtClean="0"/>
              <a:t>【例</a:t>
            </a:r>
            <a:r>
              <a:rPr lang="en-US" altLang="zh-CN" sz="2800" dirty="0" smtClean="0"/>
              <a:t>1-22</a:t>
            </a:r>
            <a:r>
              <a:rPr lang="zh-CN" altLang="zh-CN" sz="2800" dirty="0" smtClean="0"/>
              <a:t>】如图</a:t>
            </a:r>
            <a:r>
              <a:rPr lang="en-US" altLang="zh-CN" sz="2800" dirty="0" smtClean="0"/>
              <a:t>1-20</a:t>
            </a:r>
            <a:r>
              <a:rPr lang="zh-CN" altLang="zh-CN" sz="2800" dirty="0" smtClean="0"/>
              <a:t>所示，已知固定资产原值、预计净残值和预计使用年限，分别采用年限平均法、年数总和法和双倍余额递减法计算各年折旧额。</a:t>
            </a:r>
            <a:endParaRPr lang="zh-CN" altLang="en-US"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pic>
        <p:nvPicPr>
          <p:cNvPr id="54274" name="Picture 2"/>
          <p:cNvPicPr>
            <a:picLocks noChangeAspect="1" noChangeArrowheads="1"/>
          </p:cNvPicPr>
          <p:nvPr/>
        </p:nvPicPr>
        <p:blipFill>
          <a:blip r:embed="rId4" cstate="print"/>
          <a:srcRect/>
          <a:stretch>
            <a:fillRect/>
          </a:stretch>
        </p:blipFill>
        <p:spPr bwMode="auto">
          <a:xfrm>
            <a:off x="886968" y="1252728"/>
            <a:ext cx="4599304" cy="3063240"/>
          </a:xfrm>
          <a:prstGeom prst="rect">
            <a:avLst/>
          </a:prstGeom>
          <a:noFill/>
          <a:ln w="9525">
            <a:noFill/>
            <a:miter lim="800000"/>
            <a:headEnd/>
            <a:tailEnd/>
          </a:ln>
        </p:spPr>
      </p:pic>
      <p:pic>
        <p:nvPicPr>
          <p:cNvPr id="54275" name="Picture 3"/>
          <p:cNvPicPr>
            <a:picLocks noChangeAspect="1" noChangeArrowheads="1"/>
          </p:cNvPicPr>
          <p:nvPr/>
        </p:nvPicPr>
        <p:blipFill>
          <a:blip r:embed="rId5" cstate="print"/>
          <a:srcRect/>
          <a:stretch>
            <a:fillRect/>
          </a:stretch>
        </p:blipFill>
        <p:spPr bwMode="auto">
          <a:xfrm>
            <a:off x="5733288" y="1271016"/>
            <a:ext cx="6094170" cy="304495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en-US" altLang="zh-CN" sz="2800" dirty="0" smtClean="0"/>
              <a:t>5.NPV</a:t>
            </a:r>
            <a:r>
              <a:rPr lang="zh-CN" altLang="zh-CN" sz="2800" dirty="0" smtClean="0"/>
              <a:t>（</a:t>
            </a:r>
            <a:r>
              <a:rPr lang="en-US" altLang="zh-CN" sz="2800" dirty="0" smtClean="0"/>
              <a:t>rate,value1,value2,</a:t>
            </a:r>
            <a:r>
              <a:rPr lang="zh-CN" altLang="zh-CN" sz="2800" dirty="0" smtClean="0"/>
              <a:t>……）</a:t>
            </a:r>
            <a:endParaRPr lang="en-US" altLang="zh-CN" sz="2800" dirty="0" smtClean="0"/>
          </a:p>
          <a:p>
            <a:pPr>
              <a:lnSpc>
                <a:spcPct val="150000"/>
              </a:lnSpc>
            </a:pPr>
            <a:r>
              <a:rPr lang="en-US" altLang="zh-CN" sz="2800" dirty="0" smtClean="0"/>
              <a:t>6.IRR</a:t>
            </a:r>
            <a:r>
              <a:rPr lang="zh-CN" altLang="zh-CN" sz="2800" dirty="0" smtClean="0"/>
              <a:t>（</a:t>
            </a:r>
            <a:r>
              <a:rPr lang="en-US" altLang="zh-CN" sz="2800" dirty="0" err="1" smtClean="0"/>
              <a:t>values,guess</a:t>
            </a:r>
            <a:r>
              <a:rPr lang="zh-CN" altLang="zh-CN" sz="2800" dirty="0" smtClean="0"/>
              <a:t>）</a:t>
            </a:r>
          </a:p>
          <a:p>
            <a:pPr>
              <a:lnSpc>
                <a:spcPct val="150000"/>
              </a:lnSpc>
            </a:pPr>
            <a:r>
              <a:rPr lang="en-US" altLang="zh-CN" sz="2800" dirty="0" smtClean="0"/>
              <a:t>      </a:t>
            </a:r>
            <a:r>
              <a:rPr lang="zh-CN" altLang="zh-CN" sz="2800" dirty="0" smtClean="0"/>
              <a:t>【例</a:t>
            </a:r>
            <a:r>
              <a:rPr lang="en-US" altLang="zh-CN" sz="2800" dirty="0" smtClean="0"/>
              <a:t>1-23</a:t>
            </a:r>
            <a:r>
              <a:rPr lang="zh-CN" altLang="zh-CN" sz="2800" dirty="0" smtClean="0"/>
              <a:t>】如图</a:t>
            </a:r>
            <a:r>
              <a:rPr lang="en-US" altLang="zh-CN" sz="2800" dirty="0" smtClean="0"/>
              <a:t>1-22</a:t>
            </a:r>
            <a:r>
              <a:rPr lang="zh-CN" altLang="zh-CN" sz="2800" dirty="0" smtClean="0"/>
              <a:t>所示，某公司欲投资于某项目，初始投资额为</a:t>
            </a:r>
            <a:r>
              <a:rPr lang="en-US" altLang="zh-CN" sz="2800" dirty="0" smtClean="0"/>
              <a:t>100000</a:t>
            </a:r>
            <a:r>
              <a:rPr lang="zh-CN" altLang="zh-CN" sz="2800" dirty="0" smtClean="0"/>
              <a:t>元，项目周期为</a:t>
            </a:r>
            <a:r>
              <a:rPr lang="en-US" altLang="zh-CN" sz="2800" dirty="0" smtClean="0"/>
              <a:t>3</a:t>
            </a:r>
            <a:r>
              <a:rPr lang="zh-CN" altLang="zh-CN" sz="2800" dirty="0" smtClean="0"/>
              <a:t>年，预计未来三年各年收益分别为</a:t>
            </a:r>
            <a:r>
              <a:rPr lang="en-US" altLang="zh-CN" sz="2800" dirty="0" smtClean="0"/>
              <a:t>30000</a:t>
            </a:r>
            <a:r>
              <a:rPr lang="zh-CN" altLang="zh-CN" sz="2800" dirty="0" smtClean="0"/>
              <a:t>元、</a:t>
            </a:r>
            <a:r>
              <a:rPr lang="en-US" altLang="zh-CN" sz="2800" dirty="0" smtClean="0"/>
              <a:t>50000</a:t>
            </a:r>
            <a:r>
              <a:rPr lang="zh-CN" altLang="zh-CN" sz="2800" dirty="0" smtClean="0"/>
              <a:t>元、</a:t>
            </a:r>
            <a:r>
              <a:rPr lang="en-US" altLang="zh-CN" sz="2800" dirty="0" smtClean="0"/>
              <a:t>40000</a:t>
            </a:r>
            <a:r>
              <a:rPr lang="zh-CN" altLang="zh-CN" sz="2800" dirty="0" smtClean="0"/>
              <a:t>元。假设贴现率为</a:t>
            </a:r>
            <a:r>
              <a:rPr lang="en-US" altLang="zh-CN" sz="2800" dirty="0" smtClean="0"/>
              <a:t>5%</a:t>
            </a:r>
            <a:r>
              <a:rPr lang="zh-CN" altLang="zh-CN" sz="2800" dirty="0" smtClean="0"/>
              <a:t>，试计算该项目的净现值以及内含报酬率。</a:t>
            </a:r>
          </a:p>
          <a:p>
            <a:pPr>
              <a:lnSpc>
                <a:spcPct val="150000"/>
              </a:lnSpc>
            </a:pP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pic>
        <p:nvPicPr>
          <p:cNvPr id="55298" name="Picture 2"/>
          <p:cNvPicPr>
            <a:picLocks noChangeAspect="1" noChangeArrowheads="1"/>
          </p:cNvPicPr>
          <p:nvPr/>
        </p:nvPicPr>
        <p:blipFill>
          <a:blip r:embed="rId4" cstate="print"/>
          <a:srcRect/>
          <a:stretch>
            <a:fillRect/>
          </a:stretch>
        </p:blipFill>
        <p:spPr bwMode="auto">
          <a:xfrm>
            <a:off x="2167128" y="2203704"/>
            <a:ext cx="7648494" cy="262432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5909310"/>
          </a:xfrm>
          <a:prstGeom prst="rect">
            <a:avLst/>
          </a:prstGeom>
        </p:spPr>
        <p:txBody>
          <a:bodyPr wrap="square">
            <a:spAutoFit/>
          </a:bodyPr>
          <a:lstStyle/>
          <a:p>
            <a:pPr>
              <a:lnSpc>
                <a:spcPct val="150000"/>
              </a:lnSpc>
            </a:pPr>
            <a:r>
              <a:rPr lang="zh-CN" altLang="en-US" sz="2800" dirty="0" smtClean="0"/>
              <a:t>（</a:t>
            </a:r>
            <a:r>
              <a:rPr lang="en-US" altLang="zh-CN" sz="2800" dirty="0" smtClean="0"/>
              <a:t>1</a:t>
            </a:r>
            <a:r>
              <a:rPr lang="zh-CN" altLang="en-US" sz="2800" dirty="0" smtClean="0"/>
              <a:t>）</a:t>
            </a:r>
            <a:r>
              <a:rPr lang="zh-CN" altLang="zh-CN" sz="2800" dirty="0" smtClean="0"/>
              <a:t>在</a:t>
            </a:r>
            <a:r>
              <a:rPr lang="en-US" altLang="zh-CN" sz="2800" dirty="0" smtClean="0"/>
              <a:t>C20</a:t>
            </a:r>
            <a:r>
              <a:rPr lang="zh-CN" altLang="zh-CN" sz="2800" dirty="0" smtClean="0"/>
              <a:t>单元格定义净现值计算公式</a:t>
            </a:r>
            <a:r>
              <a:rPr lang="zh-CN" altLang="en-US" sz="2800" dirty="0" smtClean="0"/>
              <a:t>：</a:t>
            </a:r>
            <a:r>
              <a:rPr lang="en-US" altLang="zh-CN" sz="2800" dirty="0" smtClean="0"/>
              <a:t>=NPV(5%,C17:C19)+C16</a:t>
            </a:r>
          </a:p>
          <a:p>
            <a:pPr>
              <a:lnSpc>
                <a:spcPct val="150000"/>
              </a:lnSpc>
            </a:pPr>
            <a:r>
              <a:rPr lang="zh-CN" altLang="en-US" sz="2800" dirty="0" smtClean="0"/>
              <a:t>（</a:t>
            </a:r>
            <a:r>
              <a:rPr lang="en-US" altLang="zh-CN" sz="2800" dirty="0" smtClean="0"/>
              <a:t>2</a:t>
            </a:r>
            <a:r>
              <a:rPr lang="zh-CN" altLang="en-US" sz="2800" dirty="0" smtClean="0"/>
              <a:t>）</a:t>
            </a:r>
            <a:r>
              <a:rPr lang="en-US" altLang="zh-CN" sz="2800" dirty="0" smtClean="0"/>
              <a:t>在C21</a:t>
            </a:r>
            <a:r>
              <a:rPr lang="zh-CN" altLang="zh-CN" sz="2800" dirty="0" smtClean="0"/>
              <a:t>单元格定义内含报酬率计算公式</a:t>
            </a:r>
            <a:r>
              <a:rPr lang="zh-CN" altLang="en-US" sz="2800" dirty="0" smtClean="0"/>
              <a:t>：</a:t>
            </a:r>
            <a:r>
              <a:rPr lang="en-US" altLang="zh-CN" sz="2800" dirty="0" smtClean="0"/>
              <a:t>=IRR(C16:C19)</a:t>
            </a:r>
          </a:p>
          <a:p>
            <a:pPr>
              <a:lnSpc>
                <a:spcPct val="150000"/>
              </a:lnSpc>
            </a:pPr>
            <a:r>
              <a:rPr lang="en-US" altLang="zh-CN" sz="2800" dirty="0" smtClean="0"/>
              <a:t>7.FV</a:t>
            </a:r>
            <a:r>
              <a:rPr lang="zh-CN" altLang="zh-CN" sz="2800" dirty="0" smtClean="0"/>
              <a:t>（</a:t>
            </a:r>
            <a:r>
              <a:rPr lang="en-US" altLang="zh-CN" sz="2800" dirty="0" smtClean="0"/>
              <a:t>rate</a:t>
            </a:r>
            <a:r>
              <a:rPr lang="zh-CN" altLang="zh-CN" sz="2800" dirty="0" smtClean="0"/>
              <a:t>，</a:t>
            </a:r>
            <a:r>
              <a:rPr lang="en-US" altLang="zh-CN" sz="2800" dirty="0" err="1" smtClean="0"/>
              <a:t>nper</a:t>
            </a:r>
            <a:r>
              <a:rPr lang="zh-CN" altLang="zh-CN" sz="2800" dirty="0" smtClean="0"/>
              <a:t>，</a:t>
            </a:r>
            <a:r>
              <a:rPr lang="en-US" altLang="zh-CN" sz="2800" dirty="0" smtClean="0"/>
              <a:t>pmt</a:t>
            </a:r>
            <a:r>
              <a:rPr lang="zh-CN" altLang="zh-CN" sz="2800" dirty="0" smtClean="0"/>
              <a:t>，</a:t>
            </a:r>
            <a:r>
              <a:rPr lang="en-US" altLang="zh-CN" sz="2800" dirty="0" smtClean="0"/>
              <a:t>[</a:t>
            </a:r>
            <a:r>
              <a:rPr lang="en-US" altLang="zh-CN" sz="2800" dirty="0" err="1" smtClean="0"/>
              <a:t>pv</a:t>
            </a:r>
            <a:r>
              <a:rPr lang="en-US" altLang="zh-CN" sz="2800" dirty="0" smtClean="0"/>
              <a:t>]</a:t>
            </a:r>
            <a:r>
              <a:rPr lang="zh-CN" altLang="zh-CN" sz="2800" dirty="0" smtClean="0"/>
              <a:t>，</a:t>
            </a:r>
            <a:r>
              <a:rPr lang="en-US" altLang="zh-CN" sz="2800" dirty="0" smtClean="0"/>
              <a:t>[type]</a:t>
            </a:r>
            <a:r>
              <a:rPr lang="zh-CN" altLang="zh-CN" sz="2800" dirty="0" smtClean="0"/>
              <a:t>）</a:t>
            </a:r>
          </a:p>
          <a:p>
            <a:pPr>
              <a:lnSpc>
                <a:spcPct val="150000"/>
              </a:lnSpc>
            </a:pPr>
            <a:r>
              <a:rPr lang="en-US" altLang="zh-CN" sz="2800" dirty="0" smtClean="0"/>
              <a:t>8. PV</a:t>
            </a:r>
            <a:r>
              <a:rPr lang="zh-CN" altLang="zh-CN" sz="2800" dirty="0" smtClean="0"/>
              <a:t>（</a:t>
            </a:r>
            <a:r>
              <a:rPr lang="en-US" altLang="zh-CN" sz="2800" dirty="0" smtClean="0"/>
              <a:t>rate</a:t>
            </a:r>
            <a:r>
              <a:rPr lang="zh-CN" altLang="zh-CN" sz="2800" dirty="0" smtClean="0"/>
              <a:t>，</a:t>
            </a:r>
            <a:r>
              <a:rPr lang="en-US" altLang="zh-CN" sz="2800" dirty="0" err="1" smtClean="0"/>
              <a:t>nper</a:t>
            </a:r>
            <a:r>
              <a:rPr lang="zh-CN" altLang="zh-CN" sz="2800" dirty="0" smtClean="0"/>
              <a:t>，</a:t>
            </a:r>
            <a:r>
              <a:rPr lang="en-US" altLang="zh-CN" sz="2800" dirty="0" smtClean="0"/>
              <a:t>pmt</a:t>
            </a:r>
            <a:r>
              <a:rPr lang="zh-CN" altLang="zh-CN" sz="2800" dirty="0" smtClean="0"/>
              <a:t>，</a:t>
            </a:r>
            <a:r>
              <a:rPr lang="en-US" altLang="zh-CN" sz="2800" dirty="0" smtClean="0"/>
              <a:t>fv</a:t>
            </a:r>
            <a:r>
              <a:rPr lang="zh-CN" altLang="zh-CN" sz="2800" dirty="0" smtClean="0"/>
              <a:t>，</a:t>
            </a:r>
            <a:r>
              <a:rPr lang="en-US" altLang="zh-CN" sz="2800" dirty="0" smtClean="0"/>
              <a:t>type</a:t>
            </a:r>
            <a:r>
              <a:rPr lang="zh-CN" altLang="zh-CN" sz="2800" dirty="0" smtClean="0"/>
              <a:t>）</a:t>
            </a:r>
          </a:p>
          <a:p>
            <a:pPr>
              <a:lnSpc>
                <a:spcPct val="150000"/>
              </a:lnSpc>
            </a:pPr>
            <a:r>
              <a:rPr lang="en-US" altLang="zh-CN" sz="2800" dirty="0" smtClean="0"/>
              <a:t>9.PMT</a:t>
            </a:r>
            <a:r>
              <a:rPr lang="zh-CN" altLang="zh-CN" sz="2800" dirty="0" smtClean="0"/>
              <a:t>（</a:t>
            </a:r>
            <a:r>
              <a:rPr lang="en-US" altLang="zh-CN" sz="2800" dirty="0" smtClean="0"/>
              <a:t>rate</a:t>
            </a:r>
            <a:r>
              <a:rPr lang="zh-CN" altLang="zh-CN" sz="2800" dirty="0" smtClean="0"/>
              <a:t>，</a:t>
            </a:r>
            <a:r>
              <a:rPr lang="en-US" altLang="zh-CN" sz="2800" dirty="0" err="1" smtClean="0"/>
              <a:t>nper</a:t>
            </a:r>
            <a:r>
              <a:rPr lang="zh-CN" altLang="zh-CN" sz="2800" dirty="0" smtClean="0"/>
              <a:t>，</a:t>
            </a:r>
            <a:r>
              <a:rPr lang="en-US" altLang="zh-CN" sz="2800" dirty="0" err="1" smtClean="0"/>
              <a:t>pv</a:t>
            </a:r>
            <a:r>
              <a:rPr lang="zh-CN" altLang="zh-CN" sz="2800" dirty="0" smtClean="0"/>
              <a:t>，</a:t>
            </a:r>
            <a:r>
              <a:rPr lang="en-US" altLang="zh-CN" sz="2800" dirty="0" smtClean="0"/>
              <a:t>fv</a:t>
            </a:r>
            <a:r>
              <a:rPr lang="zh-CN" altLang="zh-CN" sz="2800" dirty="0" smtClean="0"/>
              <a:t>，</a:t>
            </a:r>
            <a:r>
              <a:rPr lang="en-US" altLang="zh-CN" sz="2800" dirty="0" smtClean="0"/>
              <a:t>type</a:t>
            </a:r>
            <a:r>
              <a:rPr lang="zh-CN" altLang="zh-CN" sz="2800" dirty="0" smtClean="0"/>
              <a:t>）</a:t>
            </a:r>
          </a:p>
          <a:p>
            <a:pPr>
              <a:lnSpc>
                <a:spcPct val="150000"/>
              </a:lnSpc>
            </a:pPr>
            <a:r>
              <a:rPr lang="en-US" altLang="zh-CN" sz="2800" dirty="0" smtClean="0"/>
              <a:t>10.PPMT</a:t>
            </a:r>
            <a:r>
              <a:rPr lang="zh-CN" altLang="zh-CN" sz="2800" dirty="0" smtClean="0"/>
              <a:t>（</a:t>
            </a:r>
            <a:r>
              <a:rPr lang="en-US" altLang="zh-CN" sz="2800" dirty="0" smtClean="0"/>
              <a:t>rate</a:t>
            </a:r>
            <a:r>
              <a:rPr lang="zh-CN" altLang="zh-CN" sz="2800" dirty="0" smtClean="0"/>
              <a:t>，</a:t>
            </a:r>
            <a:r>
              <a:rPr lang="en-US" altLang="zh-CN" sz="2800" dirty="0" smtClean="0"/>
              <a:t>per</a:t>
            </a:r>
            <a:r>
              <a:rPr lang="zh-CN" altLang="zh-CN" sz="2800" dirty="0" smtClean="0"/>
              <a:t>，</a:t>
            </a:r>
            <a:r>
              <a:rPr lang="en-US" altLang="zh-CN" sz="2800" dirty="0" err="1" smtClean="0"/>
              <a:t>nper</a:t>
            </a:r>
            <a:r>
              <a:rPr lang="zh-CN" altLang="zh-CN" sz="2800" dirty="0" smtClean="0"/>
              <a:t>，</a:t>
            </a:r>
            <a:r>
              <a:rPr lang="en-US" altLang="zh-CN" sz="2800" dirty="0" err="1" smtClean="0"/>
              <a:t>pv</a:t>
            </a:r>
            <a:r>
              <a:rPr lang="zh-CN" altLang="zh-CN" sz="2800" dirty="0" smtClean="0"/>
              <a:t>，</a:t>
            </a:r>
            <a:r>
              <a:rPr lang="en-US" altLang="zh-CN" sz="2800" dirty="0" smtClean="0"/>
              <a:t>fv</a:t>
            </a:r>
            <a:r>
              <a:rPr lang="zh-CN" altLang="zh-CN" sz="2800" dirty="0" smtClean="0"/>
              <a:t>，</a:t>
            </a:r>
            <a:r>
              <a:rPr lang="en-US" altLang="zh-CN" sz="2800" dirty="0" smtClean="0"/>
              <a:t>type</a:t>
            </a:r>
            <a:r>
              <a:rPr lang="zh-CN" altLang="zh-CN" sz="2800" dirty="0" smtClean="0"/>
              <a:t>）</a:t>
            </a:r>
          </a:p>
          <a:p>
            <a:pPr>
              <a:lnSpc>
                <a:spcPct val="150000"/>
              </a:lnSpc>
            </a:pPr>
            <a:r>
              <a:rPr lang="en-US" altLang="zh-CN" sz="2800" dirty="0" smtClean="0"/>
              <a:t>11.IPMT</a:t>
            </a:r>
            <a:r>
              <a:rPr lang="zh-CN" altLang="zh-CN" sz="2800" dirty="0" smtClean="0"/>
              <a:t>（</a:t>
            </a:r>
            <a:r>
              <a:rPr lang="en-US" altLang="zh-CN" sz="2800" dirty="0" smtClean="0"/>
              <a:t>rate</a:t>
            </a:r>
            <a:r>
              <a:rPr lang="zh-CN" altLang="zh-CN" sz="2800" dirty="0" smtClean="0"/>
              <a:t>，</a:t>
            </a:r>
            <a:r>
              <a:rPr lang="en-US" altLang="zh-CN" sz="2800" dirty="0" smtClean="0"/>
              <a:t>per</a:t>
            </a:r>
            <a:r>
              <a:rPr lang="zh-CN" altLang="zh-CN" sz="2800" dirty="0" smtClean="0"/>
              <a:t>，</a:t>
            </a:r>
            <a:r>
              <a:rPr lang="en-US" altLang="zh-CN" sz="2800" dirty="0" err="1" smtClean="0"/>
              <a:t>nper</a:t>
            </a:r>
            <a:r>
              <a:rPr lang="zh-CN" altLang="zh-CN" sz="2800" dirty="0" smtClean="0"/>
              <a:t>，</a:t>
            </a:r>
            <a:r>
              <a:rPr lang="en-US" altLang="zh-CN" sz="2800" dirty="0" err="1" smtClean="0"/>
              <a:t>pv</a:t>
            </a:r>
            <a:r>
              <a:rPr lang="zh-CN" altLang="zh-CN" sz="2800" dirty="0" smtClean="0"/>
              <a:t>，</a:t>
            </a:r>
            <a:r>
              <a:rPr lang="en-US" altLang="zh-CN" sz="2800" dirty="0" smtClean="0"/>
              <a:t>fv</a:t>
            </a:r>
            <a:r>
              <a:rPr lang="zh-CN" altLang="zh-CN" sz="2800" dirty="0" smtClean="0"/>
              <a:t>，</a:t>
            </a:r>
            <a:r>
              <a:rPr lang="en-US" altLang="zh-CN" sz="2800" dirty="0" smtClean="0"/>
              <a:t>type</a:t>
            </a:r>
            <a:r>
              <a:rPr lang="zh-CN" altLang="zh-CN" sz="2800" dirty="0" smtClean="0"/>
              <a:t>）</a:t>
            </a:r>
          </a:p>
          <a:p>
            <a:pPr>
              <a:lnSpc>
                <a:spcPct val="150000"/>
              </a:lnSpc>
            </a:pPr>
            <a:r>
              <a:rPr lang="en-US" altLang="zh-CN" sz="2800" dirty="0" smtClean="0"/>
              <a:t>12.NPER</a:t>
            </a:r>
            <a:r>
              <a:rPr lang="zh-CN" altLang="zh-CN" sz="2800" dirty="0" smtClean="0"/>
              <a:t>（</a:t>
            </a:r>
            <a:r>
              <a:rPr lang="en-US" altLang="zh-CN" sz="2800" dirty="0" smtClean="0"/>
              <a:t>rate</a:t>
            </a:r>
            <a:r>
              <a:rPr lang="zh-CN" altLang="zh-CN" sz="2800" dirty="0" smtClean="0"/>
              <a:t>，</a:t>
            </a:r>
            <a:r>
              <a:rPr lang="en-US" altLang="zh-CN" sz="2800" dirty="0" smtClean="0"/>
              <a:t>pmt</a:t>
            </a:r>
            <a:r>
              <a:rPr lang="zh-CN" altLang="zh-CN" sz="2800" dirty="0" smtClean="0"/>
              <a:t>，</a:t>
            </a:r>
            <a:r>
              <a:rPr lang="en-US" altLang="zh-CN" sz="2800" dirty="0" err="1" smtClean="0"/>
              <a:t>pv</a:t>
            </a:r>
            <a:r>
              <a:rPr lang="zh-CN" altLang="zh-CN" sz="2800" dirty="0" smtClean="0"/>
              <a:t>，</a:t>
            </a:r>
            <a:r>
              <a:rPr lang="en-US" altLang="zh-CN" sz="2800" dirty="0" smtClean="0"/>
              <a:t>fv</a:t>
            </a:r>
            <a:r>
              <a:rPr lang="zh-CN" altLang="zh-CN" sz="2800" dirty="0" smtClean="0"/>
              <a:t>，</a:t>
            </a:r>
            <a:r>
              <a:rPr lang="en-US" altLang="zh-CN" sz="2800" dirty="0" smtClean="0"/>
              <a:t>type</a:t>
            </a:r>
            <a:r>
              <a:rPr lang="zh-CN" altLang="zh-CN" sz="2800" dirty="0" smtClean="0"/>
              <a:t>）</a:t>
            </a:r>
          </a:p>
          <a:p>
            <a:pPr>
              <a:lnSpc>
                <a:spcPct val="150000"/>
              </a:lnSpc>
            </a:pP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3970318"/>
          </a:xfrm>
          <a:prstGeom prst="rect">
            <a:avLst/>
          </a:prstGeom>
        </p:spPr>
        <p:txBody>
          <a:bodyPr wrap="square">
            <a:spAutoFit/>
          </a:bodyPr>
          <a:lstStyle/>
          <a:p>
            <a:pPr>
              <a:lnSpc>
                <a:spcPct val="150000"/>
              </a:lnSpc>
            </a:pPr>
            <a:r>
              <a:rPr lang="en-US" altLang="zh-CN" sz="2800" dirty="0" smtClean="0"/>
              <a:t>13.RATE</a:t>
            </a:r>
            <a:r>
              <a:rPr lang="zh-CN" altLang="zh-CN" sz="2800" dirty="0" smtClean="0"/>
              <a:t>（</a:t>
            </a:r>
            <a:r>
              <a:rPr lang="en-US" altLang="zh-CN" sz="2800" dirty="0" err="1" smtClean="0"/>
              <a:t>nper</a:t>
            </a:r>
            <a:r>
              <a:rPr lang="zh-CN" altLang="zh-CN" sz="2800" dirty="0" smtClean="0"/>
              <a:t>，</a:t>
            </a:r>
            <a:r>
              <a:rPr lang="en-US" altLang="zh-CN" sz="2800" dirty="0" smtClean="0"/>
              <a:t>pmt</a:t>
            </a:r>
            <a:r>
              <a:rPr lang="zh-CN" altLang="zh-CN" sz="2800" dirty="0" smtClean="0"/>
              <a:t>，</a:t>
            </a:r>
            <a:r>
              <a:rPr lang="en-US" altLang="zh-CN" sz="2800" dirty="0" err="1" smtClean="0"/>
              <a:t>pv</a:t>
            </a:r>
            <a:r>
              <a:rPr lang="zh-CN" altLang="zh-CN" sz="2800" dirty="0" smtClean="0"/>
              <a:t>，</a:t>
            </a:r>
            <a:r>
              <a:rPr lang="en-US" altLang="zh-CN" sz="2800" dirty="0" smtClean="0"/>
              <a:t>fv</a:t>
            </a:r>
            <a:r>
              <a:rPr lang="zh-CN" altLang="zh-CN" sz="2800" dirty="0" smtClean="0"/>
              <a:t>，</a:t>
            </a:r>
            <a:r>
              <a:rPr lang="en-US" altLang="zh-CN" sz="2800" dirty="0" smtClean="0"/>
              <a:t>type</a:t>
            </a:r>
            <a:r>
              <a:rPr lang="zh-CN" altLang="zh-CN" sz="2800" dirty="0" smtClean="0"/>
              <a:t>，</a:t>
            </a:r>
            <a:r>
              <a:rPr lang="en-US" altLang="zh-CN" sz="2800" dirty="0" smtClean="0"/>
              <a:t>guess</a:t>
            </a:r>
            <a:r>
              <a:rPr lang="zh-CN" altLang="zh-CN" sz="2800" dirty="0" smtClean="0"/>
              <a:t>）</a:t>
            </a:r>
            <a:endParaRPr lang="en-US" altLang="zh-CN" sz="2800" dirty="0" smtClean="0"/>
          </a:p>
          <a:p>
            <a:pPr>
              <a:lnSpc>
                <a:spcPct val="150000"/>
              </a:lnSpc>
            </a:pPr>
            <a:r>
              <a:rPr lang="en-US" altLang="zh-CN" sz="2800" dirty="0" smtClean="0"/>
              <a:t>      </a:t>
            </a:r>
            <a:r>
              <a:rPr lang="zh-CN" altLang="zh-CN" sz="2800" dirty="0" smtClean="0"/>
              <a:t>【例</a:t>
            </a:r>
            <a:r>
              <a:rPr lang="en-US" altLang="zh-CN" sz="2800" dirty="0" smtClean="0"/>
              <a:t>1-24</a:t>
            </a:r>
            <a:r>
              <a:rPr lang="zh-CN" altLang="zh-CN" sz="2800" dirty="0" smtClean="0"/>
              <a:t>】某公司欲发行面值为</a:t>
            </a:r>
            <a:r>
              <a:rPr lang="en-US" altLang="zh-CN" sz="2800" dirty="0" smtClean="0"/>
              <a:t>100</a:t>
            </a:r>
            <a:r>
              <a:rPr lang="zh-CN" altLang="zh-CN" sz="2800" dirty="0" smtClean="0"/>
              <a:t>元的债券若干，债券期限为</a:t>
            </a:r>
            <a:r>
              <a:rPr lang="en-US" altLang="zh-CN" sz="2800" dirty="0" smtClean="0"/>
              <a:t>3</a:t>
            </a:r>
            <a:r>
              <a:rPr lang="zh-CN" altLang="zh-CN" sz="2800" dirty="0" smtClean="0"/>
              <a:t>年，票面利率为</a:t>
            </a:r>
            <a:r>
              <a:rPr lang="en-US" altLang="zh-CN" sz="2800" dirty="0" smtClean="0"/>
              <a:t>5</a:t>
            </a:r>
            <a:r>
              <a:rPr lang="zh-CN" altLang="zh-CN" sz="2800" dirty="0" smtClean="0"/>
              <a:t>％，市场实际利率为</a:t>
            </a:r>
            <a:r>
              <a:rPr lang="en-US" altLang="zh-CN" sz="2800" dirty="0" smtClean="0"/>
              <a:t>3</a:t>
            </a:r>
            <a:r>
              <a:rPr lang="zh-CN" altLang="zh-CN" sz="2800" dirty="0" smtClean="0"/>
              <a:t>％，如果每年年末支付利息，到期偿还本金，请问该债券的发行价格是多少？如果到期一次还本付息且单利计息，发行价格又应该是多少？</a:t>
            </a:r>
          </a:p>
          <a:p>
            <a:pPr>
              <a:lnSpc>
                <a:spcPct val="150000"/>
              </a:lnSpc>
            </a:pP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2603854"/>
          </a:xfrm>
          <a:prstGeom prst="rect">
            <a:avLst/>
          </a:prstGeom>
        </p:spPr>
        <p:txBody>
          <a:bodyPr wrap="square">
            <a:spAutoFit/>
          </a:bodyPr>
          <a:lstStyle/>
          <a:p>
            <a:pPr>
              <a:lnSpc>
                <a:spcPct val="150000"/>
              </a:lnSpc>
            </a:pPr>
            <a:r>
              <a:rPr lang="en-US" altLang="zh-CN" sz="2800" dirty="0" smtClean="0"/>
              <a:t>        </a:t>
            </a:r>
            <a:r>
              <a:rPr lang="zh-CN" altLang="zh-CN" sz="2800" dirty="0" smtClean="0"/>
              <a:t>如果利息按年发放，可以利用年金现值函数求解债券发行价格，发行价格＝</a:t>
            </a:r>
            <a:r>
              <a:rPr lang="en-US" altLang="zh-CN" sz="2800" dirty="0" smtClean="0"/>
              <a:t>PV(3%,3,-100*5%,-100)</a:t>
            </a:r>
            <a:r>
              <a:rPr lang="zh-CN" altLang="zh-CN" sz="2800" dirty="0" smtClean="0"/>
              <a:t>＝</a:t>
            </a:r>
            <a:r>
              <a:rPr lang="en-US" altLang="zh-CN" sz="2800" dirty="0" smtClean="0"/>
              <a:t>105.66</a:t>
            </a:r>
            <a:r>
              <a:rPr lang="zh-CN" altLang="zh-CN" sz="2800" dirty="0" smtClean="0"/>
              <a:t>元。</a:t>
            </a:r>
            <a:endParaRPr lang="en-US" altLang="zh-CN" sz="2800" dirty="0" smtClean="0"/>
          </a:p>
          <a:p>
            <a:pPr>
              <a:lnSpc>
                <a:spcPct val="150000"/>
              </a:lnSpc>
            </a:pPr>
            <a:r>
              <a:rPr lang="en-US" altLang="zh-CN" sz="2800" dirty="0" smtClean="0"/>
              <a:t>        </a:t>
            </a:r>
            <a:r>
              <a:rPr lang="zh-CN" altLang="zh-CN" sz="2800" dirty="0" smtClean="0"/>
              <a:t>如果到期一次还本付息，则可通过普通复利现值计算发行价格，发行价格</a:t>
            </a:r>
            <a:r>
              <a:rPr lang="en-US" altLang="zh-CN" sz="2800" dirty="0" smtClean="0"/>
              <a:t>=PV(3%,3,,-100-100*5%*3)=105.24</a:t>
            </a:r>
            <a:r>
              <a:rPr lang="zh-CN" altLang="zh-CN" sz="2800" dirty="0" smtClean="0"/>
              <a:t>元。</a:t>
            </a: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en-US" altLang="zh-CN" sz="2800" dirty="0" smtClean="0"/>
              <a:t>        【</a:t>
            </a:r>
            <a:r>
              <a:rPr lang="zh-CN" altLang="en-US" sz="2800" dirty="0" smtClean="0"/>
              <a:t>例</a:t>
            </a:r>
            <a:r>
              <a:rPr lang="en-US" altLang="zh-CN" sz="2800" dirty="0" smtClean="0"/>
              <a:t>1-25】</a:t>
            </a:r>
            <a:r>
              <a:rPr lang="zh-CN" altLang="en-US" sz="2800" dirty="0" smtClean="0"/>
              <a:t>某公司欲以</a:t>
            </a:r>
            <a:r>
              <a:rPr lang="en-US" altLang="zh-CN" sz="2800" dirty="0" smtClean="0"/>
              <a:t>105</a:t>
            </a:r>
            <a:r>
              <a:rPr lang="zh-CN" altLang="en-US" sz="2800" dirty="0" smtClean="0"/>
              <a:t>元的价格发行面值为</a:t>
            </a:r>
            <a:r>
              <a:rPr lang="en-US" altLang="zh-CN" sz="2800" dirty="0" smtClean="0"/>
              <a:t>100</a:t>
            </a:r>
            <a:r>
              <a:rPr lang="zh-CN" altLang="en-US" sz="2800" dirty="0" smtClean="0"/>
              <a:t>元的债券若干，债券期限</a:t>
            </a:r>
            <a:r>
              <a:rPr lang="en-US" altLang="zh-CN" sz="2800" dirty="0" smtClean="0"/>
              <a:t>2</a:t>
            </a:r>
            <a:r>
              <a:rPr lang="zh-CN" altLang="en-US" sz="2800" dirty="0" smtClean="0"/>
              <a:t>年，到期偿还本金及利息，若市场实际利率为</a:t>
            </a:r>
            <a:r>
              <a:rPr lang="en-US" altLang="zh-CN" sz="2800" dirty="0" smtClean="0"/>
              <a:t>5%</a:t>
            </a:r>
            <a:r>
              <a:rPr lang="zh-CN" altLang="en-US" sz="2800" dirty="0" smtClean="0"/>
              <a:t>，则票面利率应定位多少？若每年年末支付利息，到期偿还本金，则票面利率又应定为多少？</a:t>
            </a:r>
            <a:endParaRPr lang="en-US" altLang="zh-CN" sz="2800" dirty="0" smtClean="0"/>
          </a:p>
          <a:p>
            <a:pPr>
              <a:lnSpc>
                <a:spcPct val="150000"/>
              </a:lnSpc>
            </a:pPr>
            <a:r>
              <a:rPr lang="en-US" altLang="zh-CN" sz="2800" dirty="0" smtClean="0"/>
              <a:t>        </a:t>
            </a:r>
            <a:r>
              <a:rPr lang="zh-CN" altLang="zh-CN" sz="2800" dirty="0" smtClean="0"/>
              <a:t>如果到期偿还本金及利息，票面利率</a:t>
            </a:r>
            <a:r>
              <a:rPr lang="en-US" altLang="zh-CN" sz="2800" dirty="0" smtClean="0"/>
              <a:t>= (105*(1+5%)^2/100-1)/2=7.88%</a:t>
            </a:r>
            <a:r>
              <a:rPr lang="zh-CN" altLang="zh-CN" sz="2800" dirty="0" smtClean="0"/>
              <a:t>。</a:t>
            </a:r>
            <a:endParaRPr lang="en-US" altLang="zh-CN" sz="2800" dirty="0" smtClean="0"/>
          </a:p>
          <a:p>
            <a:pPr>
              <a:lnSpc>
                <a:spcPct val="150000"/>
              </a:lnSpc>
            </a:pPr>
            <a:r>
              <a:rPr lang="en-US" altLang="zh-CN" sz="2800" dirty="0" smtClean="0"/>
              <a:t>        </a:t>
            </a:r>
            <a:r>
              <a:rPr lang="zh-CN" altLang="zh-CN" sz="2800" dirty="0" smtClean="0"/>
              <a:t>如果每年年末支付利息，票面利率</a:t>
            </a:r>
            <a:r>
              <a:rPr lang="en-US" altLang="zh-CN" sz="2800" dirty="0" smtClean="0"/>
              <a:t>= ABS(PMT(5%,2,105,-100))/100</a:t>
            </a:r>
            <a:r>
              <a:rPr lang="zh-CN" altLang="zh-CN" sz="2800" dirty="0" smtClean="0"/>
              <a: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lvl="0"/>
            <a:r>
              <a:rPr lang="en-US" altLang="zh-CN" sz="2800" b="1" dirty="0" smtClean="0"/>
              <a:t>1.2Excel</a:t>
            </a:r>
            <a:r>
              <a:rPr lang="zh-CN" altLang="en-US" sz="2800" b="1" dirty="0" smtClean="0"/>
              <a:t>公式</a:t>
            </a:r>
            <a:endParaRPr lang="zh-CN" altLang="en-US" sz="2800" b="1" dirty="0">
              <a:latin typeface="思源黑体 CN Bold" panose="020B0800000000000000" charset="-122"/>
              <a:ea typeface="思源黑体 CN Bold" panose="020B0800000000000000" charset="-122"/>
            </a:endParaRPr>
          </a:p>
        </p:txBody>
      </p:sp>
      <p:sp>
        <p:nvSpPr>
          <p:cNvPr id="6" name="矩形 5"/>
          <p:cNvSpPr/>
          <p:nvPr/>
        </p:nvSpPr>
        <p:spPr>
          <a:xfrm>
            <a:off x="993402" y="1212064"/>
            <a:ext cx="10199077" cy="5189177"/>
          </a:xfrm>
          <a:prstGeom prst="rect">
            <a:avLst/>
          </a:prstGeom>
        </p:spPr>
        <p:txBody>
          <a:bodyPr wrap="square">
            <a:spAutoFit/>
          </a:bodyPr>
          <a:lstStyle/>
          <a:p>
            <a:pPr>
              <a:lnSpc>
                <a:spcPct val="150000"/>
              </a:lnSpc>
            </a:pPr>
            <a:r>
              <a:rPr lang="en-US" altLang="zh-CN" sz="2800" b="1" dirty="0" smtClean="0"/>
              <a:t>1.2.3Excel</a:t>
            </a:r>
            <a:r>
              <a:rPr lang="zh-CN" altLang="zh-CN" sz="2800" b="1" dirty="0" smtClean="0"/>
              <a:t>公式运算结果的显示</a:t>
            </a:r>
            <a:endParaRPr lang="zh-CN" altLang="zh-CN" sz="2800" dirty="0" smtClean="0"/>
          </a:p>
          <a:p>
            <a:pPr>
              <a:lnSpc>
                <a:spcPct val="150000"/>
              </a:lnSpc>
            </a:pPr>
            <a:r>
              <a:rPr lang="en-US" altLang="zh-CN" sz="2800" dirty="0" smtClean="0"/>
              <a:t>1.</a:t>
            </a:r>
            <a:r>
              <a:rPr lang="zh-CN" altLang="zh-CN" sz="2800" dirty="0" smtClean="0"/>
              <a:t>查看公式中某步骤的运算结果</a:t>
            </a:r>
          </a:p>
          <a:p>
            <a:pPr>
              <a:lnSpc>
                <a:spcPct val="150000"/>
              </a:lnSpc>
            </a:pPr>
            <a:r>
              <a:rPr lang="zh-CN" altLang="zh-CN" sz="2800" dirty="0" smtClean="0"/>
              <a:t>（</a:t>
            </a:r>
            <a:r>
              <a:rPr lang="en-US" altLang="zh-CN" sz="2800" dirty="0" smtClean="0"/>
              <a:t>1</a:t>
            </a:r>
            <a:r>
              <a:rPr lang="zh-CN" altLang="zh-CN" sz="2800" dirty="0" smtClean="0"/>
              <a:t>）双击公式所在单元格，进入编辑状态。</a:t>
            </a:r>
          </a:p>
          <a:p>
            <a:pPr>
              <a:lnSpc>
                <a:spcPct val="150000"/>
              </a:lnSpc>
            </a:pPr>
            <a:r>
              <a:rPr lang="zh-CN" altLang="zh-CN" sz="2800" dirty="0" smtClean="0"/>
              <a:t>（</a:t>
            </a:r>
            <a:r>
              <a:rPr lang="en-US" altLang="zh-CN" sz="2800" dirty="0" smtClean="0"/>
              <a:t>2</a:t>
            </a:r>
            <a:r>
              <a:rPr lang="zh-CN" altLang="zh-CN" sz="2800" dirty="0" smtClean="0"/>
              <a:t>）选中公式中需要查看其运算结果的运算体和运算符，然后按【</a:t>
            </a:r>
            <a:r>
              <a:rPr lang="en-US" altLang="zh-CN" sz="2800" dirty="0" smtClean="0"/>
              <a:t>F9</a:t>
            </a:r>
            <a:r>
              <a:rPr lang="zh-CN" altLang="zh-CN" sz="2800" dirty="0" smtClean="0"/>
              <a:t>】键，被选中的内容将转化为运算结果，该运算结果同时处于被选中状态。</a:t>
            </a:r>
          </a:p>
          <a:p>
            <a:pPr>
              <a:lnSpc>
                <a:spcPct val="150000"/>
              </a:lnSpc>
            </a:pPr>
            <a:r>
              <a:rPr lang="zh-CN" altLang="zh-CN" sz="2800" dirty="0" smtClean="0"/>
              <a:t>（</a:t>
            </a:r>
            <a:r>
              <a:rPr lang="en-US" altLang="zh-CN" sz="2800" dirty="0" smtClean="0"/>
              <a:t>3</a:t>
            </a:r>
            <a:r>
              <a:rPr lang="zh-CN" altLang="zh-CN" sz="2800" dirty="0" smtClean="0"/>
              <a:t>）按【</a:t>
            </a:r>
            <a:r>
              <a:rPr lang="en-US" altLang="zh-CN" sz="2800" dirty="0" smtClean="0"/>
              <a:t>Esc</a:t>
            </a:r>
            <a:r>
              <a:rPr lang="zh-CN" altLang="zh-CN" sz="2800" dirty="0" smtClean="0"/>
              <a:t>】键或【</a:t>
            </a:r>
            <a:r>
              <a:rPr lang="en-US" altLang="zh-CN" sz="2800" dirty="0" err="1" smtClean="0"/>
              <a:t>Ctrl+Z</a:t>
            </a:r>
            <a:r>
              <a:rPr lang="zh-CN" altLang="zh-CN" sz="2800" dirty="0" smtClean="0"/>
              <a:t>】组合键或单击【撤销】按钮，运算结果将恢复为原公式表达式内容。</a:t>
            </a: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en-US" altLang="zh-CN" sz="2800" dirty="0" smtClean="0"/>
              <a:t>       【</a:t>
            </a:r>
            <a:r>
              <a:rPr lang="zh-CN" altLang="en-US" sz="2800" dirty="0" smtClean="0"/>
              <a:t>例</a:t>
            </a:r>
            <a:r>
              <a:rPr lang="en-US" altLang="zh-CN" sz="2800" dirty="0" smtClean="0"/>
              <a:t>1-26】</a:t>
            </a:r>
            <a:r>
              <a:rPr lang="zh-CN" altLang="en-US" sz="2800" dirty="0" smtClean="0"/>
              <a:t>小赵今年</a:t>
            </a:r>
            <a:r>
              <a:rPr lang="en-US" altLang="zh-CN" sz="2800" dirty="0" smtClean="0"/>
              <a:t>30</a:t>
            </a:r>
            <a:r>
              <a:rPr lang="zh-CN" altLang="en-US" sz="2800" dirty="0" smtClean="0"/>
              <a:t>岁，年初购买了某种养老保险，从今年起每年年初交纳</a:t>
            </a:r>
            <a:r>
              <a:rPr lang="en-US" altLang="zh-CN" sz="2800" dirty="0" smtClean="0"/>
              <a:t>1800</a:t>
            </a:r>
            <a:r>
              <a:rPr lang="zh-CN" altLang="en-US" sz="2800" dirty="0" smtClean="0"/>
              <a:t>元，交费期为</a:t>
            </a:r>
            <a:r>
              <a:rPr lang="en-US" altLang="zh-CN" sz="2800" dirty="0" smtClean="0"/>
              <a:t>20</a:t>
            </a:r>
            <a:r>
              <a:rPr lang="zh-CN" altLang="en-US" sz="2800" dirty="0" smtClean="0"/>
              <a:t>年。从</a:t>
            </a:r>
            <a:r>
              <a:rPr lang="en-US" altLang="zh-CN" sz="2800" dirty="0" smtClean="0"/>
              <a:t>60</a:t>
            </a:r>
            <a:r>
              <a:rPr lang="zh-CN" altLang="en-US" sz="2800" dirty="0" smtClean="0"/>
              <a:t>岁开始，保险公司每月初向小李支付养老金</a:t>
            </a:r>
            <a:r>
              <a:rPr lang="en-US" altLang="zh-CN" sz="2800" dirty="0" smtClean="0"/>
              <a:t>6000</a:t>
            </a:r>
            <a:r>
              <a:rPr lang="zh-CN" altLang="en-US" sz="2800" dirty="0" smtClean="0"/>
              <a:t>元，一直到去世为止。假定保险公司的投资收益率为</a:t>
            </a:r>
            <a:r>
              <a:rPr lang="en-US" altLang="zh-CN" sz="2800" dirty="0" smtClean="0"/>
              <a:t>5</a:t>
            </a:r>
            <a:r>
              <a:rPr lang="zh-CN" altLang="en-US" sz="2800" dirty="0" smtClean="0"/>
              <a:t>％，请问：就小李个人而言，其至多活到多大岁数，保险公司才不至于亏本？</a:t>
            </a:r>
            <a:endParaRPr lang="en-US" altLang="zh-CN" sz="2800" dirty="0" smtClean="0"/>
          </a:p>
          <a:p>
            <a:pPr>
              <a:lnSpc>
                <a:spcPct val="150000"/>
              </a:lnSpc>
            </a:pPr>
            <a:r>
              <a:rPr lang="zh-CN" altLang="zh-CN" sz="2800" dirty="0" smtClean="0"/>
              <a:t>所求年龄</a:t>
            </a:r>
            <a:r>
              <a:rPr lang="zh-CN" altLang="en-US" sz="2800" dirty="0" smtClean="0"/>
              <a:t>公式：</a:t>
            </a:r>
            <a:r>
              <a:rPr lang="en-US" altLang="zh-CN" sz="2800" dirty="0" smtClean="0"/>
              <a:t>=NPER(5%/12,500,FV(5%,20,1800,,1)*(1+5%)^10,,1)/12+60</a:t>
            </a:r>
            <a:r>
              <a:rPr lang="zh-CN" altLang="zh-CN" sz="2800" dirty="0" smtClean="0"/>
              <a:t>＝</a:t>
            </a:r>
            <a:r>
              <a:rPr lang="en-US" altLang="zh-CN" sz="2800" dirty="0" smtClean="0"/>
              <a:t>97.34</a:t>
            </a:r>
            <a:r>
              <a:rPr lang="zh-CN" altLang="zh-CN" sz="2800" dirty="0" smtClean="0"/>
              <a: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1.4</a:t>
            </a:r>
            <a:r>
              <a:rPr lang="zh-CN" altLang="zh-CN" sz="2800" b="1" dirty="0" smtClean="0"/>
              <a:t>常用函数</a:t>
            </a:r>
            <a:endParaRPr lang="zh-CN" altLang="zh-CN" sz="2800" dirty="0"/>
          </a:p>
        </p:txBody>
      </p:sp>
      <p:sp>
        <p:nvSpPr>
          <p:cNvPr id="6" name="矩形 5"/>
          <p:cNvSpPr/>
          <p:nvPr/>
        </p:nvSpPr>
        <p:spPr>
          <a:xfrm>
            <a:off x="993402" y="1212064"/>
            <a:ext cx="10199077" cy="2603854"/>
          </a:xfrm>
          <a:prstGeom prst="rect">
            <a:avLst/>
          </a:prstGeom>
        </p:spPr>
        <p:txBody>
          <a:bodyPr wrap="square">
            <a:spAutoFit/>
          </a:bodyPr>
          <a:lstStyle/>
          <a:p>
            <a:pPr>
              <a:lnSpc>
                <a:spcPct val="150000"/>
              </a:lnSpc>
            </a:pPr>
            <a:r>
              <a:rPr lang="en-US" altLang="zh-CN" sz="2800" dirty="0" smtClean="0"/>
              <a:t>       【</a:t>
            </a:r>
            <a:r>
              <a:rPr lang="zh-CN" altLang="en-US" sz="2800" dirty="0" smtClean="0"/>
              <a:t>例</a:t>
            </a:r>
            <a:r>
              <a:rPr lang="en-US" altLang="zh-CN" sz="2800" dirty="0" smtClean="0"/>
              <a:t>1-27】</a:t>
            </a:r>
            <a:r>
              <a:rPr lang="zh-CN" altLang="en-US" sz="2800" dirty="0" smtClean="0"/>
              <a:t>小李预取得一笔按揭贷款</a:t>
            </a:r>
            <a:r>
              <a:rPr lang="en-US" altLang="zh-CN" sz="2800" dirty="0" smtClean="0"/>
              <a:t>100000</a:t>
            </a:r>
            <a:r>
              <a:rPr lang="zh-CN" altLang="en-US" sz="2800" dirty="0" smtClean="0"/>
              <a:t>元，贷款年限</a:t>
            </a:r>
            <a:r>
              <a:rPr lang="en-US" altLang="zh-CN" sz="2800" dirty="0" smtClean="0"/>
              <a:t>5</a:t>
            </a:r>
            <a:r>
              <a:rPr lang="zh-CN" altLang="en-US" sz="2800" dirty="0" smtClean="0"/>
              <a:t>年，采用等额本息偿还方式。如果小李每月最高可还贷金额为</a:t>
            </a:r>
            <a:r>
              <a:rPr lang="en-US" altLang="zh-CN" sz="2800" dirty="0" smtClean="0"/>
              <a:t>2000</a:t>
            </a:r>
            <a:r>
              <a:rPr lang="zh-CN" altLang="en-US" sz="2800" dirty="0" smtClean="0"/>
              <a:t>元，则可接受的最高年利率是多少？</a:t>
            </a:r>
          </a:p>
          <a:p>
            <a:pPr>
              <a:lnSpc>
                <a:spcPct val="150000"/>
              </a:lnSpc>
            </a:pPr>
            <a:r>
              <a:rPr lang="zh-CN" altLang="en-US" sz="2800" dirty="0" smtClean="0"/>
              <a:t>         最高利率</a:t>
            </a:r>
            <a:r>
              <a:rPr lang="en-US" altLang="zh-CN" sz="2800" dirty="0" smtClean="0"/>
              <a:t>= RATE(5*12,-2000,100000)*12=7.42%</a:t>
            </a:r>
            <a:r>
              <a:rPr lang="zh-CN" altLang="en-US" sz="2800" dirty="0" smtClean="0"/>
              <a: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1.5</a:t>
            </a:r>
            <a:r>
              <a:rPr lang="zh-CN" altLang="zh-CN" sz="2800" b="1" dirty="0" smtClean="0"/>
              <a:t>图表制作</a:t>
            </a:r>
            <a:endParaRPr lang="zh-CN" altLang="zh-CN" sz="2800" dirty="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en-US" altLang="zh-CN" sz="2800" dirty="0" smtClean="0"/>
              <a:t> </a:t>
            </a:r>
            <a:r>
              <a:rPr lang="en-US" altLang="zh-CN" sz="2800" b="1" dirty="0" smtClean="0"/>
              <a:t>1.5.1</a:t>
            </a:r>
            <a:r>
              <a:rPr lang="zh-CN" altLang="zh-CN" sz="2800" b="1" dirty="0" smtClean="0"/>
              <a:t>图表类型</a:t>
            </a:r>
            <a:endParaRPr lang="en-US" altLang="zh-CN" sz="2800" b="1" dirty="0" smtClean="0"/>
          </a:p>
          <a:p>
            <a:pPr>
              <a:lnSpc>
                <a:spcPct val="150000"/>
              </a:lnSpc>
            </a:pPr>
            <a:r>
              <a:rPr lang="en-US" altLang="zh-CN" sz="2800" dirty="0" smtClean="0"/>
              <a:t>1.</a:t>
            </a:r>
            <a:r>
              <a:rPr lang="zh-CN" altLang="zh-CN" sz="2800" dirty="0" smtClean="0"/>
              <a:t>柱形图</a:t>
            </a:r>
          </a:p>
          <a:p>
            <a:pPr>
              <a:lnSpc>
                <a:spcPct val="150000"/>
              </a:lnSpc>
            </a:pPr>
            <a:r>
              <a:rPr lang="en-US" altLang="zh-CN" sz="2800" dirty="0" smtClean="0"/>
              <a:t>2.</a:t>
            </a:r>
            <a:r>
              <a:rPr lang="zh-CN" altLang="zh-CN" sz="2800" dirty="0" smtClean="0"/>
              <a:t>条形图</a:t>
            </a:r>
          </a:p>
          <a:p>
            <a:pPr>
              <a:lnSpc>
                <a:spcPct val="150000"/>
              </a:lnSpc>
            </a:pPr>
            <a:r>
              <a:rPr lang="en-US" altLang="zh-CN" sz="2800" dirty="0" smtClean="0"/>
              <a:t>3.</a:t>
            </a:r>
            <a:r>
              <a:rPr lang="zh-CN" altLang="zh-CN" sz="2800" dirty="0" smtClean="0"/>
              <a:t>折线图</a:t>
            </a:r>
          </a:p>
          <a:p>
            <a:pPr>
              <a:lnSpc>
                <a:spcPct val="150000"/>
              </a:lnSpc>
            </a:pPr>
            <a:r>
              <a:rPr lang="en-US" altLang="zh-CN" sz="2800" dirty="0" smtClean="0"/>
              <a:t>4.</a:t>
            </a:r>
            <a:r>
              <a:rPr lang="zh-CN" altLang="zh-CN" sz="2800" dirty="0" smtClean="0"/>
              <a:t>饼图</a:t>
            </a:r>
          </a:p>
          <a:p>
            <a:pPr>
              <a:lnSpc>
                <a:spcPct val="150000"/>
              </a:lnSpc>
            </a:pPr>
            <a:r>
              <a:rPr lang="en-US" altLang="zh-CN" sz="2800" dirty="0" smtClean="0"/>
              <a:t>5.</a:t>
            </a:r>
            <a:r>
              <a:rPr lang="zh-CN" altLang="zh-CN" sz="2800" dirty="0" smtClean="0"/>
              <a:t>圆环图</a:t>
            </a:r>
          </a:p>
          <a:p>
            <a:pPr>
              <a:lnSpc>
                <a:spcPct val="150000"/>
              </a:lnSpc>
            </a:pPr>
            <a:r>
              <a:rPr lang="en-US" altLang="zh-CN" sz="2800" dirty="0" smtClean="0"/>
              <a:t>6.xy</a:t>
            </a:r>
            <a:r>
              <a:rPr lang="zh-CN" altLang="zh-CN" sz="2800" dirty="0" smtClean="0"/>
              <a:t>散点图</a:t>
            </a:r>
          </a:p>
          <a:p>
            <a:pPr>
              <a:lnSpc>
                <a:spcPct val="150000"/>
              </a:lnSpc>
            </a:pP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1.5</a:t>
            </a:r>
            <a:r>
              <a:rPr lang="zh-CN" altLang="zh-CN" sz="2800" b="1" dirty="0" smtClean="0"/>
              <a:t>图表制作</a:t>
            </a:r>
            <a:endParaRPr lang="zh-CN" altLang="zh-CN" sz="2800" dirty="0"/>
          </a:p>
        </p:txBody>
      </p:sp>
      <p:sp>
        <p:nvSpPr>
          <p:cNvPr id="6" name="矩形 5"/>
          <p:cNvSpPr/>
          <p:nvPr/>
        </p:nvSpPr>
        <p:spPr>
          <a:xfrm>
            <a:off x="993402" y="1212064"/>
            <a:ext cx="10199077" cy="3970318"/>
          </a:xfrm>
          <a:prstGeom prst="rect">
            <a:avLst/>
          </a:prstGeom>
        </p:spPr>
        <p:txBody>
          <a:bodyPr wrap="square">
            <a:spAutoFit/>
          </a:bodyPr>
          <a:lstStyle/>
          <a:p>
            <a:pPr>
              <a:lnSpc>
                <a:spcPct val="150000"/>
              </a:lnSpc>
            </a:pPr>
            <a:r>
              <a:rPr lang="en-US" altLang="zh-CN" sz="2800" dirty="0" smtClean="0"/>
              <a:t>7.</a:t>
            </a:r>
            <a:r>
              <a:rPr lang="zh-CN" altLang="en-US" sz="2800" dirty="0" smtClean="0"/>
              <a:t>面积图</a:t>
            </a:r>
            <a:endParaRPr lang="en-US" altLang="zh-CN" sz="2800" dirty="0" smtClean="0"/>
          </a:p>
          <a:p>
            <a:pPr>
              <a:lnSpc>
                <a:spcPct val="150000"/>
              </a:lnSpc>
            </a:pPr>
            <a:r>
              <a:rPr lang="en-US" altLang="zh-CN" sz="2800" dirty="0" smtClean="0"/>
              <a:t>8.</a:t>
            </a:r>
            <a:r>
              <a:rPr lang="zh-CN" altLang="zh-CN" sz="2800" dirty="0" smtClean="0"/>
              <a:t>雷达图</a:t>
            </a:r>
          </a:p>
          <a:p>
            <a:pPr>
              <a:lnSpc>
                <a:spcPct val="150000"/>
              </a:lnSpc>
            </a:pPr>
            <a:r>
              <a:rPr lang="en-US" altLang="zh-CN" sz="2800" dirty="0" smtClean="0"/>
              <a:t>9.</a:t>
            </a:r>
            <a:r>
              <a:rPr lang="zh-CN" altLang="zh-CN" sz="2800" dirty="0" smtClean="0"/>
              <a:t>气泡图</a:t>
            </a:r>
          </a:p>
          <a:p>
            <a:pPr>
              <a:lnSpc>
                <a:spcPct val="150000"/>
              </a:lnSpc>
            </a:pPr>
            <a:r>
              <a:rPr lang="en-US" altLang="zh-CN" sz="2800" b="1" dirty="0" smtClean="0"/>
              <a:t>1.5.2</a:t>
            </a:r>
            <a:r>
              <a:rPr lang="zh-CN" altLang="zh-CN" sz="2800" b="1" dirty="0" smtClean="0"/>
              <a:t>制作图表</a:t>
            </a:r>
            <a:endParaRPr lang="zh-CN" altLang="zh-CN" sz="2800" dirty="0" smtClean="0"/>
          </a:p>
          <a:p>
            <a:pPr>
              <a:lnSpc>
                <a:spcPct val="150000"/>
              </a:lnSpc>
            </a:pPr>
            <a:r>
              <a:rPr lang="en-US" altLang="zh-CN" sz="2800" dirty="0" smtClean="0"/>
              <a:t>        </a:t>
            </a:r>
            <a:r>
              <a:rPr lang="zh-CN" altLang="zh-CN" sz="2800" dirty="0" smtClean="0"/>
              <a:t>【例</a:t>
            </a:r>
            <a:r>
              <a:rPr lang="en-US" altLang="zh-CN" sz="2800" dirty="0" smtClean="0"/>
              <a:t>1-28</a:t>
            </a:r>
            <a:r>
              <a:rPr lang="zh-CN" altLang="zh-CN" sz="2800" dirty="0" smtClean="0"/>
              <a:t>】某公司各年销售统计资料如表</a:t>
            </a:r>
            <a:r>
              <a:rPr lang="en-US" altLang="zh-CN" sz="2800" dirty="0" smtClean="0"/>
              <a:t>1-4</a:t>
            </a:r>
            <a:r>
              <a:rPr lang="zh-CN" altLang="zh-CN" sz="2800" dirty="0" smtClean="0"/>
              <a:t>所示。</a:t>
            </a:r>
          </a:p>
          <a:p>
            <a:pPr>
              <a:lnSpc>
                <a:spcPct val="150000"/>
              </a:lnSpc>
            </a:pPr>
            <a:endParaRPr lang="zh-CN" altLang="en-US"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1.5</a:t>
            </a:r>
            <a:r>
              <a:rPr lang="zh-CN" altLang="zh-CN" sz="2800" b="1" dirty="0" smtClean="0"/>
              <a:t>图表制作</a:t>
            </a:r>
            <a:endParaRPr lang="zh-CN" altLang="zh-CN" sz="2800" dirty="0"/>
          </a:p>
        </p:txBody>
      </p:sp>
      <p:graphicFrame>
        <p:nvGraphicFramePr>
          <p:cNvPr id="5" name="表格 4"/>
          <p:cNvGraphicFramePr>
            <a:graphicFrameLocks noGrp="1"/>
          </p:cNvGraphicFramePr>
          <p:nvPr/>
        </p:nvGraphicFramePr>
        <p:xfrm>
          <a:off x="1719389" y="1768220"/>
          <a:ext cx="8137843" cy="3196970"/>
        </p:xfrm>
        <a:graphic>
          <a:graphicData uri="http://schemas.openxmlformats.org/drawingml/2006/table">
            <a:tbl>
              <a:tblPr/>
              <a:tblGrid>
                <a:gridCol w="1416541"/>
                <a:gridCol w="1372940"/>
                <a:gridCol w="1324495"/>
                <a:gridCol w="1422354"/>
                <a:gridCol w="1236324"/>
                <a:gridCol w="1365189"/>
              </a:tblGrid>
              <a:tr h="639394">
                <a:tc>
                  <a:txBody>
                    <a:bodyPr/>
                    <a:lstStyle/>
                    <a:p>
                      <a:pPr indent="266700" algn="ctr">
                        <a:lnSpc>
                          <a:spcPct val="150000"/>
                        </a:lnSpc>
                        <a:spcAft>
                          <a:spcPts val="0"/>
                        </a:spcAft>
                      </a:pPr>
                      <a:endParaRPr lang="en-US"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cs typeface="Times New Roman"/>
                        </a:rPr>
                        <a:t>一季度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cs typeface="Times New Roman"/>
                        </a:rPr>
                        <a:t>二季度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cs typeface="Times New Roman"/>
                        </a:rPr>
                        <a:t>三季度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cs typeface="Times New Roman"/>
                        </a:rPr>
                        <a:t>四季度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cs typeface="Times New Roman"/>
                        </a:rPr>
                        <a:t>合计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394">
                <a:tc>
                  <a:txBody>
                    <a:bodyPr/>
                    <a:lstStyle/>
                    <a:p>
                      <a:pPr algn="ctr">
                        <a:lnSpc>
                          <a:spcPct val="150000"/>
                        </a:lnSpc>
                        <a:spcAft>
                          <a:spcPts val="0"/>
                        </a:spcAft>
                      </a:pPr>
                      <a:r>
                        <a:rPr lang="zh-CN" sz="1600" kern="100">
                          <a:latin typeface="Times New Roman"/>
                          <a:ea typeface="宋体"/>
                          <a:cs typeface="Times New Roman"/>
                        </a:rPr>
                        <a:t>北京</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cs typeface="Times New Roman"/>
                        </a:rPr>
                        <a:t>1200</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cs typeface="Times New Roman"/>
                        </a:rPr>
                        <a:t>800</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cs typeface="Times New Roman"/>
                        </a:rPr>
                        <a:t>1500</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cs typeface="Times New Roman"/>
                        </a:rPr>
                        <a:t>2000</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cs typeface="Times New Roman"/>
                        </a:rPr>
                        <a:t>5500</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394">
                <a:tc>
                  <a:txBody>
                    <a:bodyPr/>
                    <a:lstStyle/>
                    <a:p>
                      <a:pPr algn="ctr">
                        <a:lnSpc>
                          <a:spcPct val="150000"/>
                        </a:lnSpc>
                        <a:spcAft>
                          <a:spcPts val="0"/>
                        </a:spcAft>
                      </a:pPr>
                      <a:r>
                        <a:rPr lang="zh-CN" sz="1600" kern="100">
                          <a:latin typeface="Times New Roman"/>
                          <a:ea typeface="宋体"/>
                          <a:cs typeface="Times New Roman"/>
                        </a:rPr>
                        <a:t>上海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cs typeface="Times New Roman"/>
                        </a:rPr>
                        <a:t>2000</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cs typeface="Times New Roman"/>
                        </a:rPr>
                        <a:t>1200</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cs typeface="Times New Roman"/>
                        </a:rPr>
                        <a:t>1300</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cs typeface="Times New Roman"/>
                        </a:rPr>
                        <a:t>1800</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cs typeface="Times New Roman"/>
                        </a:rPr>
                        <a:t>6300</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394">
                <a:tc>
                  <a:txBody>
                    <a:bodyPr/>
                    <a:lstStyle/>
                    <a:p>
                      <a:pPr algn="ctr">
                        <a:lnSpc>
                          <a:spcPct val="150000"/>
                        </a:lnSpc>
                        <a:spcAft>
                          <a:spcPts val="0"/>
                        </a:spcAft>
                      </a:pPr>
                      <a:r>
                        <a:rPr lang="zh-CN" sz="1600" kern="100">
                          <a:latin typeface="Times New Roman"/>
                          <a:ea typeface="宋体"/>
                          <a:cs typeface="Times New Roman"/>
                        </a:rPr>
                        <a:t>天津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cs typeface="Times New Roman"/>
                        </a:rPr>
                        <a:t>800</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cs typeface="Times New Roman"/>
                        </a:rPr>
                        <a:t>1000</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cs typeface="Times New Roman"/>
                        </a:rPr>
                        <a:t>1200</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cs typeface="Times New Roman"/>
                        </a:rPr>
                        <a:t>2000</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cs typeface="Times New Roman"/>
                        </a:rPr>
                        <a:t>5000</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394">
                <a:tc>
                  <a:txBody>
                    <a:bodyPr/>
                    <a:lstStyle/>
                    <a:p>
                      <a:pPr algn="ctr">
                        <a:lnSpc>
                          <a:spcPct val="150000"/>
                        </a:lnSpc>
                        <a:spcAft>
                          <a:spcPts val="0"/>
                        </a:spcAft>
                      </a:pPr>
                      <a:r>
                        <a:rPr lang="zh-CN" sz="1600" kern="100">
                          <a:latin typeface="Times New Roman"/>
                          <a:ea typeface="宋体"/>
                          <a:cs typeface="Times New Roman"/>
                        </a:rPr>
                        <a:t>合计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cs typeface="Times New Roman"/>
                        </a:rPr>
                        <a:t>4000</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cs typeface="Times New Roman"/>
                        </a:rPr>
                        <a:t>3000</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cs typeface="Times New Roman"/>
                        </a:rPr>
                        <a:t>4000</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cs typeface="Times New Roman"/>
                        </a:rPr>
                        <a:t>5800</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latin typeface="Times New Roman"/>
                          <a:ea typeface="宋体"/>
                          <a:cs typeface="Times New Roman"/>
                        </a:rPr>
                        <a:t>16800</a:t>
                      </a:r>
                      <a:endParaRPr lang="zh-CN" sz="16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1.5</a:t>
            </a:r>
            <a:r>
              <a:rPr lang="zh-CN" altLang="zh-CN" sz="2800" b="1" dirty="0" smtClean="0"/>
              <a:t>图表制作</a:t>
            </a:r>
            <a:endParaRPr lang="zh-CN" altLang="zh-CN" sz="2800" dirty="0"/>
          </a:p>
        </p:txBody>
      </p:sp>
      <p:pic>
        <p:nvPicPr>
          <p:cNvPr id="56321" name="图片 111"/>
          <p:cNvPicPr>
            <a:picLocks noChangeAspect="1" noChangeArrowheads="1"/>
          </p:cNvPicPr>
          <p:nvPr/>
        </p:nvPicPr>
        <p:blipFill>
          <a:blip r:embed="rId4" cstate="print"/>
          <a:srcRect/>
          <a:stretch>
            <a:fillRect/>
          </a:stretch>
        </p:blipFill>
        <p:spPr bwMode="auto">
          <a:xfrm>
            <a:off x="978408" y="1188720"/>
            <a:ext cx="4694238" cy="2454275"/>
          </a:xfrm>
          <a:prstGeom prst="rect">
            <a:avLst/>
          </a:prstGeom>
          <a:noFill/>
          <a:ln w="9525">
            <a:noFill/>
            <a:miter lim="800000"/>
            <a:headEnd/>
            <a:tailEnd/>
          </a:ln>
        </p:spPr>
      </p:pic>
      <p:pic>
        <p:nvPicPr>
          <p:cNvPr id="56322" name="图片 112"/>
          <p:cNvPicPr>
            <a:picLocks noChangeAspect="1" noChangeArrowheads="1"/>
          </p:cNvPicPr>
          <p:nvPr/>
        </p:nvPicPr>
        <p:blipFill>
          <a:blip r:embed="rId5" cstate="print"/>
          <a:srcRect/>
          <a:stretch>
            <a:fillRect/>
          </a:stretch>
        </p:blipFill>
        <p:spPr bwMode="auto">
          <a:xfrm>
            <a:off x="6199632" y="1188720"/>
            <a:ext cx="4694238" cy="2438400"/>
          </a:xfrm>
          <a:prstGeom prst="rect">
            <a:avLst/>
          </a:prstGeom>
          <a:noFill/>
          <a:ln w="9525">
            <a:noFill/>
            <a:miter lim="800000"/>
            <a:headEnd/>
            <a:tailEnd/>
          </a:ln>
        </p:spPr>
      </p:pic>
      <p:pic>
        <p:nvPicPr>
          <p:cNvPr id="56323" name="图片 113"/>
          <p:cNvPicPr>
            <a:picLocks noChangeAspect="1" noChangeArrowheads="1"/>
          </p:cNvPicPr>
          <p:nvPr/>
        </p:nvPicPr>
        <p:blipFill>
          <a:blip r:embed="rId6" cstate="print"/>
          <a:srcRect/>
          <a:stretch>
            <a:fillRect/>
          </a:stretch>
        </p:blipFill>
        <p:spPr bwMode="auto">
          <a:xfrm>
            <a:off x="1014984" y="3895344"/>
            <a:ext cx="4702175" cy="2514600"/>
          </a:xfrm>
          <a:prstGeom prst="rect">
            <a:avLst/>
          </a:prstGeom>
          <a:noFill/>
          <a:ln w="9525">
            <a:noFill/>
            <a:miter lim="800000"/>
            <a:headEnd/>
            <a:tailEnd/>
          </a:ln>
        </p:spPr>
      </p:pic>
      <p:pic>
        <p:nvPicPr>
          <p:cNvPr id="56324" name="图片 114"/>
          <p:cNvPicPr>
            <a:picLocks noChangeAspect="1" noChangeArrowheads="1"/>
          </p:cNvPicPr>
          <p:nvPr/>
        </p:nvPicPr>
        <p:blipFill>
          <a:blip r:embed="rId7" cstate="print"/>
          <a:srcRect/>
          <a:stretch>
            <a:fillRect/>
          </a:stretch>
        </p:blipFill>
        <p:spPr bwMode="auto">
          <a:xfrm>
            <a:off x="6217920" y="3849624"/>
            <a:ext cx="4694238" cy="259873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1.5</a:t>
            </a:r>
            <a:r>
              <a:rPr lang="zh-CN" altLang="zh-CN" sz="2800" b="1" dirty="0" smtClean="0"/>
              <a:t>图表制作</a:t>
            </a:r>
            <a:endParaRPr lang="zh-CN" altLang="zh-CN" sz="2800" dirty="0"/>
          </a:p>
        </p:txBody>
      </p:sp>
      <p:pic>
        <p:nvPicPr>
          <p:cNvPr id="101378" name="图片 115"/>
          <p:cNvPicPr>
            <a:picLocks noChangeAspect="1" noChangeArrowheads="1"/>
          </p:cNvPicPr>
          <p:nvPr/>
        </p:nvPicPr>
        <p:blipFill>
          <a:blip r:embed="rId4" cstate="print"/>
          <a:srcRect/>
          <a:stretch>
            <a:fillRect/>
          </a:stretch>
        </p:blipFill>
        <p:spPr bwMode="auto">
          <a:xfrm>
            <a:off x="1005840" y="1847088"/>
            <a:ext cx="5172672" cy="2670048"/>
          </a:xfrm>
          <a:prstGeom prst="rect">
            <a:avLst/>
          </a:prstGeom>
          <a:noFill/>
          <a:ln w="9525">
            <a:noFill/>
            <a:miter lim="800000"/>
            <a:headEnd/>
            <a:tailEnd/>
          </a:ln>
        </p:spPr>
      </p:pic>
      <p:pic>
        <p:nvPicPr>
          <p:cNvPr id="101379" name="图片 116"/>
          <p:cNvPicPr>
            <a:picLocks noChangeAspect="1" noChangeArrowheads="1"/>
          </p:cNvPicPr>
          <p:nvPr/>
        </p:nvPicPr>
        <p:blipFill>
          <a:blip r:embed="rId5" cstate="print"/>
          <a:srcRect/>
          <a:stretch>
            <a:fillRect/>
          </a:stretch>
        </p:blipFill>
        <p:spPr bwMode="auto">
          <a:xfrm>
            <a:off x="6272784" y="1819656"/>
            <a:ext cx="4686300" cy="269716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2677656"/>
          </a:xfrm>
          <a:prstGeom prst="rect">
            <a:avLst/>
          </a:prstGeom>
        </p:spPr>
        <p:txBody>
          <a:bodyPr wrap="square">
            <a:spAutoFit/>
          </a:bodyPr>
          <a:lstStyle/>
          <a:p>
            <a:pPr>
              <a:lnSpc>
                <a:spcPct val="150000"/>
              </a:lnSpc>
            </a:pPr>
            <a:r>
              <a:rPr lang="en-US" altLang="zh-CN" sz="2800" b="1" dirty="0" smtClean="0"/>
              <a:t>1.6.1</a:t>
            </a:r>
            <a:r>
              <a:rPr lang="zh-CN" altLang="zh-CN" sz="2800" b="1" dirty="0" smtClean="0"/>
              <a:t>排序</a:t>
            </a:r>
            <a:endParaRPr lang="en-US" altLang="zh-CN" sz="2800" b="1" dirty="0" smtClean="0"/>
          </a:p>
          <a:p>
            <a:pPr>
              <a:lnSpc>
                <a:spcPct val="150000"/>
              </a:lnSpc>
            </a:pPr>
            <a:r>
              <a:rPr lang="en-US" altLang="zh-CN" sz="2800" dirty="0" smtClean="0"/>
              <a:t>1.</a:t>
            </a:r>
            <a:r>
              <a:rPr lang="zh-CN" altLang="zh-CN" sz="2800" dirty="0" smtClean="0"/>
              <a:t>快速排序</a:t>
            </a:r>
          </a:p>
          <a:p>
            <a:pPr>
              <a:lnSpc>
                <a:spcPct val="150000"/>
              </a:lnSpc>
            </a:pPr>
            <a:r>
              <a:rPr lang="en-US" altLang="zh-CN" sz="2800" dirty="0" smtClean="0"/>
              <a:t>2.</a:t>
            </a:r>
            <a:r>
              <a:rPr lang="zh-CN" altLang="zh-CN" sz="2800" dirty="0" smtClean="0"/>
              <a:t>自定义排序</a:t>
            </a:r>
          </a:p>
          <a:p>
            <a:pPr>
              <a:lnSpc>
                <a:spcPct val="150000"/>
              </a:lnSpc>
            </a:pPr>
            <a:endParaRPr lang="zh-CN" altLang="zh-CN" sz="2800" dirty="0"/>
          </a:p>
        </p:txBody>
      </p:sp>
      <p:pic>
        <p:nvPicPr>
          <p:cNvPr id="102402" name="图片 20"/>
          <p:cNvPicPr>
            <a:picLocks noChangeAspect="1" noChangeArrowheads="1"/>
          </p:cNvPicPr>
          <p:nvPr/>
        </p:nvPicPr>
        <p:blipFill>
          <a:blip r:embed="rId4" cstate="print"/>
          <a:srcRect/>
          <a:stretch>
            <a:fillRect/>
          </a:stretch>
        </p:blipFill>
        <p:spPr bwMode="auto">
          <a:xfrm>
            <a:off x="3483864" y="2761488"/>
            <a:ext cx="6295801" cy="286207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3754874"/>
          </a:xfrm>
          <a:prstGeom prst="rect">
            <a:avLst/>
          </a:prstGeom>
        </p:spPr>
        <p:txBody>
          <a:bodyPr wrap="square">
            <a:spAutoFit/>
          </a:bodyPr>
          <a:lstStyle/>
          <a:p>
            <a:pPr>
              <a:lnSpc>
                <a:spcPct val="150000"/>
              </a:lnSpc>
            </a:pPr>
            <a:r>
              <a:rPr lang="en-US" altLang="zh-CN" sz="2800" b="1" dirty="0" smtClean="0"/>
              <a:t>1.6.2</a:t>
            </a:r>
            <a:r>
              <a:rPr lang="zh-CN" altLang="zh-CN" sz="2800" b="1" dirty="0" smtClean="0"/>
              <a:t>筛选</a:t>
            </a:r>
            <a:endParaRPr lang="zh-CN" altLang="zh-CN" sz="2800" dirty="0" smtClean="0"/>
          </a:p>
          <a:p>
            <a:pPr>
              <a:lnSpc>
                <a:spcPct val="150000"/>
              </a:lnSpc>
            </a:pPr>
            <a:r>
              <a:rPr lang="en-US" altLang="zh-CN" sz="2800" dirty="0" smtClean="0"/>
              <a:t>1.</a:t>
            </a:r>
            <a:r>
              <a:rPr lang="zh-CN" altLang="zh-CN" sz="2800" dirty="0" smtClean="0"/>
              <a:t>快速筛选</a:t>
            </a:r>
          </a:p>
          <a:p>
            <a:r>
              <a:rPr lang="en-US" altLang="zh-CN" sz="2800" dirty="0" smtClean="0"/>
              <a:t>2.</a:t>
            </a:r>
            <a:r>
              <a:rPr lang="zh-CN" altLang="zh-CN" sz="2800" dirty="0" smtClean="0"/>
              <a:t>高级筛选</a:t>
            </a:r>
          </a:p>
          <a:p>
            <a:pPr>
              <a:lnSpc>
                <a:spcPct val="150000"/>
              </a:lnSpc>
            </a:pPr>
            <a:r>
              <a:rPr lang="en-US" altLang="zh-CN" sz="2800" dirty="0" smtClean="0"/>
              <a:t>       </a:t>
            </a:r>
            <a:r>
              <a:rPr lang="zh-CN" altLang="zh-CN" sz="2800" dirty="0" smtClean="0"/>
              <a:t>【例</a:t>
            </a:r>
            <a:r>
              <a:rPr lang="en-US" altLang="zh-CN" sz="2800" dirty="0" smtClean="0"/>
              <a:t>1-30</a:t>
            </a:r>
            <a:r>
              <a:rPr lang="zh-CN" altLang="zh-CN" sz="2800" dirty="0" smtClean="0"/>
              <a:t>】仍以图</a:t>
            </a:r>
            <a:r>
              <a:rPr lang="en-US" altLang="zh-CN" sz="2800" dirty="0" smtClean="0"/>
              <a:t>1-30</a:t>
            </a:r>
            <a:r>
              <a:rPr lang="zh-CN" altLang="zh-CN" sz="2800" dirty="0" smtClean="0"/>
              <a:t>所示的销售记录为例，要求筛选销售一部彩电或销售二部空调的销售记录。</a:t>
            </a:r>
          </a:p>
          <a:p>
            <a:pPr>
              <a:lnSpc>
                <a:spcPct val="150000"/>
              </a:lnSpc>
            </a:pP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664862"/>
          </a:xfrm>
          <a:prstGeom prst="rect">
            <a:avLst/>
          </a:prstGeom>
        </p:spPr>
        <p:txBody>
          <a:bodyPr wrap="square">
            <a:spAutoFit/>
          </a:bodyPr>
          <a:lstStyle/>
          <a:p>
            <a:pPr>
              <a:lnSpc>
                <a:spcPct val="150000"/>
              </a:lnSpc>
            </a:pPr>
            <a:r>
              <a:rPr lang="zh-CN" altLang="zh-CN" sz="2800" dirty="0" smtClean="0"/>
              <a:t>（</a:t>
            </a:r>
            <a:r>
              <a:rPr lang="en-US" altLang="zh-CN" sz="2800" dirty="0" smtClean="0"/>
              <a:t>1</a:t>
            </a:r>
            <a:r>
              <a:rPr lang="zh-CN" altLang="zh-CN" sz="2800" dirty="0" smtClean="0"/>
              <a:t>）设置筛选条件。</a:t>
            </a: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pPr lvl="0"/>
            <a:r>
              <a:rPr lang="en-US" altLang="zh-CN" sz="2800" b="1" dirty="0" smtClean="0"/>
              <a:t>1.2Excel</a:t>
            </a:r>
            <a:r>
              <a:rPr lang="zh-CN" altLang="en-US" sz="2800" b="1" dirty="0" smtClean="0"/>
              <a:t>公式</a:t>
            </a:r>
            <a:endParaRPr lang="zh-CN" altLang="en-US" sz="2800" b="1" dirty="0">
              <a:latin typeface="思源黑体 CN Bold" panose="020B0800000000000000" charset="-122"/>
              <a:ea typeface="思源黑体 CN Bold" panose="020B0800000000000000" charset="-122"/>
            </a:endParaRPr>
          </a:p>
        </p:txBody>
      </p:sp>
      <p:sp>
        <p:nvSpPr>
          <p:cNvPr id="6" name="矩形 5"/>
          <p:cNvSpPr/>
          <p:nvPr/>
        </p:nvSpPr>
        <p:spPr>
          <a:xfrm>
            <a:off x="993402" y="1212064"/>
            <a:ext cx="10199077" cy="5189177"/>
          </a:xfrm>
          <a:prstGeom prst="rect">
            <a:avLst/>
          </a:prstGeom>
        </p:spPr>
        <p:txBody>
          <a:bodyPr wrap="square">
            <a:spAutoFit/>
          </a:bodyPr>
          <a:lstStyle/>
          <a:p>
            <a:pPr>
              <a:lnSpc>
                <a:spcPct val="150000"/>
              </a:lnSpc>
            </a:pPr>
            <a:r>
              <a:rPr lang="en-US" altLang="zh-CN" sz="2800" dirty="0" smtClean="0"/>
              <a:t>2.</a:t>
            </a:r>
            <a:r>
              <a:rPr lang="zh-CN" altLang="zh-CN" sz="2800" dirty="0" smtClean="0"/>
              <a:t>公式默认显示方式</a:t>
            </a:r>
          </a:p>
          <a:p>
            <a:pPr>
              <a:lnSpc>
                <a:spcPct val="150000"/>
              </a:lnSpc>
            </a:pPr>
            <a:r>
              <a:rPr lang="zh-CN" altLang="zh-CN" sz="2800" dirty="0" smtClean="0"/>
              <a:t>（</a:t>
            </a:r>
            <a:r>
              <a:rPr lang="en-US" altLang="zh-CN" sz="2800" dirty="0" smtClean="0"/>
              <a:t>1</a:t>
            </a:r>
            <a:r>
              <a:rPr lang="zh-CN" altLang="zh-CN" sz="2800" dirty="0" smtClean="0"/>
              <a:t>）在单元格显示运算结果时，按【</a:t>
            </a:r>
            <a:r>
              <a:rPr lang="en-US" altLang="zh-CN" sz="2800" dirty="0" smtClean="0"/>
              <a:t>Ctrl+`</a:t>
            </a:r>
            <a:r>
              <a:rPr lang="zh-CN" altLang="zh-CN" sz="2800" dirty="0" smtClean="0"/>
              <a:t>】组合键或者单击【显示公式】菜单命令，可切换为显示公式表达式。</a:t>
            </a:r>
          </a:p>
          <a:p>
            <a:pPr>
              <a:lnSpc>
                <a:spcPct val="150000"/>
              </a:lnSpc>
            </a:pPr>
            <a:r>
              <a:rPr lang="zh-CN" altLang="zh-CN" sz="2800" dirty="0" smtClean="0"/>
              <a:t>（</a:t>
            </a:r>
            <a:r>
              <a:rPr lang="en-US" altLang="zh-CN" sz="2800" dirty="0" smtClean="0"/>
              <a:t>2</a:t>
            </a:r>
            <a:r>
              <a:rPr lang="zh-CN" altLang="zh-CN" sz="2800" dirty="0" smtClean="0"/>
              <a:t>）在单元格显示公式表达式时，按【</a:t>
            </a:r>
            <a:r>
              <a:rPr lang="en-US" altLang="zh-CN" sz="2800" dirty="0" smtClean="0"/>
              <a:t>Ctrl+`</a:t>
            </a:r>
            <a:r>
              <a:rPr lang="zh-CN" altLang="zh-CN" sz="2800" dirty="0" smtClean="0"/>
              <a:t>】组合键或者单击【显示公式】菜单命令，可切换为显示运算结果。</a:t>
            </a:r>
          </a:p>
          <a:p>
            <a:pPr>
              <a:lnSpc>
                <a:spcPct val="150000"/>
              </a:lnSpc>
            </a:pPr>
            <a:r>
              <a:rPr lang="zh-CN" altLang="zh-CN" sz="2800" dirty="0" smtClean="0"/>
              <a:t>（</a:t>
            </a:r>
            <a:r>
              <a:rPr lang="en-US" altLang="zh-CN" sz="2800" dirty="0" smtClean="0"/>
              <a:t>3</a:t>
            </a:r>
            <a:r>
              <a:rPr lang="zh-CN" altLang="zh-CN" sz="2800" dirty="0" smtClean="0"/>
              <a:t>）将公式运算结果转换为常数。如果不希望保留公式而只是需要公式的运算结果，只需将公式复制后原地进行“选择性粘贴”，并选择只粘贴数值即可。</a:t>
            </a: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664862"/>
          </a:xfrm>
          <a:prstGeom prst="rect">
            <a:avLst/>
          </a:prstGeom>
        </p:spPr>
        <p:txBody>
          <a:bodyPr wrap="square">
            <a:spAutoFit/>
          </a:bodyPr>
          <a:lstStyle/>
          <a:p>
            <a:pPr>
              <a:lnSpc>
                <a:spcPct val="150000"/>
              </a:lnSpc>
            </a:pPr>
            <a:r>
              <a:rPr lang="zh-CN" altLang="zh-CN" sz="2800" dirty="0" smtClean="0"/>
              <a:t>（</a:t>
            </a:r>
            <a:r>
              <a:rPr lang="en-US" altLang="zh-CN" sz="2800" dirty="0" smtClean="0"/>
              <a:t>1</a:t>
            </a:r>
            <a:r>
              <a:rPr lang="zh-CN" altLang="zh-CN" sz="2800" smtClean="0"/>
              <a:t>）设置筛选条件。</a:t>
            </a:r>
            <a:endParaRPr lang="zh-CN" altLang="zh-CN" sz="2800" dirty="0"/>
          </a:p>
        </p:txBody>
      </p:sp>
      <p:graphicFrame>
        <p:nvGraphicFramePr>
          <p:cNvPr id="5" name="表格 4"/>
          <p:cNvGraphicFramePr>
            <a:graphicFrameLocks noGrp="1"/>
          </p:cNvGraphicFramePr>
          <p:nvPr/>
        </p:nvGraphicFramePr>
        <p:xfrm>
          <a:off x="1930082" y="2144267"/>
          <a:ext cx="6857301" cy="2784348"/>
        </p:xfrm>
        <a:graphic>
          <a:graphicData uri="http://schemas.openxmlformats.org/drawingml/2006/table">
            <a:tbl>
              <a:tblPr/>
              <a:tblGrid>
                <a:gridCol w="447197"/>
                <a:gridCol w="1064957"/>
                <a:gridCol w="1073442"/>
                <a:gridCol w="1069199"/>
                <a:gridCol w="1069199"/>
                <a:gridCol w="1064108"/>
                <a:gridCol w="1069199"/>
              </a:tblGrid>
              <a:tr h="445011">
                <a:tc>
                  <a:txBody>
                    <a:bodyPr/>
                    <a:lstStyle/>
                    <a:p>
                      <a:pPr algn="ctr">
                        <a:lnSpc>
                          <a:spcPct val="150000"/>
                        </a:lnSpc>
                        <a:spcAft>
                          <a:spcPts val="0"/>
                        </a:spcAft>
                      </a:pPr>
                      <a:endParaRPr lang="en-US"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cs typeface="Times New Roman"/>
                        </a:rPr>
                        <a:t>H</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cs typeface="Times New Roman"/>
                        </a:rPr>
                        <a:t>I</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cs typeface="Times New Roman"/>
                        </a:rPr>
                        <a:t>J</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cs typeface="Times New Roman"/>
                        </a:rPr>
                        <a:t>K</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cs typeface="Times New Roman"/>
                        </a:rPr>
                        <a:t>L</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latin typeface="Times New Roman"/>
                          <a:ea typeface="宋体"/>
                          <a:cs typeface="Times New Roman"/>
                        </a:rPr>
                        <a:t>M</a:t>
                      </a:r>
                      <a:endParaRPr lang="zh-CN" sz="16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011">
                <a:tc>
                  <a:txBody>
                    <a:bodyPr/>
                    <a:lstStyle/>
                    <a:p>
                      <a:pPr algn="ctr">
                        <a:lnSpc>
                          <a:spcPct val="150000"/>
                        </a:lnSpc>
                        <a:spcAft>
                          <a:spcPts val="0"/>
                        </a:spcAft>
                      </a:pPr>
                      <a:r>
                        <a:rPr lang="en-US" sz="1600" kern="100">
                          <a:latin typeface="Times New Roman"/>
                          <a:ea typeface="宋体"/>
                          <a:cs typeface="Times New Roman"/>
                        </a:rPr>
                        <a:t>3</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cs typeface="Times New Roman"/>
                        </a:rPr>
                        <a:t>日期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cs typeface="Times New Roman"/>
                        </a:rPr>
                        <a:t>部门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cs typeface="Times New Roman"/>
                        </a:rPr>
                        <a:t>商品</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cs typeface="Times New Roman"/>
                        </a:rPr>
                        <a:t>单价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cs typeface="Times New Roman"/>
                        </a:rPr>
                        <a:t>销量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cs typeface="Times New Roman"/>
                        </a:rPr>
                        <a:t>销售额</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7163">
                <a:tc>
                  <a:txBody>
                    <a:bodyPr/>
                    <a:lstStyle/>
                    <a:p>
                      <a:pPr algn="ctr">
                        <a:lnSpc>
                          <a:spcPct val="150000"/>
                        </a:lnSpc>
                        <a:spcAft>
                          <a:spcPts val="0"/>
                        </a:spcAft>
                      </a:pPr>
                      <a:r>
                        <a:rPr lang="en-US" sz="1600" kern="100">
                          <a:latin typeface="Times New Roman"/>
                          <a:ea typeface="宋体"/>
                          <a:cs typeface="Times New Roman"/>
                        </a:rPr>
                        <a:t>4</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cs typeface="Times New Roman"/>
                        </a:rPr>
                        <a:t>销售一部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cs typeface="Times New Roman"/>
                        </a:rPr>
                        <a:t>彩电</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7163">
                <a:tc>
                  <a:txBody>
                    <a:bodyPr/>
                    <a:lstStyle/>
                    <a:p>
                      <a:pPr algn="ctr">
                        <a:lnSpc>
                          <a:spcPct val="150000"/>
                        </a:lnSpc>
                        <a:spcAft>
                          <a:spcPts val="0"/>
                        </a:spcAft>
                      </a:pPr>
                      <a:r>
                        <a:rPr lang="en-US" sz="1600" kern="100">
                          <a:latin typeface="Times New Roman"/>
                          <a:ea typeface="宋体"/>
                          <a:cs typeface="Times New Roman"/>
                        </a:rPr>
                        <a:t>5</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cs typeface="Times New Roman"/>
                        </a:rPr>
                        <a:t>销售二部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cs typeface="Times New Roman"/>
                        </a:rPr>
                        <a:t>空调</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latin typeface="Times New Roman"/>
                          <a:ea typeface="宋体"/>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latin typeface="Times New Roman"/>
                          <a:ea typeface="宋体"/>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3896516"/>
          </a:xfrm>
          <a:prstGeom prst="rect">
            <a:avLst/>
          </a:prstGeom>
        </p:spPr>
        <p:txBody>
          <a:bodyPr wrap="square">
            <a:spAutoFit/>
          </a:bodyPr>
          <a:lstStyle/>
          <a:p>
            <a:pPr>
              <a:lnSpc>
                <a:spcPct val="150000"/>
              </a:lnSpc>
            </a:pPr>
            <a:r>
              <a:rPr lang="zh-CN" altLang="en-US" sz="2800" dirty="0" smtClean="0"/>
              <a:t>（</a:t>
            </a:r>
            <a:r>
              <a:rPr lang="en-US" altLang="zh-CN" sz="2800" dirty="0" smtClean="0"/>
              <a:t>2</a:t>
            </a:r>
            <a:r>
              <a:rPr lang="zh-CN" altLang="en-US" sz="2800" dirty="0" smtClean="0"/>
              <a:t>）在销售数据区域中任一单元格单击鼠标，然后在功能区“数据”选项卡中单击</a:t>
            </a:r>
            <a:r>
              <a:rPr lang="en-US" altLang="zh-CN" sz="2800" dirty="0" smtClean="0"/>
              <a:t>【</a:t>
            </a:r>
            <a:r>
              <a:rPr lang="zh-CN" altLang="en-US" sz="2800" dirty="0" smtClean="0"/>
              <a:t>高级</a:t>
            </a:r>
            <a:r>
              <a:rPr lang="en-US" altLang="zh-CN" sz="2800" dirty="0" smtClean="0"/>
              <a:t>】</a:t>
            </a:r>
            <a:r>
              <a:rPr lang="zh-CN" altLang="en-US" sz="2800" dirty="0" smtClean="0"/>
              <a:t>按钮，出现对话框，如图</a:t>
            </a:r>
            <a:r>
              <a:rPr lang="en-US" altLang="zh-CN" sz="2800" dirty="0" smtClean="0"/>
              <a:t>1-32</a:t>
            </a:r>
            <a:r>
              <a:rPr lang="zh-CN" altLang="en-US" sz="2800" dirty="0" smtClean="0"/>
              <a:t>所示。将方式设置为“将筛选结果复制到其他位置”；将列表区域设置为原销售记录区域“</a:t>
            </a:r>
            <a:r>
              <a:rPr lang="en-US" altLang="zh-CN" sz="2800" dirty="0" smtClean="0"/>
              <a:t>A2</a:t>
            </a:r>
            <a:r>
              <a:rPr lang="zh-CN" altLang="en-US" sz="2800" dirty="0" smtClean="0"/>
              <a:t>：</a:t>
            </a:r>
            <a:r>
              <a:rPr lang="en-US" altLang="zh-CN" sz="2800" dirty="0" smtClean="0"/>
              <a:t>F18”</a:t>
            </a:r>
            <a:r>
              <a:rPr lang="zh-CN" altLang="en-US" sz="2800" dirty="0" smtClean="0"/>
              <a:t>；将条件区域设置为以上设置好的条件区域“</a:t>
            </a:r>
            <a:r>
              <a:rPr lang="en-US" altLang="zh-CN" sz="2800" dirty="0" smtClean="0"/>
              <a:t>H3</a:t>
            </a:r>
            <a:r>
              <a:rPr lang="zh-CN" altLang="en-US" sz="2800" dirty="0" smtClean="0"/>
              <a:t>：</a:t>
            </a:r>
            <a:r>
              <a:rPr lang="en-US" altLang="zh-CN" sz="2800" dirty="0" smtClean="0"/>
              <a:t>M5”</a:t>
            </a:r>
            <a:r>
              <a:rPr lang="zh-CN" altLang="en-US" sz="2800" dirty="0" smtClean="0"/>
              <a:t>；在复制到文本框中设置保存筛选结果的区域左上角单元格如</a:t>
            </a:r>
            <a:r>
              <a:rPr lang="en-US" altLang="zh-CN" sz="2800" dirty="0" smtClean="0"/>
              <a:t>H7</a:t>
            </a:r>
            <a:r>
              <a:rPr lang="zh-CN" altLang="en-US" sz="2800" dirty="0" smtClean="0"/>
              <a:t>。</a:t>
            </a:r>
          </a:p>
        </p:txBody>
      </p:sp>
      <p:pic>
        <p:nvPicPr>
          <p:cNvPr id="106498" name="图片 94"/>
          <p:cNvPicPr>
            <a:picLocks noChangeAspect="1" noChangeArrowheads="1"/>
          </p:cNvPicPr>
          <p:nvPr/>
        </p:nvPicPr>
        <p:blipFill>
          <a:blip r:embed="rId4" cstate="print"/>
          <a:srcRect/>
          <a:stretch>
            <a:fillRect/>
          </a:stretch>
        </p:blipFill>
        <p:spPr bwMode="auto">
          <a:xfrm>
            <a:off x="7349806" y="4462272"/>
            <a:ext cx="3714434" cy="2046097"/>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954107"/>
          </a:xfrm>
          <a:prstGeom prst="rect">
            <a:avLst/>
          </a:prstGeom>
        </p:spPr>
        <p:txBody>
          <a:bodyPr wrap="square">
            <a:spAutoFit/>
          </a:bodyPr>
          <a:lstStyle/>
          <a:p>
            <a:r>
              <a:rPr lang="zh-CN" altLang="zh-CN" sz="2800" dirty="0" smtClean="0"/>
              <a:t>（</a:t>
            </a:r>
            <a:r>
              <a:rPr lang="en-US" altLang="zh-CN" sz="2800" dirty="0" smtClean="0"/>
              <a:t>3</a:t>
            </a:r>
            <a:r>
              <a:rPr lang="zh-CN" altLang="zh-CN" sz="2800" dirty="0" smtClean="0"/>
              <a:t>）设置完毕单击【确定】按钮即可显示筛选结果，如图</a:t>
            </a:r>
            <a:r>
              <a:rPr lang="en-US" altLang="zh-CN" sz="2800" dirty="0" smtClean="0"/>
              <a:t>1-33</a:t>
            </a:r>
            <a:r>
              <a:rPr lang="zh-CN" altLang="zh-CN" sz="2800" dirty="0" smtClean="0"/>
              <a:t>所示。</a:t>
            </a:r>
            <a:endParaRPr lang="zh-CN" altLang="zh-CN" sz="2800" dirty="0"/>
          </a:p>
        </p:txBody>
      </p:sp>
      <p:pic>
        <p:nvPicPr>
          <p:cNvPr id="107522" name="图片 95"/>
          <p:cNvPicPr>
            <a:picLocks noChangeAspect="1" noChangeArrowheads="1"/>
          </p:cNvPicPr>
          <p:nvPr/>
        </p:nvPicPr>
        <p:blipFill>
          <a:blip r:embed="rId4" cstate="print"/>
          <a:srcRect/>
          <a:stretch>
            <a:fillRect/>
          </a:stretch>
        </p:blipFill>
        <p:spPr bwMode="auto">
          <a:xfrm>
            <a:off x="2414015" y="2459736"/>
            <a:ext cx="6765253" cy="263347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5262979"/>
          </a:xfrm>
          <a:prstGeom prst="rect">
            <a:avLst/>
          </a:prstGeom>
        </p:spPr>
        <p:txBody>
          <a:bodyPr wrap="square">
            <a:spAutoFit/>
          </a:bodyPr>
          <a:lstStyle/>
          <a:p>
            <a:pPr>
              <a:lnSpc>
                <a:spcPct val="150000"/>
              </a:lnSpc>
            </a:pPr>
            <a:r>
              <a:rPr lang="en-US" altLang="zh-CN" sz="2800" b="1" dirty="0" smtClean="0"/>
              <a:t>1.6.3</a:t>
            </a:r>
            <a:r>
              <a:rPr lang="zh-CN" altLang="zh-CN" sz="2800" b="1" dirty="0" smtClean="0"/>
              <a:t>分类汇总</a:t>
            </a:r>
            <a:endParaRPr lang="en-US" altLang="zh-CN" sz="2800" b="1" dirty="0" smtClean="0"/>
          </a:p>
          <a:p>
            <a:pPr>
              <a:lnSpc>
                <a:spcPct val="150000"/>
              </a:lnSpc>
            </a:pPr>
            <a:r>
              <a:rPr lang="en-US" altLang="zh-CN" sz="2800" dirty="0" smtClean="0"/>
              <a:t>       </a:t>
            </a:r>
            <a:r>
              <a:rPr lang="zh-CN" altLang="zh-CN" sz="2800" dirty="0" smtClean="0"/>
              <a:t>【例</a:t>
            </a:r>
            <a:r>
              <a:rPr lang="en-US" altLang="zh-CN" sz="2800" dirty="0" smtClean="0"/>
              <a:t>1-31</a:t>
            </a:r>
            <a:r>
              <a:rPr lang="zh-CN" altLang="zh-CN" sz="2800" dirty="0" smtClean="0"/>
              <a:t>】仍以图</a:t>
            </a:r>
            <a:r>
              <a:rPr lang="en-US" altLang="zh-CN" sz="2800" dirty="0" smtClean="0"/>
              <a:t>1-30</a:t>
            </a:r>
            <a:r>
              <a:rPr lang="zh-CN" altLang="zh-CN" sz="2800" dirty="0" smtClean="0"/>
              <a:t>所示的销售记录为例，可以进行以下相关分类汇总操作：</a:t>
            </a:r>
          </a:p>
          <a:p>
            <a:pPr>
              <a:lnSpc>
                <a:spcPct val="150000"/>
              </a:lnSpc>
            </a:pPr>
            <a:r>
              <a:rPr lang="en-US" altLang="zh-CN" sz="2800" dirty="0" smtClean="0"/>
              <a:t>         1.</a:t>
            </a:r>
            <a:r>
              <a:rPr lang="zh-CN" altLang="zh-CN" sz="2800" dirty="0" smtClean="0"/>
              <a:t>按日期对销售额进行汇总</a:t>
            </a:r>
          </a:p>
          <a:p>
            <a:pPr>
              <a:lnSpc>
                <a:spcPct val="150000"/>
              </a:lnSpc>
            </a:pPr>
            <a:r>
              <a:rPr lang="en-US" altLang="zh-CN" sz="2800" dirty="0" smtClean="0"/>
              <a:t>      </a:t>
            </a:r>
            <a:r>
              <a:rPr lang="zh-CN" altLang="zh-CN" sz="2800" dirty="0" smtClean="0"/>
              <a:t>（</a:t>
            </a:r>
            <a:r>
              <a:rPr lang="en-US" altLang="zh-CN" sz="2800" dirty="0" smtClean="0"/>
              <a:t>1</a:t>
            </a:r>
            <a:r>
              <a:rPr lang="zh-CN" altLang="zh-CN" sz="2800" dirty="0" smtClean="0"/>
              <a:t>）按日期对销售记录进行排序。</a:t>
            </a:r>
          </a:p>
          <a:p>
            <a:pPr>
              <a:lnSpc>
                <a:spcPct val="150000"/>
              </a:lnSpc>
            </a:pPr>
            <a:r>
              <a:rPr lang="en-US" altLang="zh-CN" sz="2800" dirty="0" smtClean="0"/>
              <a:t>      </a:t>
            </a:r>
            <a:r>
              <a:rPr lang="zh-CN" altLang="zh-CN" sz="2800" dirty="0" smtClean="0"/>
              <a:t>（</a:t>
            </a:r>
            <a:r>
              <a:rPr lang="en-US" altLang="zh-CN" sz="2800" dirty="0" smtClean="0"/>
              <a:t>2</a:t>
            </a:r>
            <a:r>
              <a:rPr lang="zh-CN" altLang="zh-CN" sz="2800" dirty="0" smtClean="0"/>
              <a:t>）选中销售记录所在区域，接着在“数据”选项卡中单击【分类汇总】按钮，出现分类汇总对话框，如图</a:t>
            </a:r>
            <a:r>
              <a:rPr lang="en-US" altLang="zh-CN" sz="2800" dirty="0" smtClean="0"/>
              <a:t>1-34</a:t>
            </a:r>
            <a:r>
              <a:rPr lang="zh-CN" altLang="zh-CN" sz="2800" dirty="0" smtClean="0"/>
              <a:t>所示。</a:t>
            </a:r>
          </a:p>
          <a:p>
            <a:pPr>
              <a:lnSpc>
                <a:spcPct val="150000"/>
              </a:lnSpc>
            </a:pP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pic>
        <p:nvPicPr>
          <p:cNvPr id="108546" name="图片 246"/>
          <p:cNvPicPr>
            <a:picLocks noChangeAspect="1" noChangeArrowheads="1"/>
          </p:cNvPicPr>
          <p:nvPr/>
        </p:nvPicPr>
        <p:blipFill>
          <a:blip r:embed="rId4" cstate="print"/>
          <a:srcRect/>
          <a:stretch>
            <a:fillRect/>
          </a:stretch>
        </p:blipFill>
        <p:spPr bwMode="auto">
          <a:xfrm>
            <a:off x="4279392" y="2029968"/>
            <a:ext cx="3255264" cy="334357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1957524"/>
          </a:xfrm>
          <a:prstGeom prst="rect">
            <a:avLst/>
          </a:prstGeom>
        </p:spPr>
        <p:txBody>
          <a:bodyPr wrap="square">
            <a:spAutoFit/>
          </a:bodyPr>
          <a:lstStyle/>
          <a:p>
            <a:pPr>
              <a:lnSpc>
                <a:spcPct val="150000"/>
              </a:lnSpc>
            </a:pPr>
            <a:r>
              <a:rPr lang="zh-CN" altLang="zh-CN" sz="2800" dirty="0" smtClean="0"/>
              <a:t>（</a:t>
            </a:r>
            <a:r>
              <a:rPr lang="en-US" altLang="zh-CN" sz="2800" dirty="0" smtClean="0"/>
              <a:t>3</a:t>
            </a:r>
            <a:r>
              <a:rPr lang="zh-CN" altLang="zh-CN" sz="2800" dirty="0" smtClean="0"/>
              <a:t>）将分类汇总字段设置为“日期”；将汇总方式设置为“求和”；将汇总项设置为“销售额”，然后单击“确定”按钮，汇总结果如图</a:t>
            </a:r>
            <a:r>
              <a:rPr lang="en-US" altLang="zh-CN" sz="2800" dirty="0" smtClean="0"/>
              <a:t>1-35</a:t>
            </a:r>
            <a:r>
              <a:rPr lang="zh-CN" altLang="zh-CN" sz="2800" dirty="0" smtClean="0"/>
              <a:t>所示。</a:t>
            </a:r>
            <a:endParaRPr lang="zh-CN" altLang="zh-CN" sz="2800" dirty="0"/>
          </a:p>
        </p:txBody>
      </p:sp>
      <p:pic>
        <p:nvPicPr>
          <p:cNvPr id="109570" name="图片 247"/>
          <p:cNvPicPr>
            <a:picLocks noChangeAspect="1" noChangeArrowheads="1"/>
          </p:cNvPicPr>
          <p:nvPr/>
        </p:nvPicPr>
        <p:blipFill>
          <a:blip r:embed="rId4" cstate="print"/>
          <a:srcRect/>
          <a:stretch>
            <a:fillRect/>
          </a:stretch>
        </p:blipFill>
        <p:spPr bwMode="auto">
          <a:xfrm>
            <a:off x="2084832" y="3447288"/>
            <a:ext cx="7845959" cy="2185416"/>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4542847"/>
          </a:xfrm>
          <a:prstGeom prst="rect">
            <a:avLst/>
          </a:prstGeom>
        </p:spPr>
        <p:txBody>
          <a:bodyPr wrap="square">
            <a:spAutoFit/>
          </a:bodyPr>
          <a:lstStyle/>
          <a:p>
            <a:pPr>
              <a:lnSpc>
                <a:spcPct val="150000"/>
              </a:lnSpc>
            </a:pPr>
            <a:r>
              <a:rPr lang="en-US" altLang="zh-CN" sz="2800" dirty="0" smtClean="0"/>
              <a:t>2.</a:t>
            </a:r>
            <a:r>
              <a:rPr lang="zh-CN" altLang="en-US" sz="2800" dirty="0" smtClean="0"/>
              <a:t>依次按日期和部门对销售额进行汇总</a:t>
            </a:r>
          </a:p>
          <a:p>
            <a:pPr>
              <a:lnSpc>
                <a:spcPct val="150000"/>
              </a:lnSpc>
            </a:pPr>
            <a:r>
              <a:rPr lang="zh-CN" altLang="en-US" sz="2800" dirty="0" smtClean="0"/>
              <a:t>（</a:t>
            </a:r>
            <a:r>
              <a:rPr lang="en-US" altLang="zh-CN" sz="2800" dirty="0" smtClean="0"/>
              <a:t>1</a:t>
            </a:r>
            <a:r>
              <a:rPr lang="zh-CN" altLang="en-US" sz="2800" dirty="0" smtClean="0"/>
              <a:t>）依次按日期和部门对销售记录进行排序。</a:t>
            </a:r>
          </a:p>
          <a:p>
            <a:pPr>
              <a:lnSpc>
                <a:spcPct val="150000"/>
              </a:lnSpc>
            </a:pPr>
            <a:r>
              <a:rPr lang="zh-CN" altLang="en-US" sz="2800" dirty="0" smtClean="0"/>
              <a:t>（</a:t>
            </a:r>
            <a:r>
              <a:rPr lang="en-US" altLang="zh-CN" sz="2800" dirty="0" smtClean="0"/>
              <a:t>2</a:t>
            </a:r>
            <a:r>
              <a:rPr lang="zh-CN" altLang="en-US" sz="2800" dirty="0" smtClean="0"/>
              <a:t>）参照以上操作按日期汇总销售额。</a:t>
            </a:r>
          </a:p>
          <a:p>
            <a:pPr>
              <a:lnSpc>
                <a:spcPct val="150000"/>
              </a:lnSpc>
            </a:pPr>
            <a:r>
              <a:rPr lang="zh-CN" altLang="en-US" sz="2800" dirty="0" smtClean="0"/>
              <a:t>（</a:t>
            </a:r>
            <a:r>
              <a:rPr lang="en-US" altLang="zh-CN" sz="2800" dirty="0" smtClean="0"/>
              <a:t>3</a:t>
            </a:r>
            <a:r>
              <a:rPr lang="zh-CN" altLang="en-US" sz="2800" dirty="0" smtClean="0"/>
              <a:t>）再次执行分类汇总。在分类汇总对话框中，将分类汇总字段设置为“部门”；将汇总方式设置为“求和”；将汇总项设置为“销售额”；单击“替换当前分类汇总”选项，去除其选中状态；然后单击“确定”按钮，汇总结果如图</a:t>
            </a:r>
            <a:r>
              <a:rPr lang="en-US" altLang="zh-CN" sz="2800" dirty="0" smtClean="0"/>
              <a:t>1-36</a:t>
            </a:r>
            <a:r>
              <a:rPr lang="zh-CN" altLang="en-US" sz="2800" dirty="0" smtClean="0"/>
              <a:t>所示。</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pic>
        <p:nvPicPr>
          <p:cNvPr id="110594" name="图片 251"/>
          <p:cNvPicPr>
            <a:picLocks noChangeAspect="1" noChangeArrowheads="1"/>
          </p:cNvPicPr>
          <p:nvPr/>
        </p:nvPicPr>
        <p:blipFill>
          <a:blip r:embed="rId4" cstate="print"/>
          <a:srcRect/>
          <a:stretch>
            <a:fillRect/>
          </a:stretch>
        </p:blipFill>
        <p:spPr bwMode="auto">
          <a:xfrm>
            <a:off x="2560320" y="1719072"/>
            <a:ext cx="7284438" cy="398678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2031325"/>
          </a:xfrm>
          <a:prstGeom prst="rect">
            <a:avLst/>
          </a:prstGeom>
        </p:spPr>
        <p:txBody>
          <a:bodyPr wrap="square">
            <a:spAutoFit/>
          </a:bodyPr>
          <a:lstStyle/>
          <a:p>
            <a:pPr>
              <a:lnSpc>
                <a:spcPct val="150000"/>
              </a:lnSpc>
            </a:pPr>
            <a:r>
              <a:rPr lang="en-US" altLang="zh-CN" sz="2800" b="1" dirty="0" smtClean="0"/>
              <a:t>1.6.4</a:t>
            </a:r>
            <a:r>
              <a:rPr lang="zh-CN" altLang="zh-CN" sz="2800" b="1" dirty="0" smtClean="0"/>
              <a:t>数据透视表</a:t>
            </a:r>
            <a:endParaRPr lang="en-US" altLang="zh-CN" sz="2800" b="1" dirty="0" smtClean="0"/>
          </a:p>
          <a:p>
            <a:pPr>
              <a:lnSpc>
                <a:spcPct val="150000"/>
              </a:lnSpc>
            </a:pPr>
            <a:r>
              <a:rPr lang="en-US" altLang="zh-CN" sz="2800" dirty="0" smtClean="0"/>
              <a:t>1.</a:t>
            </a:r>
            <a:r>
              <a:rPr lang="zh-CN" altLang="zh-CN" sz="2800" dirty="0" smtClean="0"/>
              <a:t>数据透视表的创建</a:t>
            </a:r>
          </a:p>
          <a:p>
            <a:pPr>
              <a:lnSpc>
                <a:spcPct val="150000"/>
              </a:lnSpc>
            </a:pPr>
            <a:endParaRPr lang="zh-CN" altLang="zh-CN" sz="2800" dirty="0"/>
          </a:p>
        </p:txBody>
      </p:sp>
      <p:grpSp>
        <p:nvGrpSpPr>
          <p:cNvPr id="111618" name="Group 2"/>
          <p:cNvGrpSpPr>
            <a:grpSpLocks/>
          </p:cNvGrpSpPr>
          <p:nvPr/>
        </p:nvGrpSpPr>
        <p:grpSpPr bwMode="auto">
          <a:xfrm>
            <a:off x="3759010" y="2931605"/>
            <a:ext cx="3543300" cy="1370012"/>
            <a:chOff x="3240" y="9540"/>
            <a:chExt cx="5580" cy="2028"/>
          </a:xfrm>
        </p:grpSpPr>
        <p:sp>
          <p:nvSpPr>
            <p:cNvPr id="111619" name="Rectangle 3"/>
            <p:cNvSpPr>
              <a:spLocks noChangeArrowheads="1"/>
            </p:cNvSpPr>
            <p:nvPr/>
          </p:nvSpPr>
          <p:spPr bwMode="auto">
            <a:xfrm>
              <a:off x="3240" y="9540"/>
              <a:ext cx="5580" cy="2028"/>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1620" name="Rectangle 4"/>
            <p:cNvSpPr>
              <a:spLocks noChangeArrowheads="1"/>
            </p:cNvSpPr>
            <p:nvPr/>
          </p:nvSpPr>
          <p:spPr bwMode="auto">
            <a:xfrm>
              <a:off x="3420" y="9642"/>
              <a:ext cx="900" cy="45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页</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11621" name="Rectangle 5"/>
            <p:cNvSpPr>
              <a:spLocks noChangeArrowheads="1"/>
            </p:cNvSpPr>
            <p:nvPr/>
          </p:nvSpPr>
          <p:spPr bwMode="auto">
            <a:xfrm>
              <a:off x="4317" y="10110"/>
              <a:ext cx="720" cy="140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宋体" pitchFamily="2" charset="-122"/>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行</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11622" name="Rectangle 6"/>
            <p:cNvSpPr>
              <a:spLocks noChangeArrowheads="1"/>
            </p:cNvSpPr>
            <p:nvPr/>
          </p:nvSpPr>
          <p:spPr bwMode="auto">
            <a:xfrm>
              <a:off x="5040" y="9627"/>
              <a:ext cx="3600" cy="46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列</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11623" name="Rectangle 7"/>
            <p:cNvSpPr>
              <a:spLocks noChangeArrowheads="1"/>
            </p:cNvSpPr>
            <p:nvPr/>
          </p:nvSpPr>
          <p:spPr bwMode="auto">
            <a:xfrm>
              <a:off x="5040" y="10110"/>
              <a:ext cx="3600" cy="140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数据项</a:t>
              </a:r>
              <a:endParaRPr kumimoji="0" 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3970318"/>
          </a:xfrm>
          <a:prstGeom prst="rect">
            <a:avLst/>
          </a:prstGeom>
        </p:spPr>
        <p:txBody>
          <a:bodyPr wrap="square">
            <a:spAutoFit/>
          </a:bodyPr>
          <a:lstStyle/>
          <a:p>
            <a:pPr>
              <a:lnSpc>
                <a:spcPct val="150000"/>
              </a:lnSpc>
            </a:pPr>
            <a:r>
              <a:rPr lang="en-US" altLang="zh-CN" sz="2800" dirty="0" smtClean="0"/>
              <a:t>2.</a:t>
            </a:r>
            <a:r>
              <a:rPr lang="zh-CN" altLang="en-US" sz="2800" dirty="0" smtClean="0"/>
              <a:t>数据透视表的设置</a:t>
            </a:r>
          </a:p>
          <a:p>
            <a:pPr>
              <a:lnSpc>
                <a:spcPct val="150000"/>
              </a:lnSpc>
            </a:pPr>
            <a:r>
              <a:rPr lang="zh-CN" altLang="en-US" sz="2800" dirty="0" smtClean="0"/>
              <a:t>（</a:t>
            </a:r>
            <a:r>
              <a:rPr lang="en-US" altLang="zh-CN" sz="2800" dirty="0" smtClean="0"/>
              <a:t>1</a:t>
            </a:r>
            <a:r>
              <a:rPr lang="zh-CN" altLang="en-US" sz="2800" dirty="0" smtClean="0"/>
              <a:t>）重新设计版面布局</a:t>
            </a:r>
          </a:p>
          <a:p>
            <a:pPr>
              <a:lnSpc>
                <a:spcPct val="150000"/>
              </a:lnSpc>
            </a:pPr>
            <a:r>
              <a:rPr lang="zh-CN" altLang="en-US" sz="2800" dirty="0" smtClean="0"/>
              <a:t>（</a:t>
            </a:r>
            <a:r>
              <a:rPr lang="en-US" altLang="zh-CN" sz="2800" dirty="0" smtClean="0"/>
              <a:t>2</a:t>
            </a:r>
            <a:r>
              <a:rPr lang="zh-CN" altLang="en-US" sz="2800" dirty="0" smtClean="0"/>
              <a:t>）设置值的汇总依据</a:t>
            </a:r>
          </a:p>
          <a:p>
            <a:pPr>
              <a:lnSpc>
                <a:spcPct val="150000"/>
              </a:lnSpc>
            </a:pPr>
            <a:r>
              <a:rPr lang="zh-CN" altLang="en-US" sz="2800" dirty="0" smtClean="0"/>
              <a:t>（</a:t>
            </a:r>
            <a:r>
              <a:rPr lang="en-US" altLang="zh-CN" sz="2800" dirty="0" smtClean="0"/>
              <a:t>3</a:t>
            </a:r>
            <a:r>
              <a:rPr lang="zh-CN" altLang="en-US" sz="2800" dirty="0" smtClean="0"/>
              <a:t>）设置值的显示方式</a:t>
            </a:r>
          </a:p>
          <a:p>
            <a:pPr>
              <a:lnSpc>
                <a:spcPct val="150000"/>
              </a:lnSpc>
            </a:pPr>
            <a:r>
              <a:rPr lang="zh-CN" altLang="en-US" sz="2800" dirty="0" smtClean="0"/>
              <a:t>（</a:t>
            </a:r>
            <a:r>
              <a:rPr lang="en-US" altLang="zh-CN" sz="2800" dirty="0" smtClean="0"/>
              <a:t>4</a:t>
            </a:r>
            <a:r>
              <a:rPr lang="zh-CN" altLang="en-US" sz="2800" dirty="0" smtClean="0"/>
              <a:t>）进行数据的筛选</a:t>
            </a:r>
          </a:p>
          <a:p>
            <a:pPr>
              <a:lnSpc>
                <a:spcPct val="150000"/>
              </a:lnSpc>
            </a:pPr>
            <a:r>
              <a:rPr lang="zh-CN" altLang="en-US" sz="2800" dirty="0" smtClean="0"/>
              <a:t>（</a:t>
            </a:r>
            <a:r>
              <a:rPr lang="en-US" altLang="zh-CN" sz="2800" dirty="0" smtClean="0"/>
              <a:t>5</a:t>
            </a:r>
            <a:r>
              <a:rPr lang="zh-CN" altLang="en-US" sz="2800" dirty="0" smtClean="0"/>
              <a:t>）设定报表样式</a:t>
            </a:r>
            <a:endParaRPr lang="zh-CN" altLang="zh-CN"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1.3</a:t>
            </a:r>
            <a:r>
              <a:rPr lang="zh-CN" altLang="zh-CN" sz="2800" b="1" dirty="0" smtClean="0"/>
              <a:t>单元格引用</a:t>
            </a:r>
            <a:endParaRPr lang="zh-CN" altLang="zh-CN" sz="2800" dirty="0"/>
          </a:p>
        </p:txBody>
      </p:sp>
      <p:sp>
        <p:nvSpPr>
          <p:cNvPr id="6" name="矩形 5"/>
          <p:cNvSpPr/>
          <p:nvPr/>
        </p:nvSpPr>
        <p:spPr>
          <a:xfrm>
            <a:off x="993402" y="1212064"/>
            <a:ext cx="10199077" cy="2462213"/>
          </a:xfrm>
          <a:prstGeom prst="rect">
            <a:avLst/>
          </a:prstGeom>
        </p:spPr>
        <p:txBody>
          <a:bodyPr wrap="square">
            <a:spAutoFit/>
          </a:bodyPr>
          <a:lstStyle/>
          <a:p>
            <a:r>
              <a:rPr lang="en-US" altLang="zh-CN" sz="2800" b="1" dirty="0" smtClean="0"/>
              <a:t>1.3.1</a:t>
            </a:r>
            <a:r>
              <a:rPr lang="zh-CN" altLang="zh-CN" sz="2800" b="1" dirty="0" smtClean="0"/>
              <a:t>引用的类型</a:t>
            </a:r>
            <a:endParaRPr lang="zh-CN" altLang="zh-CN" sz="2800" dirty="0" smtClean="0"/>
          </a:p>
          <a:p>
            <a:pPr>
              <a:lnSpc>
                <a:spcPct val="150000"/>
              </a:lnSpc>
            </a:pPr>
            <a:r>
              <a:rPr lang="en-US" altLang="zh-CN" sz="2800" dirty="0" smtClean="0"/>
              <a:t>1.</a:t>
            </a:r>
            <a:r>
              <a:rPr lang="zh-CN" altLang="en-US" sz="2800" dirty="0" smtClean="0"/>
              <a:t>相对引用</a:t>
            </a:r>
            <a:endParaRPr lang="en-US" altLang="zh-CN" sz="2800" dirty="0" smtClean="0"/>
          </a:p>
          <a:p>
            <a:pPr>
              <a:lnSpc>
                <a:spcPct val="150000"/>
              </a:lnSpc>
            </a:pPr>
            <a:r>
              <a:rPr lang="en-US" altLang="zh-CN" sz="2800" dirty="0" smtClean="0"/>
              <a:t>2.</a:t>
            </a:r>
            <a:r>
              <a:rPr lang="zh-CN" altLang="en-US" sz="2800" dirty="0" smtClean="0"/>
              <a:t>绝对引用</a:t>
            </a:r>
            <a:endParaRPr lang="en-US" altLang="zh-CN" sz="2800" dirty="0" smtClean="0"/>
          </a:p>
          <a:p>
            <a:pPr>
              <a:lnSpc>
                <a:spcPct val="150000"/>
              </a:lnSpc>
            </a:pPr>
            <a:r>
              <a:rPr lang="en-US" altLang="zh-CN" sz="2800" dirty="0" smtClean="0"/>
              <a:t>3.</a:t>
            </a:r>
            <a:r>
              <a:rPr lang="zh-CN" altLang="en-US" sz="2800" dirty="0" smtClean="0"/>
              <a:t>混合引用</a:t>
            </a:r>
            <a:endParaRPr lang="zh-CN" altLang="zh-CN" sz="2800" dirty="0"/>
          </a:p>
        </p:txBody>
      </p:sp>
      <p:pic>
        <p:nvPicPr>
          <p:cNvPr id="1026" name="图片 7"/>
          <p:cNvPicPr>
            <a:picLocks noChangeAspect="1" noChangeArrowheads="1"/>
          </p:cNvPicPr>
          <p:nvPr/>
        </p:nvPicPr>
        <p:blipFill>
          <a:blip r:embed="rId4" cstate="print"/>
          <a:srcRect/>
          <a:stretch>
            <a:fillRect/>
          </a:stretch>
        </p:blipFill>
        <p:spPr bwMode="auto">
          <a:xfrm>
            <a:off x="2450592" y="4014216"/>
            <a:ext cx="7354557" cy="125272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3323987"/>
          </a:xfrm>
          <a:prstGeom prst="rect">
            <a:avLst/>
          </a:prstGeom>
        </p:spPr>
        <p:txBody>
          <a:bodyPr wrap="square">
            <a:spAutoFit/>
          </a:bodyPr>
          <a:lstStyle/>
          <a:p>
            <a:pPr>
              <a:lnSpc>
                <a:spcPct val="150000"/>
              </a:lnSpc>
            </a:pPr>
            <a:r>
              <a:rPr lang="en-US" altLang="zh-CN" sz="2800" dirty="0" smtClean="0"/>
              <a:t>       【</a:t>
            </a:r>
            <a:r>
              <a:rPr lang="zh-CN" altLang="en-US" sz="2800" dirty="0" smtClean="0"/>
              <a:t>例</a:t>
            </a:r>
            <a:r>
              <a:rPr lang="en-US" altLang="zh-CN" sz="2800" dirty="0" smtClean="0"/>
              <a:t>1-32】</a:t>
            </a:r>
            <a:r>
              <a:rPr lang="zh-CN" altLang="en-US" sz="2800" dirty="0" smtClean="0"/>
              <a:t>仍以图</a:t>
            </a:r>
            <a:r>
              <a:rPr lang="en-US" altLang="zh-CN" sz="2800" dirty="0" smtClean="0"/>
              <a:t>1-30</a:t>
            </a:r>
            <a:r>
              <a:rPr lang="zh-CN" altLang="en-US" sz="2800" dirty="0" smtClean="0"/>
              <a:t>所示的销售记录为例，要求根据需要，在</a:t>
            </a:r>
            <a:r>
              <a:rPr lang="en-US" altLang="zh-CN" sz="2800" dirty="0" smtClean="0"/>
              <a:t>Excel 2007</a:t>
            </a:r>
            <a:r>
              <a:rPr lang="zh-CN" altLang="en-US" sz="2800" dirty="0" smtClean="0"/>
              <a:t>中建立相关数据透视表。操作步骤如下：</a:t>
            </a:r>
            <a:endParaRPr lang="en-US" altLang="zh-CN" sz="2800" dirty="0" smtClean="0"/>
          </a:p>
          <a:p>
            <a:pPr>
              <a:lnSpc>
                <a:spcPct val="150000"/>
              </a:lnSpc>
            </a:pPr>
            <a:r>
              <a:rPr lang="en-US" altLang="zh-CN" sz="2800" dirty="0" smtClean="0"/>
              <a:t>      </a:t>
            </a:r>
            <a:r>
              <a:rPr lang="zh-CN" altLang="zh-CN" sz="2800" dirty="0" smtClean="0"/>
              <a:t>（</a:t>
            </a:r>
            <a:r>
              <a:rPr lang="en-US" altLang="zh-CN" sz="2800" dirty="0" smtClean="0"/>
              <a:t>1</a:t>
            </a:r>
            <a:r>
              <a:rPr lang="zh-CN" altLang="zh-CN" sz="2800" dirty="0" smtClean="0"/>
              <a:t>）在数据清单中选中任一单元格，然后在“插入”选项卡中单击【数据透视表】按钮，出现对话框，如图</a:t>
            </a:r>
            <a:r>
              <a:rPr lang="en-US" altLang="zh-CN" sz="2800" dirty="0" smtClean="0"/>
              <a:t>1-38</a:t>
            </a:r>
            <a:r>
              <a:rPr lang="zh-CN" altLang="zh-CN" sz="2800" dirty="0" smtClean="0"/>
              <a:t>所示。</a:t>
            </a:r>
          </a:p>
          <a:p>
            <a:pPr>
              <a:lnSpc>
                <a:spcPct val="150000"/>
              </a:lnSpc>
            </a:pPr>
            <a:endParaRPr lang="zh-CN" altLang="en-US" sz="2800" dirty="0" smtClean="0"/>
          </a:p>
        </p:txBody>
      </p:sp>
      <p:pic>
        <p:nvPicPr>
          <p:cNvPr id="112642" name="图片 595"/>
          <p:cNvPicPr>
            <a:picLocks noChangeAspect="1" noChangeArrowheads="1"/>
          </p:cNvPicPr>
          <p:nvPr/>
        </p:nvPicPr>
        <p:blipFill>
          <a:blip r:embed="rId4" cstate="print"/>
          <a:srcRect/>
          <a:stretch>
            <a:fillRect/>
          </a:stretch>
        </p:blipFill>
        <p:spPr bwMode="auto">
          <a:xfrm>
            <a:off x="3758184" y="3767328"/>
            <a:ext cx="4142232" cy="273652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1957524"/>
          </a:xfrm>
          <a:prstGeom prst="rect">
            <a:avLst/>
          </a:prstGeom>
        </p:spPr>
        <p:txBody>
          <a:bodyPr wrap="square">
            <a:spAutoFit/>
          </a:bodyPr>
          <a:lstStyle/>
          <a:p>
            <a:pPr>
              <a:lnSpc>
                <a:spcPct val="150000"/>
              </a:lnSpc>
            </a:pPr>
            <a:r>
              <a:rPr lang="en-US" altLang="zh-CN" sz="2800" dirty="0" smtClean="0"/>
              <a:t>     </a:t>
            </a:r>
            <a:r>
              <a:rPr lang="zh-CN" altLang="en-US" sz="2800" dirty="0" smtClean="0"/>
              <a:t>（</a:t>
            </a:r>
            <a:r>
              <a:rPr lang="en-US" altLang="zh-CN" sz="2800" dirty="0" smtClean="0"/>
              <a:t>2</a:t>
            </a:r>
            <a:r>
              <a:rPr lang="zh-CN" altLang="en-US" sz="2800" dirty="0" smtClean="0"/>
              <a:t>）在此设置数据来源和放置数据透视表的位置，也可保持默认设置，直接单击</a:t>
            </a:r>
            <a:r>
              <a:rPr lang="en-US" altLang="zh-CN" sz="2800" dirty="0" smtClean="0"/>
              <a:t>【</a:t>
            </a:r>
            <a:r>
              <a:rPr lang="zh-CN" altLang="en-US" sz="2800" dirty="0" smtClean="0"/>
              <a:t>确定</a:t>
            </a:r>
            <a:r>
              <a:rPr lang="en-US" altLang="zh-CN" sz="2800" dirty="0" smtClean="0"/>
              <a:t>】</a:t>
            </a:r>
            <a:r>
              <a:rPr lang="zh-CN" altLang="en-US" sz="2800" dirty="0" smtClean="0"/>
              <a:t>按钮，出现“数据透视表字段列表”，如图</a:t>
            </a:r>
            <a:r>
              <a:rPr lang="en-US" altLang="zh-CN" sz="2800" dirty="0" smtClean="0"/>
              <a:t>1-39</a:t>
            </a:r>
            <a:r>
              <a:rPr lang="zh-CN" altLang="en-US" sz="2800" dirty="0" smtClean="0"/>
              <a:t>所示。</a:t>
            </a:r>
          </a:p>
        </p:txBody>
      </p:sp>
      <p:pic>
        <p:nvPicPr>
          <p:cNvPr id="113666" name="图片 1"/>
          <p:cNvPicPr>
            <a:picLocks noChangeAspect="1" noChangeArrowheads="1"/>
          </p:cNvPicPr>
          <p:nvPr/>
        </p:nvPicPr>
        <p:blipFill>
          <a:blip r:embed="rId4" cstate="print"/>
          <a:srcRect/>
          <a:stretch>
            <a:fillRect/>
          </a:stretch>
        </p:blipFill>
        <p:spPr bwMode="auto">
          <a:xfrm>
            <a:off x="4709160" y="2706624"/>
            <a:ext cx="2715768" cy="3410079"/>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4542847"/>
          </a:xfrm>
          <a:prstGeom prst="rect">
            <a:avLst/>
          </a:prstGeom>
        </p:spPr>
        <p:txBody>
          <a:bodyPr wrap="square">
            <a:spAutoFit/>
          </a:bodyPr>
          <a:lstStyle/>
          <a:p>
            <a:pPr>
              <a:lnSpc>
                <a:spcPct val="150000"/>
              </a:lnSpc>
            </a:pPr>
            <a:r>
              <a:rPr lang="en-US" altLang="zh-CN" sz="2800" dirty="0" smtClean="0"/>
              <a:t>      </a:t>
            </a:r>
            <a:r>
              <a:rPr lang="zh-CN" altLang="en-US" sz="2800" dirty="0" smtClean="0"/>
              <a:t>（</a:t>
            </a:r>
            <a:r>
              <a:rPr lang="en-US" altLang="zh-CN" sz="2800" dirty="0" smtClean="0"/>
              <a:t>3</a:t>
            </a:r>
            <a:r>
              <a:rPr lang="zh-CN" altLang="en-US" sz="2800" dirty="0" smtClean="0"/>
              <a:t>）在“数据透视表字段列表”中，用鼠标将字段“日期”拖动至“报表筛选”框（即设置为页字段），将“部门”拖动至“行标签”框（即设置为行字段），将“商品”拖动至“列标签”框（即设置为列字段），将“销售额”拖动至“数值”框（即设置为数据项）。</a:t>
            </a:r>
          </a:p>
          <a:p>
            <a:pPr>
              <a:lnSpc>
                <a:spcPct val="150000"/>
              </a:lnSpc>
            </a:pPr>
            <a:r>
              <a:rPr lang="zh-CN" altLang="en-US" sz="2800" dirty="0" smtClean="0"/>
              <a:t>      （</a:t>
            </a:r>
            <a:r>
              <a:rPr lang="en-US" altLang="zh-CN" sz="2800" dirty="0" smtClean="0"/>
              <a:t>4</a:t>
            </a:r>
            <a:r>
              <a:rPr lang="zh-CN" altLang="en-US" sz="2800" dirty="0" smtClean="0"/>
              <a:t>）设置完毕，工作表中会自动生成数据透视表，据此就可以方便地进行数据透视分析了，如图</a:t>
            </a:r>
            <a:r>
              <a:rPr lang="en-US" altLang="zh-CN" sz="2800" dirty="0" smtClean="0"/>
              <a:t>1-40</a:t>
            </a:r>
            <a:r>
              <a:rPr lang="zh-CN" altLang="en-US" sz="2800" dirty="0" smtClean="0"/>
              <a:t>所示。</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pic>
        <p:nvPicPr>
          <p:cNvPr id="114690" name="图片 2"/>
          <p:cNvPicPr>
            <a:picLocks noChangeAspect="1" noChangeArrowheads="1"/>
          </p:cNvPicPr>
          <p:nvPr/>
        </p:nvPicPr>
        <p:blipFill>
          <a:blip r:embed="rId4" cstate="print"/>
          <a:srcRect/>
          <a:stretch>
            <a:fillRect/>
          </a:stretch>
        </p:blipFill>
        <p:spPr bwMode="auto">
          <a:xfrm>
            <a:off x="2724912" y="1719072"/>
            <a:ext cx="6844238" cy="256946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4616648"/>
          </a:xfrm>
          <a:prstGeom prst="rect">
            <a:avLst/>
          </a:prstGeom>
        </p:spPr>
        <p:txBody>
          <a:bodyPr wrap="square">
            <a:spAutoFit/>
          </a:bodyPr>
          <a:lstStyle/>
          <a:p>
            <a:pPr>
              <a:lnSpc>
                <a:spcPct val="150000"/>
              </a:lnSpc>
            </a:pPr>
            <a:r>
              <a:rPr lang="en-US" altLang="zh-CN" sz="2800" dirty="0" smtClean="0"/>
              <a:t>        </a:t>
            </a:r>
            <a:r>
              <a:rPr lang="zh-CN" altLang="zh-CN" sz="2800" dirty="0" smtClean="0"/>
              <a:t>⑸在数据透视表区域单击鼠标，在功能区会自动显示“选项”和“设计”两个选项可，可以根据需要利用选项卡中的各功能对数据透视表进行设置。</a:t>
            </a:r>
            <a:endParaRPr lang="en-US" altLang="zh-CN" sz="2800" dirty="0" smtClean="0"/>
          </a:p>
          <a:p>
            <a:pPr>
              <a:lnSpc>
                <a:spcPct val="150000"/>
              </a:lnSpc>
            </a:pPr>
            <a:r>
              <a:rPr lang="en-US" altLang="zh-CN" sz="2800" b="1" dirty="0" smtClean="0"/>
              <a:t>1.6.5</a:t>
            </a:r>
            <a:r>
              <a:rPr lang="zh-CN" altLang="zh-CN" sz="2800" b="1" dirty="0" smtClean="0"/>
              <a:t>数据有效性</a:t>
            </a:r>
          </a:p>
          <a:p>
            <a:pPr>
              <a:lnSpc>
                <a:spcPct val="150000"/>
              </a:lnSpc>
            </a:pPr>
            <a:r>
              <a:rPr lang="en-US" altLang="zh-CN" sz="2800" dirty="0" smtClean="0"/>
              <a:t>        </a:t>
            </a:r>
            <a:r>
              <a:rPr lang="zh-CN" altLang="zh-CN" sz="2800" dirty="0" smtClean="0"/>
              <a:t>【例</a:t>
            </a:r>
            <a:r>
              <a:rPr lang="en-US" altLang="zh-CN" sz="2800" dirty="0" smtClean="0"/>
              <a:t>1-33</a:t>
            </a:r>
            <a:r>
              <a:rPr lang="zh-CN" altLang="zh-CN" sz="2800" dirty="0" smtClean="0"/>
              <a:t>】如图</a:t>
            </a:r>
            <a:r>
              <a:rPr lang="en-US" altLang="zh-CN" sz="2800" dirty="0" smtClean="0"/>
              <a:t>1-41</a:t>
            </a:r>
            <a:r>
              <a:rPr lang="zh-CN" altLang="zh-CN" sz="2800" dirty="0" smtClean="0"/>
              <a:t>所示。</a:t>
            </a:r>
          </a:p>
          <a:p>
            <a:pPr>
              <a:lnSpc>
                <a:spcPct val="150000"/>
              </a:lnSpc>
            </a:pPr>
            <a:endParaRPr lang="zh-CN" altLang="zh-CN" sz="2800" dirty="0" smtClean="0"/>
          </a:p>
          <a:p>
            <a:pPr>
              <a:lnSpc>
                <a:spcPct val="150000"/>
              </a:lnSpc>
            </a:pPr>
            <a:endParaRPr lang="zh-CN" altLang="en-US" sz="2800" dirty="0" smtClean="0"/>
          </a:p>
        </p:txBody>
      </p:sp>
      <p:pic>
        <p:nvPicPr>
          <p:cNvPr id="115714" name="Picture 2"/>
          <p:cNvPicPr>
            <a:picLocks noChangeAspect="1" noChangeArrowheads="1"/>
          </p:cNvPicPr>
          <p:nvPr/>
        </p:nvPicPr>
        <p:blipFill>
          <a:blip r:embed="rId4" cstate="print"/>
          <a:srcRect/>
          <a:stretch>
            <a:fillRect/>
          </a:stretch>
        </p:blipFill>
        <p:spPr bwMode="auto">
          <a:xfrm>
            <a:off x="6217920" y="3575304"/>
            <a:ext cx="4051939" cy="216712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3903504"/>
          </a:xfrm>
          <a:prstGeom prst="rect">
            <a:avLst/>
          </a:prstGeom>
        </p:spPr>
        <p:txBody>
          <a:bodyPr wrap="square">
            <a:spAutoFit/>
          </a:bodyPr>
          <a:lstStyle/>
          <a:p>
            <a:pPr>
              <a:lnSpc>
                <a:spcPct val="150000"/>
              </a:lnSpc>
            </a:pPr>
            <a:r>
              <a:rPr lang="zh-CN" altLang="en-US" sz="2800" dirty="0" smtClean="0"/>
              <a:t>         假设各数据有效性要求如下：购置日期只能输入截至当日的当月有效日期；设备名称长度介于</a:t>
            </a:r>
            <a:r>
              <a:rPr lang="en-US" altLang="zh-CN" sz="2800" dirty="0" smtClean="0"/>
              <a:t>1</a:t>
            </a:r>
            <a:r>
              <a:rPr lang="zh-CN" altLang="en-US" sz="2800" dirty="0" smtClean="0"/>
              <a:t>至</a:t>
            </a:r>
            <a:r>
              <a:rPr lang="en-US" altLang="zh-CN" sz="2800" dirty="0" smtClean="0"/>
              <a:t>10</a:t>
            </a:r>
            <a:r>
              <a:rPr lang="zh-CN" altLang="en-US" sz="2800" dirty="0" smtClean="0"/>
              <a:t>之间；原值为大于等于</a:t>
            </a:r>
            <a:r>
              <a:rPr lang="en-US" altLang="zh-CN" sz="2800" dirty="0" smtClean="0"/>
              <a:t>1000</a:t>
            </a:r>
            <a:r>
              <a:rPr lang="zh-CN" altLang="en-US" sz="2800" dirty="0" smtClean="0"/>
              <a:t>的数；预计净残值大于等于</a:t>
            </a:r>
            <a:r>
              <a:rPr lang="en-US" altLang="zh-CN" sz="2800" dirty="0" smtClean="0"/>
              <a:t>0</a:t>
            </a:r>
            <a:r>
              <a:rPr lang="zh-CN" altLang="en-US" sz="2800" dirty="0" smtClean="0"/>
              <a:t>小于原值；预计使用年限为大于等于</a:t>
            </a:r>
            <a:r>
              <a:rPr lang="en-US" altLang="zh-CN" sz="2800" dirty="0" smtClean="0"/>
              <a:t>2</a:t>
            </a:r>
            <a:r>
              <a:rPr lang="zh-CN" altLang="en-US" sz="2800" dirty="0" smtClean="0"/>
              <a:t>的整数；折旧方法设置为序列，选项包括年限平均法、年数总和法和双倍余额递减法。</a:t>
            </a:r>
          </a:p>
          <a:p>
            <a:pPr>
              <a:lnSpc>
                <a:spcPct val="150000"/>
              </a:lnSpc>
            </a:pPr>
            <a:endParaRPr lang="zh-CN" altLang="en-US"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5189177"/>
          </a:xfrm>
          <a:prstGeom prst="rect">
            <a:avLst/>
          </a:prstGeom>
        </p:spPr>
        <p:txBody>
          <a:bodyPr wrap="square">
            <a:spAutoFit/>
          </a:bodyPr>
          <a:lstStyle/>
          <a:p>
            <a:pPr>
              <a:lnSpc>
                <a:spcPct val="150000"/>
              </a:lnSpc>
            </a:pPr>
            <a:r>
              <a:rPr lang="zh-CN" altLang="en-US" sz="2800" dirty="0" smtClean="0"/>
              <a:t> </a:t>
            </a:r>
            <a:r>
              <a:rPr lang="en-US" altLang="zh-CN" sz="2800" dirty="0" smtClean="0"/>
              <a:t>1.</a:t>
            </a:r>
            <a:r>
              <a:rPr lang="zh-CN" altLang="en-US" sz="2800" dirty="0" smtClean="0"/>
              <a:t>购置日期有效性设置</a:t>
            </a:r>
          </a:p>
          <a:p>
            <a:pPr>
              <a:lnSpc>
                <a:spcPct val="150000"/>
              </a:lnSpc>
            </a:pPr>
            <a:r>
              <a:rPr lang="zh-CN" altLang="en-US" sz="2800" dirty="0" smtClean="0"/>
              <a:t>（</a:t>
            </a:r>
            <a:r>
              <a:rPr lang="en-US" altLang="zh-CN" sz="2800" dirty="0" smtClean="0"/>
              <a:t>1</a:t>
            </a:r>
            <a:r>
              <a:rPr lang="zh-CN" altLang="en-US" sz="2800" dirty="0" smtClean="0"/>
              <a:t>）单击</a:t>
            </a:r>
            <a:r>
              <a:rPr lang="en-US" altLang="zh-CN" sz="2800" dirty="0" smtClean="0"/>
              <a:t>C2</a:t>
            </a:r>
            <a:r>
              <a:rPr lang="zh-CN" altLang="en-US" sz="2800" dirty="0" smtClean="0"/>
              <a:t>单元格，选择菜单“数据</a:t>
            </a:r>
            <a:r>
              <a:rPr lang="en-US" altLang="zh-CN" sz="2800" dirty="0" smtClean="0"/>
              <a:t>|</a:t>
            </a:r>
            <a:r>
              <a:rPr lang="zh-CN" altLang="en-US" sz="2800" dirty="0" smtClean="0"/>
              <a:t>有效性”，打开数据有效性对话框。</a:t>
            </a:r>
          </a:p>
          <a:p>
            <a:pPr>
              <a:lnSpc>
                <a:spcPct val="150000"/>
              </a:lnSpc>
            </a:pPr>
            <a:r>
              <a:rPr lang="zh-CN" altLang="en-US" sz="2800" dirty="0" smtClean="0"/>
              <a:t>（</a:t>
            </a:r>
            <a:r>
              <a:rPr lang="en-US" altLang="zh-CN" sz="2800" dirty="0" smtClean="0"/>
              <a:t>2</a:t>
            </a:r>
            <a:r>
              <a:rPr lang="zh-CN" altLang="en-US" sz="2800" dirty="0" smtClean="0"/>
              <a:t>）在该对话框中，切换至“设置”选项卡，进行有效性条件设置，如图</a:t>
            </a:r>
            <a:r>
              <a:rPr lang="en-US" altLang="zh-CN" sz="2800" dirty="0" smtClean="0"/>
              <a:t>1-42</a:t>
            </a:r>
            <a:r>
              <a:rPr lang="zh-CN" altLang="en-US" sz="2800" dirty="0" smtClean="0"/>
              <a:t>所示。在“允许”下拉框中选择“日期”；在“数据”下拉框中选择“介于”；在“开始日期”文本框中输入公式“</a:t>
            </a:r>
            <a:r>
              <a:rPr lang="en-US" altLang="zh-CN" sz="2800" dirty="0" smtClean="0"/>
              <a:t>=DATE(YEAR(TODAY()),MONTH(TODAY()),1)”</a:t>
            </a:r>
            <a:r>
              <a:rPr lang="zh-CN" altLang="en-US" sz="2800" dirty="0" smtClean="0"/>
              <a:t> ；在“结束日期”文本框中输入公式“</a:t>
            </a:r>
            <a:r>
              <a:rPr lang="en-US" altLang="zh-CN" sz="2800" dirty="0" smtClean="0"/>
              <a:t>=TODAY()”</a:t>
            </a:r>
            <a:r>
              <a:rPr lang="zh-CN" altLang="en-US" sz="2800" dirty="0" smtClean="0"/>
              <a: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pic>
        <p:nvPicPr>
          <p:cNvPr id="116738" name="Picture 2"/>
          <p:cNvPicPr>
            <a:picLocks noChangeAspect="1" noChangeArrowheads="1"/>
          </p:cNvPicPr>
          <p:nvPr/>
        </p:nvPicPr>
        <p:blipFill>
          <a:blip r:embed="rId4" cstate="print"/>
          <a:srcRect/>
          <a:stretch>
            <a:fillRect/>
          </a:stretch>
        </p:blipFill>
        <p:spPr bwMode="auto">
          <a:xfrm>
            <a:off x="3227831" y="1856232"/>
            <a:ext cx="4720767" cy="368503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2603854"/>
          </a:xfrm>
          <a:prstGeom prst="rect">
            <a:avLst/>
          </a:prstGeom>
        </p:spPr>
        <p:txBody>
          <a:bodyPr wrap="square">
            <a:spAutoFit/>
          </a:bodyPr>
          <a:lstStyle/>
          <a:p>
            <a:pPr>
              <a:lnSpc>
                <a:spcPct val="150000"/>
              </a:lnSpc>
            </a:pPr>
            <a:r>
              <a:rPr lang="zh-CN" altLang="en-US" sz="2800" dirty="0" smtClean="0"/>
              <a:t> （</a:t>
            </a:r>
            <a:r>
              <a:rPr lang="en-US" altLang="zh-CN" sz="2800" dirty="0" smtClean="0"/>
              <a:t>3</a:t>
            </a:r>
            <a:r>
              <a:rPr lang="zh-CN" altLang="en-US" sz="2800" dirty="0" smtClean="0"/>
              <a:t>）切换至“输入信息”选项卡，设置提示信息，如图</a:t>
            </a:r>
            <a:r>
              <a:rPr lang="en-US" altLang="zh-CN" sz="2800" dirty="0" smtClean="0"/>
              <a:t>1-43</a:t>
            </a:r>
            <a:r>
              <a:rPr lang="zh-CN" altLang="en-US" sz="2800" dirty="0" smtClean="0"/>
              <a:t>所示。输入提示信息的标题“提示”，输入提示信息内容“购置日期只能输入截至当日的当月有效日期”。当然，也可以不设置输入信息。</a:t>
            </a:r>
          </a:p>
        </p:txBody>
      </p:sp>
      <p:pic>
        <p:nvPicPr>
          <p:cNvPr id="117762" name="Picture 2"/>
          <p:cNvPicPr>
            <a:picLocks noChangeAspect="1" noChangeArrowheads="1"/>
          </p:cNvPicPr>
          <p:nvPr/>
        </p:nvPicPr>
        <p:blipFill>
          <a:blip r:embed="rId4" cstate="print"/>
          <a:srcRect/>
          <a:stretch>
            <a:fillRect/>
          </a:stretch>
        </p:blipFill>
        <p:spPr bwMode="auto">
          <a:xfrm>
            <a:off x="3813048" y="3191256"/>
            <a:ext cx="4041648" cy="317858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334010" y="160875"/>
            <a:ext cx="10515600" cy="937920"/>
          </a:xfrm>
        </p:spPr>
        <p:txBody>
          <a:bodyPr>
            <a:normAutofit/>
          </a:bodyPr>
          <a:lstStyle/>
          <a:p>
            <a:r>
              <a:rPr lang="en-US" altLang="zh-CN" sz="2800" b="1" dirty="0" smtClean="0"/>
              <a:t>1.6</a:t>
            </a:r>
            <a:r>
              <a:rPr lang="zh-CN" altLang="zh-CN" sz="2800" b="1" dirty="0" smtClean="0"/>
              <a:t>数据管理</a:t>
            </a:r>
            <a:endParaRPr lang="zh-CN" altLang="zh-CN" sz="2800" dirty="0"/>
          </a:p>
        </p:txBody>
      </p:sp>
      <p:sp>
        <p:nvSpPr>
          <p:cNvPr id="6" name="矩形 5"/>
          <p:cNvSpPr/>
          <p:nvPr/>
        </p:nvSpPr>
        <p:spPr>
          <a:xfrm>
            <a:off x="993402" y="1212064"/>
            <a:ext cx="10199077" cy="2603854"/>
          </a:xfrm>
          <a:prstGeom prst="rect">
            <a:avLst/>
          </a:prstGeom>
        </p:spPr>
        <p:txBody>
          <a:bodyPr wrap="square">
            <a:spAutoFit/>
          </a:bodyPr>
          <a:lstStyle/>
          <a:p>
            <a:pPr>
              <a:lnSpc>
                <a:spcPct val="150000"/>
              </a:lnSpc>
            </a:pPr>
            <a:r>
              <a:rPr lang="zh-CN" altLang="en-US" sz="2800" dirty="0" smtClean="0"/>
              <a:t> （</a:t>
            </a:r>
            <a:r>
              <a:rPr lang="en-US" altLang="zh-CN" sz="2800" dirty="0" smtClean="0"/>
              <a:t>4</a:t>
            </a:r>
            <a:r>
              <a:rPr lang="zh-CN" altLang="en-US" sz="2800" dirty="0" smtClean="0"/>
              <a:t>）切换至“出错警告”选项卡，设置出错警告信息，如图</a:t>
            </a:r>
            <a:r>
              <a:rPr lang="en-US" altLang="zh-CN" sz="2800" dirty="0" smtClean="0"/>
              <a:t>1-44</a:t>
            </a:r>
            <a:r>
              <a:rPr lang="zh-CN" altLang="en-US" sz="2800" dirty="0" smtClean="0"/>
              <a:t>所示。选择图标样式，包括停止、警告、信息三种，在此选择“警告”；输入警告信息标题“警告”；输入错误信息“购置日期无效！”。当然，也可以不设置出错警告。</a:t>
            </a:r>
          </a:p>
        </p:txBody>
      </p:sp>
      <p:pic>
        <p:nvPicPr>
          <p:cNvPr id="118786" name="Picture 2"/>
          <p:cNvPicPr>
            <a:picLocks noChangeAspect="1" noChangeArrowheads="1"/>
          </p:cNvPicPr>
          <p:nvPr/>
        </p:nvPicPr>
        <p:blipFill>
          <a:blip r:embed="rId4" cstate="print"/>
          <a:srcRect/>
          <a:stretch>
            <a:fillRect/>
          </a:stretch>
        </p:blipFill>
        <p:spPr bwMode="auto">
          <a:xfrm>
            <a:off x="8037576" y="3145536"/>
            <a:ext cx="3848100" cy="303212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19"/>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1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A000120140530A99PPBG">
  <a:themeElements>
    <a:clrScheme name="131">
      <a:dk1>
        <a:srgbClr val="3D3F41"/>
      </a:dk1>
      <a:lt1>
        <a:srgbClr val="FFFFFF"/>
      </a:lt1>
      <a:dk2>
        <a:srgbClr val="454749"/>
      </a:dk2>
      <a:lt2>
        <a:srgbClr val="FFFFFF"/>
      </a:lt2>
      <a:accent1>
        <a:srgbClr val="507AAE"/>
      </a:accent1>
      <a:accent2>
        <a:srgbClr val="9172A6"/>
      </a:accent2>
      <a:accent3>
        <a:srgbClr val="A7B5DE"/>
      </a:accent3>
      <a:accent4>
        <a:srgbClr val="C78FBB"/>
      </a:accent4>
      <a:accent5>
        <a:srgbClr val="C00000"/>
      </a:accent5>
      <a:accent6>
        <a:srgbClr val="FFC000"/>
      </a:accent6>
      <a:hlink>
        <a:srgbClr val="00B0F0"/>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7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7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7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7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7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7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7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7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7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7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8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8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8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8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8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8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8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8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8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8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9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9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9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9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9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9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9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9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9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9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0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0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0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0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0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0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0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0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0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0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4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4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4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4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4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5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5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5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5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5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5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5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5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5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6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6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6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6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6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6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6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6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6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6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7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7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7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7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7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7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7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7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7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7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8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8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8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8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8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8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8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8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8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8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9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9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9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9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9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3169</TotalTime>
  <Words>21037</Words>
  <Application>Microsoft Office PowerPoint</Application>
  <PresentationFormat>自定义</PresentationFormat>
  <Paragraphs>1821</Paragraphs>
  <Slides>395</Slides>
  <Notes>0</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395</vt:i4>
      </vt:variant>
    </vt:vector>
  </HeadingPairs>
  <TitlesOfParts>
    <vt:vector size="398" baseType="lpstr">
      <vt:lpstr>Office 主题</vt:lpstr>
      <vt:lpstr>A000120140530A99PPBG</vt:lpstr>
      <vt:lpstr>Equation.3</vt:lpstr>
      <vt:lpstr>幻灯片 1</vt:lpstr>
      <vt:lpstr>Excel财务应用</vt:lpstr>
      <vt:lpstr>第1章 Excel财务应用基础</vt:lpstr>
      <vt:lpstr>1.1Excel的主要功能</vt:lpstr>
      <vt:lpstr>1.2Excel公式</vt:lpstr>
      <vt:lpstr>1.2Excel公式</vt:lpstr>
      <vt:lpstr>1.2Excel公式</vt:lpstr>
      <vt:lpstr>1.2Excel公式</vt:lpstr>
      <vt:lpstr>1.3单元格引用</vt:lpstr>
      <vt:lpstr>1.3单元格引用</vt:lpstr>
      <vt:lpstr>1.3单元格引用</vt:lpstr>
      <vt:lpstr>1.3单元格引用</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1.4常用函数</vt:lpstr>
      <vt:lpstr>1.5图表制作</vt:lpstr>
      <vt:lpstr>1.5图表制作</vt:lpstr>
      <vt:lpstr>1.5图表制作</vt:lpstr>
      <vt:lpstr>1.5图表制作</vt:lpstr>
      <vt:lpstr>1.5图表制作</vt:lpstr>
      <vt:lpstr>1.6数据管理</vt:lpstr>
      <vt:lpstr>1.6数据管理</vt:lpstr>
      <vt:lpstr>1.6数据管理</vt:lpstr>
      <vt:lpstr>1.6数据管理</vt:lpstr>
      <vt:lpstr>1.6数据管理</vt:lpstr>
      <vt:lpstr>1.6数据管理</vt:lpstr>
      <vt:lpstr>1.6数据管理</vt:lpstr>
      <vt:lpstr>1.6数据管理</vt:lpstr>
      <vt:lpstr>1.6数据管理</vt:lpstr>
      <vt:lpstr>1.6数据管理</vt:lpstr>
      <vt:lpstr>1.6数据管理</vt:lpstr>
      <vt:lpstr>1.6数据管理</vt:lpstr>
      <vt:lpstr>1.6数据管理</vt:lpstr>
      <vt:lpstr>1.6数据管理</vt:lpstr>
      <vt:lpstr>1.6数据管理</vt:lpstr>
      <vt:lpstr>1.6数据管理</vt:lpstr>
      <vt:lpstr>1.6数据管理</vt:lpstr>
      <vt:lpstr>1.6数据管理</vt:lpstr>
      <vt:lpstr>1.6数据管理</vt:lpstr>
      <vt:lpstr>1.6数据管理</vt:lpstr>
      <vt:lpstr>1.6数据管理</vt:lpstr>
      <vt:lpstr>1.6数据管理</vt:lpstr>
      <vt:lpstr>1.6数据管理</vt:lpstr>
      <vt:lpstr>1.6数据管理</vt:lpstr>
      <vt:lpstr>1.6数据管理</vt:lpstr>
      <vt:lpstr>1.6数据管理</vt:lpstr>
      <vt:lpstr>1.6数据管理</vt:lpstr>
      <vt:lpstr>1.6数据管理</vt:lpstr>
      <vt:lpstr>1.6数据管理</vt:lpstr>
      <vt:lpstr>1.6数据管理</vt:lpstr>
      <vt:lpstr>1.6数据管理</vt:lpstr>
      <vt:lpstr>1.6数据管理</vt:lpstr>
      <vt:lpstr>1.6数据管理</vt:lpstr>
      <vt:lpstr>1.6数据管理</vt:lpstr>
      <vt:lpstr>1.6数据管理</vt:lpstr>
      <vt:lpstr>1.6数据管理</vt:lpstr>
      <vt:lpstr>1.6数据管理</vt:lpstr>
      <vt:lpstr>1.6数据管理</vt:lpstr>
      <vt:lpstr>1.7假设分析</vt:lpstr>
      <vt:lpstr>1.7假设分析</vt:lpstr>
      <vt:lpstr>1.7假设分析</vt:lpstr>
      <vt:lpstr>1.7假设分析</vt:lpstr>
      <vt:lpstr>1.7假设分析</vt:lpstr>
      <vt:lpstr>1.7假设分析</vt:lpstr>
      <vt:lpstr>1.7假设分析</vt:lpstr>
      <vt:lpstr>1.7假设分析</vt:lpstr>
      <vt:lpstr>1.7假设分析</vt:lpstr>
      <vt:lpstr>1.7假设分析</vt:lpstr>
      <vt:lpstr>1.7假设分析</vt:lpstr>
      <vt:lpstr>1.7假设分析</vt:lpstr>
      <vt:lpstr>1.7假设分析</vt:lpstr>
      <vt:lpstr>1.7假设分析</vt:lpstr>
      <vt:lpstr>1.7假设分析</vt:lpstr>
      <vt:lpstr>1.7假设分析</vt:lpstr>
      <vt:lpstr>1.7假设分析</vt:lpstr>
      <vt:lpstr>1.7假设分析</vt:lpstr>
      <vt:lpstr>1.7假设分析</vt:lpstr>
      <vt:lpstr>1.7假设分析</vt:lpstr>
      <vt:lpstr>1.7假设分析</vt:lpstr>
      <vt:lpstr>1.7假设分析</vt:lpstr>
      <vt:lpstr>1.7假设分析</vt:lpstr>
      <vt:lpstr>1.7假设分析</vt:lpstr>
      <vt:lpstr>1.7假设分析</vt:lpstr>
      <vt:lpstr>1.7假设分析</vt:lpstr>
      <vt:lpstr>1.7假设分析</vt:lpstr>
      <vt:lpstr>1.7假设分析</vt:lpstr>
      <vt:lpstr>1.7假设分析</vt:lpstr>
      <vt:lpstr>1.7假设分析</vt:lpstr>
      <vt:lpstr>1.7假设分析</vt:lpstr>
      <vt:lpstr>1.7假设分析</vt:lpstr>
      <vt:lpstr>1.7假设分析</vt:lpstr>
      <vt:lpstr>1.7假设分析</vt:lpstr>
      <vt:lpstr>1.8窗体工具</vt:lpstr>
      <vt:lpstr>1.8窗体工具</vt:lpstr>
      <vt:lpstr>1.8窗体工具</vt:lpstr>
      <vt:lpstr>1.8窗体工具</vt:lpstr>
      <vt:lpstr>1.8窗体工具</vt:lpstr>
      <vt:lpstr>1.8窗体工具</vt:lpstr>
      <vt:lpstr>1.8窗体工具</vt:lpstr>
      <vt:lpstr>1.8窗体工具</vt:lpstr>
      <vt:lpstr>1.8窗体工具</vt:lpstr>
      <vt:lpstr>1.8窗体工具</vt:lpstr>
      <vt:lpstr>1.8窗体工具</vt:lpstr>
      <vt:lpstr>1.9数据的保护</vt:lpstr>
      <vt:lpstr>1.9数据的保护</vt:lpstr>
      <vt:lpstr>1.9数据的保护</vt:lpstr>
      <vt:lpstr>1.9数据的保护</vt:lpstr>
      <vt:lpstr>1.9数据的保护</vt:lpstr>
      <vt:lpstr>1.9数据的保护</vt:lpstr>
      <vt:lpstr>1.9数据的保护</vt:lpstr>
      <vt:lpstr>1.9数据的保护</vt:lpstr>
      <vt:lpstr>1.9数据的保护</vt:lpstr>
      <vt:lpstr>1.9数据的保护</vt:lpstr>
      <vt:lpstr>1.9数据的保护</vt:lpstr>
      <vt:lpstr>1.10宏</vt:lpstr>
      <vt:lpstr>1.10宏</vt:lpstr>
      <vt:lpstr>1.10宏</vt:lpstr>
      <vt:lpstr>1.10宏</vt:lpstr>
      <vt:lpstr>1.10宏</vt:lpstr>
      <vt:lpstr>1.11综合案例</vt:lpstr>
      <vt:lpstr>1.11综合案例</vt:lpstr>
      <vt:lpstr>1.11综合案例</vt:lpstr>
      <vt:lpstr>1.11综合案例</vt:lpstr>
      <vt:lpstr>1.11综合案例</vt:lpstr>
      <vt:lpstr>1.11综合案例</vt:lpstr>
      <vt:lpstr>1.11综合案例</vt:lpstr>
      <vt:lpstr>1.11综合案例</vt:lpstr>
      <vt:lpstr>1.11综合案例</vt:lpstr>
      <vt:lpstr>1.11综合案例</vt:lpstr>
      <vt:lpstr>1.11综合案例</vt:lpstr>
      <vt:lpstr>1.11综合案例</vt:lpstr>
      <vt:lpstr>1.11综合案例</vt:lpstr>
      <vt:lpstr>1.11综合案例</vt:lpstr>
      <vt:lpstr>1.11综合案例</vt:lpstr>
      <vt:lpstr>1.11综合案例</vt:lpstr>
      <vt:lpstr>1.11综合案例</vt:lpstr>
      <vt:lpstr>1.11综合案例</vt:lpstr>
      <vt:lpstr>1.11综合案例</vt:lpstr>
      <vt:lpstr>1.11综合案例</vt:lpstr>
      <vt:lpstr>1.11综合案例</vt:lpstr>
      <vt:lpstr>第2章 财务分析模型</vt:lpstr>
      <vt:lpstr>2.1财务分析概述</vt:lpstr>
      <vt:lpstr>2.2财务分析建模准备</vt:lpstr>
      <vt:lpstr>2.3模型功能</vt:lpstr>
      <vt:lpstr>2.4主要财务指标分析模型</vt:lpstr>
      <vt:lpstr>2.5财务报表比较分析模型</vt:lpstr>
      <vt:lpstr>2.5财务报表比较分析模型</vt:lpstr>
      <vt:lpstr>2.6财务比率分析模型</vt:lpstr>
      <vt:lpstr>2.7杜邦分析模型</vt:lpstr>
      <vt:lpstr>第3章 投资决策模型</vt:lpstr>
      <vt:lpstr>3.1项目投资决策模型</vt:lpstr>
      <vt:lpstr>3.1项目投资决策模型</vt:lpstr>
      <vt:lpstr>3.1项目投资决策模型</vt:lpstr>
      <vt:lpstr>3.1项目投资决策模型</vt:lpstr>
      <vt:lpstr>3.1项目投资决策模型</vt:lpstr>
      <vt:lpstr>3.1项目投资决策模型</vt:lpstr>
      <vt:lpstr>3.1项目投资决策模型</vt:lpstr>
      <vt:lpstr>3.1项目投资决策模型</vt:lpstr>
      <vt:lpstr>3.1项目投资决策模型</vt:lpstr>
      <vt:lpstr>3.1项目投资决策模型</vt:lpstr>
      <vt:lpstr>3.1项目投资决策模型</vt:lpstr>
      <vt:lpstr>3.1项目投资决策模型</vt:lpstr>
      <vt:lpstr>3.2固定资产更新决策模型</vt:lpstr>
      <vt:lpstr>3.2固定资产更新决策模型</vt:lpstr>
      <vt:lpstr>3.2固定资产更新决策模型</vt:lpstr>
      <vt:lpstr>3.2固定资产更新决策模型</vt:lpstr>
      <vt:lpstr>3.2固定资产更新决策模型</vt:lpstr>
      <vt:lpstr>3.2固定资产更新决策模型</vt:lpstr>
      <vt:lpstr>3.2固定资产更新决策模型</vt:lpstr>
      <vt:lpstr>3.2固定资产更新决策模型</vt:lpstr>
      <vt:lpstr>3.2固定资产更新决策模型</vt:lpstr>
      <vt:lpstr>3.3证券投资决策模型</vt:lpstr>
      <vt:lpstr>3.3证券投资决策模型</vt:lpstr>
      <vt:lpstr>3.3证券投资决策模型</vt:lpstr>
      <vt:lpstr>3.3证券投资决策模型</vt:lpstr>
      <vt:lpstr>3.3证券投资决策模型</vt:lpstr>
      <vt:lpstr>3.3证券投资决策模型</vt:lpstr>
      <vt:lpstr>3.3证券投资决策模型</vt:lpstr>
      <vt:lpstr>第4章 营运资金管理模型</vt:lpstr>
      <vt:lpstr>4.1营运资金管理概述</vt:lpstr>
      <vt:lpstr>4.1营运资金管理概述</vt:lpstr>
      <vt:lpstr>4.1营运资金管理概述</vt:lpstr>
      <vt:lpstr>4.1营运资金管理概述</vt:lpstr>
      <vt:lpstr>4.1营运资金管理概述</vt:lpstr>
      <vt:lpstr>4.1营运资金管理概述</vt:lpstr>
      <vt:lpstr>4.1营运资金管理概述</vt:lpstr>
      <vt:lpstr>4.1营运资金管理概述</vt:lpstr>
      <vt:lpstr>4.1营运资金管理概述</vt:lpstr>
      <vt:lpstr>4.1营运资金管理概述</vt:lpstr>
      <vt:lpstr>4.2最佳现金持有量模型</vt:lpstr>
      <vt:lpstr>4.2最佳现金持有量模型</vt:lpstr>
      <vt:lpstr>4.3赊销政策分析模型</vt:lpstr>
      <vt:lpstr>4.3赊销政策分析模型</vt:lpstr>
      <vt:lpstr>4.3赊销政策分析模型</vt:lpstr>
      <vt:lpstr>4.3赊销政策分析模型</vt:lpstr>
      <vt:lpstr>4.4经济批量基本模型</vt:lpstr>
      <vt:lpstr>4.4经济批量基本模型</vt:lpstr>
      <vt:lpstr>4.4经济批量基本模型</vt:lpstr>
      <vt:lpstr>4.4经济批量基本模型</vt:lpstr>
      <vt:lpstr>4.5自制外购决策模型</vt:lpstr>
      <vt:lpstr>4.5自制外购决策模型</vt:lpstr>
      <vt:lpstr>4.5自制外购决策模型</vt:lpstr>
      <vt:lpstr>4.5自制外购决策模型</vt:lpstr>
      <vt:lpstr>第5章 财务预测模型</vt:lpstr>
      <vt:lpstr>5.1财务预测概述</vt:lpstr>
      <vt:lpstr>5.2预测函数LINEST</vt:lpstr>
      <vt:lpstr>5.2预测函数LINEST</vt:lpstr>
      <vt:lpstr>5.2预测函数LINEST</vt:lpstr>
      <vt:lpstr>5.2预测函数LINEST</vt:lpstr>
      <vt:lpstr>5.3销售趋势预测模型</vt:lpstr>
      <vt:lpstr>5.3销售趋势预测模型</vt:lpstr>
      <vt:lpstr>5.3销售趋势预测模型</vt:lpstr>
      <vt:lpstr>5.3销售趋势预测模型</vt:lpstr>
      <vt:lpstr>5.4销售因素预测模型</vt:lpstr>
      <vt:lpstr>5.4销售因素预测模型</vt:lpstr>
      <vt:lpstr>5.4销售因素预测模型</vt:lpstr>
      <vt:lpstr>5.4销售因素预测模型</vt:lpstr>
      <vt:lpstr>5.5财务预测模型</vt:lpstr>
      <vt:lpstr>5.5财务预测模型</vt:lpstr>
      <vt:lpstr>5.5财务预测模型</vt:lpstr>
      <vt:lpstr>5.5财务预测模型</vt:lpstr>
      <vt:lpstr>5.5财务预测模型</vt:lpstr>
      <vt:lpstr>5.5财务预测模型</vt:lpstr>
      <vt:lpstr>5.5财务预测模型</vt:lpstr>
      <vt:lpstr>第6章 本量利分析模型</vt:lpstr>
      <vt:lpstr>6.1本量利分析概述</vt:lpstr>
      <vt:lpstr>6.1本量利分析概述</vt:lpstr>
      <vt:lpstr>6.1本量利分析概述</vt:lpstr>
      <vt:lpstr>6.1本量利分析概述</vt:lpstr>
      <vt:lpstr>6.1本量利分析概述</vt:lpstr>
      <vt:lpstr>6.1本量利分析概述</vt:lpstr>
      <vt:lpstr>6.1本量利分析概述</vt:lpstr>
      <vt:lpstr>6.1本量利分析概述</vt:lpstr>
      <vt:lpstr>6.1本量利分析概述</vt:lpstr>
      <vt:lpstr>6.1本量利分析概述</vt:lpstr>
      <vt:lpstr>6.2本量利分析指标计算模型</vt:lpstr>
      <vt:lpstr>6.2本量利分析指标计算模型</vt:lpstr>
      <vt:lpstr>6.2本量利分析指标计算模型</vt:lpstr>
      <vt:lpstr>6.2本量利分析指标计算模型</vt:lpstr>
      <vt:lpstr>6.3多因素变动分析模型</vt:lpstr>
      <vt:lpstr>6.3多因素变动分析模型</vt:lpstr>
      <vt:lpstr>6.3多因素变动分析模型</vt:lpstr>
      <vt:lpstr>6.3多因素变动分析模型</vt:lpstr>
      <vt:lpstr>6.3多因素变动分析模型</vt:lpstr>
      <vt:lpstr>6.3多因素变动分析模型</vt:lpstr>
      <vt:lpstr>6.4动态本量利分析模型</vt:lpstr>
      <vt:lpstr>6.4动态本量利分析模型</vt:lpstr>
      <vt:lpstr>6.4动态本量利分析模型</vt:lpstr>
      <vt:lpstr>6.4动态本量利分析模型</vt:lpstr>
      <vt:lpstr>6.4动态本量利分析模型</vt:lpstr>
      <vt:lpstr>6.4动态本量利分析模型</vt:lpstr>
      <vt:lpstr>6.4动态本量利分析模型</vt:lpstr>
      <vt:lpstr>6.5动态盈亏平衡分析模型</vt:lpstr>
      <vt:lpstr>6.5动态盈亏平衡分析模型</vt:lpstr>
      <vt:lpstr>6.5动态盈亏平衡分析模型</vt:lpstr>
      <vt:lpstr>6.5动态盈亏平衡分析模型</vt:lpstr>
      <vt:lpstr>6.5动态盈亏平衡分析模型</vt:lpstr>
      <vt:lpstr>6.5动态盈亏平衡分析模型</vt:lpstr>
      <vt:lpstr>6.5动态盈亏平衡分析模型</vt:lpstr>
      <vt:lpstr>6.5动态盈亏平衡分析模型</vt:lpstr>
      <vt:lpstr>6.5动态盈亏平衡分析模型</vt:lpstr>
      <vt:lpstr>6.5动态盈亏平衡分析模型</vt:lpstr>
      <vt:lpstr>6.5动态盈亏平衡分析模型</vt:lpstr>
      <vt:lpstr>6.5动态盈亏平衡分析模型</vt:lpstr>
      <vt:lpstr>6.6盈亏平衡销量随单价变化分析模型</vt:lpstr>
      <vt:lpstr>6.6盈亏平衡销量随单价变化分析模型</vt:lpstr>
      <vt:lpstr>6.6盈亏平衡销量随单价变化分析模型</vt:lpstr>
      <vt:lpstr>6.7实现目标利润所需销量分析模型</vt:lpstr>
      <vt:lpstr>6.7实现目标利润所需销量分析模型</vt:lpstr>
      <vt:lpstr>6.7实现目标利润所需销量分析模型</vt:lpstr>
      <vt:lpstr>第7章 全面预算模型</vt:lpstr>
      <vt:lpstr>7.1全面预算概述</vt:lpstr>
      <vt:lpstr>7.1全面预算概述</vt:lpstr>
      <vt:lpstr>7.1全面预算概述</vt:lpstr>
      <vt:lpstr>7.2全面预算模型基本资料</vt:lpstr>
      <vt:lpstr>7.2全面预算模型基本资料</vt:lpstr>
      <vt:lpstr>7.3销售预算</vt:lpstr>
      <vt:lpstr>7.4生产预算</vt:lpstr>
      <vt:lpstr>7.5直接材料预算</vt:lpstr>
      <vt:lpstr>7.6直接人工预算</vt:lpstr>
      <vt:lpstr>7.7制造费用预算</vt:lpstr>
      <vt:lpstr>7.8产品成本预算</vt:lpstr>
      <vt:lpstr>7.9销售费用预算</vt:lpstr>
      <vt:lpstr>7.10管理费用预算</vt:lpstr>
      <vt:lpstr>7.11现金预算</vt:lpstr>
      <vt:lpstr>7.11现金预算</vt:lpstr>
      <vt:lpstr>7.11现金预算</vt:lpstr>
      <vt:lpstr>7.11现金预算</vt:lpstr>
      <vt:lpstr>7.11现金预算</vt:lpstr>
      <vt:lpstr>7.11现金预算</vt:lpstr>
      <vt:lpstr>7.11现金预算</vt:lpstr>
      <vt:lpstr>7.11现金预算</vt:lpstr>
      <vt:lpstr>7.12预算利润表</vt:lpstr>
      <vt:lpstr>7.12预算利润表</vt:lpstr>
      <vt:lpstr>7.12预算利润表</vt:lpstr>
      <vt:lpstr>7.12预算利润表</vt:lpstr>
      <vt:lpstr>7.12预算利润表</vt:lpstr>
      <vt:lpstr>7.12预算利润表</vt:lpstr>
      <vt:lpstr>7.13预算资产负债表</vt:lpstr>
      <vt:lpstr>7.13预算资产负债表</vt:lpstr>
      <vt:lpstr>7.13预算资产负债表</vt:lpstr>
      <vt:lpstr>7.13预算资产负债表</vt:lpstr>
      <vt:lpstr>7.13预算资产负债表</vt:lpstr>
      <vt:lpstr>7.13预算资产负债表</vt:lpstr>
      <vt:lpstr>7.13预算资产负债表</vt:lpstr>
      <vt:lpstr>7.13预算资产负债表</vt:lpstr>
      <vt:lpstr>7.13预算资产负债表</vt:lpstr>
      <vt:lpstr>第8章 作业成本法模型</vt:lpstr>
      <vt:lpstr>8.1作业成本法概述</vt:lpstr>
      <vt:lpstr>8.2作业成本法案例资料</vt:lpstr>
      <vt:lpstr>8.2作业成本法案例资料</vt:lpstr>
      <vt:lpstr>8.2作业成本法案例资料</vt:lpstr>
      <vt:lpstr>8.2作业成本法案例资料</vt:lpstr>
      <vt:lpstr>8.3基础信息 设置</vt:lpstr>
      <vt:lpstr>8.4资源成本录入</vt:lpstr>
      <vt:lpstr>8.5作业消耗资源百分比设置</vt:lpstr>
      <vt:lpstr>8.6作业成本计算</vt:lpstr>
      <vt:lpstr>8.6作业成本计算</vt:lpstr>
      <vt:lpstr>8.6作业成本计算</vt:lpstr>
      <vt:lpstr>8.6作业成本计算</vt:lpstr>
      <vt:lpstr>8.6作业成本计算</vt:lpstr>
      <vt:lpstr>8.6作业成本计算</vt:lpstr>
      <vt:lpstr>8.6作业成本计算</vt:lpstr>
      <vt:lpstr>8.7成本动因数据录入</vt:lpstr>
      <vt:lpstr>8.7成本动因数据录入</vt:lpstr>
      <vt:lpstr>8.7成本动因数据录入</vt:lpstr>
      <vt:lpstr>8.8产品成本计算</vt:lpstr>
      <vt:lpstr>8.8产品成本计算</vt:lpstr>
      <vt:lpstr>8.8产品成本计算</vt:lpstr>
      <vt:lpstr>8.8产品成本计算</vt:lpstr>
      <vt:lpstr>8.8产品成本计算</vt:lpstr>
      <vt:lpstr>8.8产品成本计算</vt:lpstr>
      <vt:lpstr>8.8产品成本计算</vt:lpstr>
      <vt:lpstr>8.8产品成本计算</vt:lpstr>
      <vt:lpstr>8.9案例分析结论</vt:lpstr>
      <vt:lpstr>8.9案例分析结论</vt:lpstr>
      <vt:lpstr>8.10关于案例的进一步讨论</vt:lpstr>
      <vt:lpstr>8.10关于案例的进一步讨论</vt:lpstr>
      <vt:lpstr>8.10关于案例的进一步讨论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lzm</cp:lastModifiedBy>
  <cp:revision>753</cp:revision>
  <dcterms:created xsi:type="dcterms:W3CDTF">2017-09-07T06:26:00Z</dcterms:created>
  <dcterms:modified xsi:type="dcterms:W3CDTF">2023-06-14T01:24:27Z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