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 id="269" r:id="rId14"/>
    <p:sldId id="270" r:id="rId15"/>
    <p:sldId id="271" r:id="rId16"/>
    <p:sldId id="272" r:id="rId17"/>
    <p:sldId id="273" r:id="rId18"/>
    <p:sldId id="274" r:id="rId19"/>
    <p:sldId id="275" r:id="rId20"/>
    <p:sldId id="282" r:id="rId21"/>
    <p:sldId id="283" r:id="rId22"/>
    <p:sldId id="284" r:id="rId23"/>
    <p:sldId id="28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2" r:id="rId79"/>
    <p:sldId id="343" r:id="rId80"/>
    <p:sldId id="344" r:id="rId81"/>
    <p:sldId id="345" r:id="rId82"/>
    <p:sldId id="346"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382598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69932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59433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6437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392609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249041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969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51812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20789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4746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89259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264737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7143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02300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67849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392509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AC8511A-B06D-46A6-8414-156B695DAFCF}" type="datetimeFigureOut">
              <a:rPr lang="zh-CN" altLang="en-US" smtClean="0"/>
              <a:t>2020/9/8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21778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C8511A-B06D-46A6-8414-156B695DAFCF}" type="datetimeFigureOut">
              <a:rPr lang="zh-CN" altLang="en-US" smtClean="0"/>
              <a:t>2020/9/8</a:t>
            </a:fld>
            <a:endParaRPr lang="zh-CN"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A285A4-72DA-4153-9C92-4169A0BDD5EB}" type="slidenum">
              <a:rPr lang="zh-CN" altLang="en-US" smtClean="0"/>
              <a:t>‹#›</a:t>
            </a:fld>
            <a:endParaRPr lang="zh-CN" altLang="en-US"/>
          </a:p>
        </p:txBody>
      </p:sp>
    </p:spTree>
    <p:extLst>
      <p:ext uri="{BB962C8B-B14F-4D97-AF65-F5344CB8AC3E}">
        <p14:creationId xmlns:p14="http://schemas.microsoft.com/office/powerpoint/2010/main" val="18236127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795" y="2455182"/>
            <a:ext cx="10515600" cy="1325563"/>
          </a:xfrm>
        </p:spPr>
        <p:txBody>
          <a:bodyPr/>
          <a:lstStyle/>
          <a:p>
            <a:r>
              <a:rPr lang="zh-CN" altLang="en-US" dirty="0"/>
              <a:t>绪      论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45910"/>
            <a:ext cx="10421983" cy="5123815"/>
          </a:xfrm>
        </p:spPr>
        <p:txBody>
          <a:bodyPr/>
          <a:lstStyle/>
          <a:p>
            <a:r>
              <a:rPr lang="zh-CN" altLang="en-US" dirty="0"/>
              <a:t>二、仪容修饰的要求</a:t>
            </a:r>
            <a:endParaRPr lang="en-US" altLang="zh-CN" dirty="0"/>
          </a:p>
          <a:p>
            <a:r>
              <a:rPr lang="zh-CN" altLang="en-US" dirty="0"/>
              <a:t>在仪容的修饰方面要注意以下五个事项</a:t>
            </a:r>
            <a:r>
              <a:rPr lang="en-US" altLang="zh-CN" dirty="0"/>
              <a:t>: </a:t>
            </a:r>
            <a:endParaRPr lang="zh-CN" altLang="en-US" dirty="0"/>
          </a:p>
          <a:p>
            <a:r>
              <a:rPr lang="en-US" altLang="zh-CN" dirty="0"/>
              <a:t>(</a:t>
            </a:r>
            <a:r>
              <a:rPr lang="zh-CN" altLang="en-US" dirty="0"/>
              <a:t>１</a:t>
            </a:r>
            <a:r>
              <a:rPr lang="en-US" altLang="zh-CN" dirty="0"/>
              <a:t>)</a:t>
            </a:r>
            <a:r>
              <a:rPr lang="zh-CN" altLang="en-US" dirty="0"/>
              <a:t>仪容应当干净。</a:t>
            </a:r>
            <a:endParaRPr lang="en-US" altLang="zh-CN" dirty="0"/>
          </a:p>
          <a:p>
            <a:r>
              <a:rPr lang="en-US" altLang="zh-CN" dirty="0"/>
              <a:t>(</a:t>
            </a:r>
            <a:r>
              <a:rPr lang="zh-CN" altLang="en-US" dirty="0"/>
              <a:t>２</a:t>
            </a:r>
            <a:r>
              <a:rPr lang="en-US" altLang="zh-CN" dirty="0"/>
              <a:t>)</a:t>
            </a:r>
            <a:r>
              <a:rPr lang="zh-CN" altLang="en-US" dirty="0"/>
              <a:t>仪容应当整洁。</a:t>
            </a:r>
            <a:endParaRPr lang="en-US" altLang="zh-CN" dirty="0"/>
          </a:p>
          <a:p>
            <a:r>
              <a:rPr lang="en-US" altLang="zh-CN" dirty="0"/>
              <a:t>(</a:t>
            </a:r>
            <a:r>
              <a:rPr lang="zh-CN" altLang="en-US" dirty="0"/>
              <a:t>３</a:t>
            </a:r>
            <a:r>
              <a:rPr lang="en-US" altLang="zh-CN" dirty="0"/>
              <a:t>)</a:t>
            </a:r>
            <a:r>
              <a:rPr lang="zh-CN" altLang="en-US" dirty="0"/>
              <a:t>仪容应当卫生。</a:t>
            </a:r>
            <a:endParaRPr lang="en-US" altLang="zh-CN" dirty="0"/>
          </a:p>
          <a:p>
            <a:r>
              <a:rPr lang="en-US" altLang="zh-CN" dirty="0"/>
              <a:t>(</a:t>
            </a:r>
            <a:r>
              <a:rPr lang="zh-CN" altLang="en-US" dirty="0"/>
              <a:t>４</a:t>
            </a:r>
            <a:r>
              <a:rPr lang="en-US" altLang="zh-CN" dirty="0"/>
              <a:t>)</a:t>
            </a:r>
            <a:r>
              <a:rPr lang="zh-CN" altLang="en-US" dirty="0"/>
              <a:t>仪容应当简约。</a:t>
            </a:r>
            <a:endParaRPr lang="en-US" altLang="zh-CN" dirty="0"/>
          </a:p>
          <a:p>
            <a:r>
              <a:rPr lang="en-US" altLang="zh-CN" dirty="0"/>
              <a:t>(</a:t>
            </a:r>
            <a:r>
              <a:rPr lang="zh-CN" altLang="en-US" dirty="0"/>
              <a:t>５</a:t>
            </a:r>
            <a:r>
              <a:rPr lang="en-US" altLang="zh-CN" dirty="0"/>
              <a:t>)</a:t>
            </a:r>
            <a:r>
              <a:rPr lang="zh-CN" altLang="en-US" dirty="0"/>
              <a:t>仪容应当端庄。</a:t>
            </a:r>
            <a:endParaRPr lang="en-US" altLang="zh-CN"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5795" y="852170"/>
            <a:ext cx="10447655" cy="5448935"/>
          </a:xfrm>
        </p:spPr>
        <p:txBody>
          <a:bodyPr>
            <a:normAutofit/>
          </a:bodyPr>
          <a:lstStyle/>
          <a:p>
            <a:r>
              <a:rPr lang="zh-CN" altLang="en-US"/>
              <a:t>２. 由三桌或三桌以上的桌数所组成的宴请</a:t>
            </a:r>
          </a:p>
          <a:p>
            <a:r>
              <a:rPr lang="zh-CN" altLang="en-US"/>
              <a:t>(１)居中为上</a:t>
            </a:r>
          </a:p>
          <a:p>
            <a:r>
              <a:rPr lang="zh-CN" altLang="en-US"/>
              <a:t>(２)在桌次较多的情况下，上述排列常规往往交叉使用</a:t>
            </a:r>
          </a:p>
          <a:p>
            <a:r>
              <a:rPr lang="zh-CN" altLang="en-US"/>
              <a:t>(二)中式宴会的位次安排</a:t>
            </a:r>
          </a:p>
          <a:p>
            <a:r>
              <a:rPr lang="zh-CN" altLang="en-US"/>
              <a:t>１. 排列位次的基本方法</a:t>
            </a:r>
          </a:p>
          <a:p>
            <a:r>
              <a:rPr lang="zh-CN" altLang="en-US"/>
              <a:t>(１)主人大多应面对正门而坐，并在主桌就座。</a:t>
            </a:r>
          </a:p>
          <a:p>
            <a:r>
              <a:rPr lang="zh-CN" altLang="en-US"/>
              <a:t>(２)举行多桌宴请时，每桌都要有一位主桌主人的代表在座。</a:t>
            </a:r>
          </a:p>
          <a:p>
            <a:r>
              <a:rPr lang="zh-CN" altLang="en-US"/>
              <a:t>(３)各桌位次的尊卑，应根据距离该桌主人的远近而定，以近为上，以远为下。</a:t>
            </a:r>
          </a:p>
          <a:p>
            <a:r>
              <a:rPr lang="zh-CN" altLang="en-US"/>
              <a:t>(４)各桌距离该桌主人相同的位次，讲究以右为尊，即以该桌主人面向为准，右为尊，左为卑。</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２. 位次的具体排列</a:t>
            </a:r>
          </a:p>
          <a:p>
            <a:r>
              <a:rPr lang="zh-CN" altLang="en-US"/>
              <a:t>(１)每桌一个主位的排列方法</a:t>
            </a:r>
          </a:p>
          <a:p>
            <a:r>
              <a:rPr lang="zh-CN" altLang="en-US"/>
              <a:t>(２)每桌两个主位的排列方法</a:t>
            </a:r>
          </a:p>
          <a:p>
            <a:r>
              <a:rPr lang="zh-CN" altLang="en-US"/>
              <a:t>３. 人数较少的便餐排列</a:t>
            </a:r>
          </a:p>
          <a:p>
            <a:r>
              <a:rPr lang="zh-CN" altLang="en-US"/>
              <a:t>(１)右高左低原则</a:t>
            </a:r>
          </a:p>
          <a:p>
            <a:r>
              <a:rPr lang="zh-CN" altLang="en-US"/>
              <a:t>(２)中座为尊原则</a:t>
            </a:r>
          </a:p>
          <a:p>
            <a:r>
              <a:rPr lang="zh-CN" altLang="en-US"/>
              <a:t>(３)面门为上原则</a:t>
            </a:r>
          </a:p>
          <a:p>
            <a:r>
              <a:rPr lang="zh-CN" altLang="en-US"/>
              <a:t>(４)特殊原则</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五、餐具的使用</a:t>
            </a:r>
          </a:p>
          <a:p>
            <a:r>
              <a:rPr lang="zh-CN" altLang="en-US"/>
              <a:t>(一)筷子</a:t>
            </a:r>
          </a:p>
          <a:p>
            <a:r>
              <a:rPr lang="zh-CN" altLang="en-US"/>
              <a:t>筷子是中餐最主要的餐具。</a:t>
            </a:r>
          </a:p>
          <a:p>
            <a:r>
              <a:rPr lang="zh-CN" altLang="en-US"/>
              <a:t>(二)勺子</a:t>
            </a:r>
          </a:p>
          <a:p>
            <a:r>
              <a:rPr lang="zh-CN" altLang="en-US"/>
              <a:t>勺子的主要作用是舀取菜肴、食物。</a:t>
            </a:r>
          </a:p>
          <a:p>
            <a:r>
              <a:rPr lang="zh-CN" altLang="en-US"/>
              <a:t>(三)盘子</a:t>
            </a:r>
          </a:p>
          <a:p>
            <a:r>
              <a:rPr lang="zh-CN" altLang="en-US"/>
              <a:t>盘子在餐桌上一般要保持原位，而且不要堆放在一起。</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(四)碗</a:t>
            </a:r>
          </a:p>
          <a:p>
            <a:r>
              <a:rPr lang="zh-CN" altLang="en-US"/>
              <a:t>碗主要是用来盛放主食、羹汤的</a:t>
            </a:r>
          </a:p>
          <a:p>
            <a:r>
              <a:rPr lang="zh-CN" altLang="en-US"/>
              <a:t>(五)水杯</a:t>
            </a:r>
          </a:p>
          <a:p>
            <a:r>
              <a:rPr lang="zh-CN" altLang="en-US"/>
              <a:t>水杯主要是用来盛放清水、汽水、果汁、可乐等软饮料的</a:t>
            </a:r>
          </a:p>
          <a:p>
            <a:r>
              <a:rPr lang="zh-CN" altLang="en-US"/>
              <a:t>(六)餐巾</a:t>
            </a:r>
          </a:p>
          <a:p>
            <a:r>
              <a:rPr lang="zh-CN" altLang="en-US"/>
              <a:t>中餐用餐前，比较讲究的话，会为每位用餐者上一块湿毛巾</a:t>
            </a:r>
          </a:p>
          <a:p>
            <a:r>
              <a:rPr lang="zh-CN" altLang="en-US"/>
              <a:t>(七)牙签</a:t>
            </a:r>
          </a:p>
          <a:p>
            <a:r>
              <a:rPr lang="zh-CN" altLang="en-US"/>
              <a:t>尽量不要当众剔牙</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六、用餐的礼仪</a:t>
            </a:r>
          </a:p>
          <a:p>
            <a:r>
              <a:rPr lang="zh-CN" altLang="en-US"/>
              <a:t>进餐时，先请客人、长者动筷子，夹菜时每次少夹一些，离自己远的菜就少吃一些。吃饭时不要出声音，喝汤时也不要发出声响，最好用汤匙一小口一小口地喝，不宜把碗端到嘴边喝，汤太热时等凉了以后再喝，不要一边吹一边喝ꎮ，有的人吃饭时喜欢用力咀嚼食物，特别是用力咀嚼脆食物，发出很清晰的声音来，这种做法是不合礼仪要求的，特别是和众人一起进餐时，就要尽量防止出现这种现象。</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3125"/>
          </a:xfrm>
        </p:spPr>
        <p:txBody>
          <a:bodyPr/>
          <a:lstStyle/>
          <a:p>
            <a:r>
              <a:rPr lang="zh-CN" altLang="en-US"/>
              <a:t>任务二   西 餐 礼 仪</a:t>
            </a:r>
          </a:p>
        </p:txBody>
      </p:sp>
      <p:sp>
        <p:nvSpPr>
          <p:cNvPr id="3" name="内容占位符 2"/>
          <p:cNvSpPr>
            <a:spLocks noGrp="1"/>
          </p:cNvSpPr>
          <p:nvPr>
            <p:ph idx="1"/>
          </p:nvPr>
        </p:nvSpPr>
        <p:spPr>
          <a:xfrm>
            <a:off x="838200" y="1468755"/>
            <a:ext cx="10515600" cy="4351338"/>
          </a:xfrm>
        </p:spPr>
        <p:txBody>
          <a:bodyPr>
            <a:normAutofit/>
          </a:bodyPr>
          <a:lstStyle/>
          <a:p>
            <a:r>
              <a:rPr lang="zh-CN" altLang="en-US"/>
              <a:t>一、西餐的菜序</a:t>
            </a:r>
          </a:p>
          <a:p>
            <a:r>
              <a:rPr lang="zh-CN" altLang="en-US"/>
              <a:t>(一)正餐的菜序</a:t>
            </a:r>
          </a:p>
          <a:p>
            <a:r>
              <a:rPr lang="zh-CN" altLang="en-US"/>
              <a:t>１. 开胃菜</a:t>
            </a:r>
          </a:p>
          <a:p>
            <a:r>
              <a:rPr lang="zh-CN" altLang="en-US"/>
              <a:t>所谓开胃菜，即用来打开胃口之物，也称为头盘。</a:t>
            </a:r>
          </a:p>
          <a:p>
            <a:r>
              <a:rPr lang="zh-CN" altLang="en-US"/>
              <a:t>２. 面包</a:t>
            </a:r>
          </a:p>
          <a:p>
            <a:r>
              <a:rPr lang="zh-CN" altLang="en-US"/>
              <a:t>在西餐正餐里所吃的面包。一般都是切片面包，或需要当时从整个大面包上切片而食。</a:t>
            </a:r>
          </a:p>
          <a:p>
            <a:r>
              <a:rPr lang="zh-CN" altLang="en-US"/>
              <a:t>３. 汤</a:t>
            </a:r>
          </a:p>
          <a:p>
            <a:r>
              <a:rPr lang="zh-CN" altLang="en-US"/>
              <a:t>西餐上的汤，大多口感芬芳浓郁，具有很好的开胃作用</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2500" lnSpcReduction="20000"/>
          </a:bodyPr>
          <a:lstStyle/>
          <a:p>
            <a:r>
              <a:rPr lang="zh-CN" altLang="en-US"/>
              <a:t>４. 主菜</a:t>
            </a:r>
          </a:p>
          <a:p>
            <a:r>
              <a:rPr lang="zh-CN" altLang="en-US"/>
              <a:t>西餐里面的主菜有冷有热，但主要是以热菜为主</a:t>
            </a:r>
          </a:p>
          <a:p>
            <a:r>
              <a:rPr lang="zh-CN" altLang="en-US"/>
              <a:t>５. 点心</a:t>
            </a:r>
          </a:p>
          <a:p>
            <a:r>
              <a:rPr lang="zh-CN" altLang="en-US"/>
              <a:t>吃过主菜之后。通常要上一些诸如蛋糕、饼干、吐司、馅饼、三明治之类的小点心</a:t>
            </a:r>
          </a:p>
          <a:p>
            <a:r>
              <a:rPr lang="zh-CN" altLang="en-US"/>
              <a:t>６. 甜品</a:t>
            </a:r>
          </a:p>
          <a:p>
            <a:r>
              <a:rPr lang="zh-CN" altLang="en-US"/>
              <a:t>西餐的甜品是主菜后食用的，可以算做是第六道菜</a:t>
            </a:r>
          </a:p>
          <a:p>
            <a:r>
              <a:rPr lang="zh-CN" altLang="en-US"/>
              <a:t>７. 果品</a:t>
            </a:r>
          </a:p>
          <a:p>
            <a:r>
              <a:rPr lang="zh-CN" altLang="en-US"/>
              <a:t>在吃完甜品之后，接下来，用餐者还可以尽情享用果品</a:t>
            </a:r>
          </a:p>
          <a:p>
            <a:r>
              <a:rPr lang="zh-CN" altLang="en-US"/>
              <a:t>８. 热饮</a:t>
            </a:r>
          </a:p>
          <a:p>
            <a:r>
              <a:rPr lang="zh-CN" altLang="en-US"/>
              <a:t>在用餐结束之前，应为用餐者提供饮料，以此作为“压轴戏”</a:t>
            </a:r>
          </a:p>
          <a:p>
            <a:r>
              <a:rPr lang="zh-CN" altLang="en-US"/>
              <a:t>(二)便餐的菜序</a:t>
            </a:r>
          </a:p>
          <a:p>
            <a:r>
              <a:rPr lang="zh-CN" altLang="en-US"/>
              <a:t>在普通情况之下，出于节约金钱和时间方面的考虑，人们并不总是要去吃西餐全餐</a:t>
            </a:r>
          </a:p>
          <a:p>
            <a:endParaRPr lang="zh-CN"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二、西餐的座次</a:t>
            </a:r>
          </a:p>
          <a:p>
            <a:r>
              <a:rPr lang="zh-CN" altLang="en-US"/>
              <a:t>１. 西式宴会的桌次安排</a:t>
            </a:r>
          </a:p>
          <a:p>
            <a:r>
              <a:rPr lang="zh-CN" altLang="en-US"/>
              <a:t>２. 西式宴会的席次安排</a:t>
            </a:r>
          </a:p>
          <a:p>
            <a:r>
              <a:rPr lang="zh-CN" altLang="en-US"/>
              <a:t>(１)女士优先</a:t>
            </a:r>
          </a:p>
          <a:p>
            <a:r>
              <a:rPr lang="zh-CN" altLang="en-US"/>
              <a:t>(２)恭敬主宾</a:t>
            </a:r>
          </a:p>
          <a:p>
            <a:r>
              <a:rPr lang="zh-CN" altLang="en-US"/>
              <a:t>(３)以右为尊</a:t>
            </a:r>
          </a:p>
          <a:p>
            <a:r>
              <a:rPr lang="zh-CN" altLang="en-US"/>
              <a:t>(４)距离定位</a:t>
            </a:r>
          </a:p>
          <a:p>
            <a:r>
              <a:rPr lang="zh-CN" altLang="en-US"/>
              <a:t>(５)面门为上</a:t>
            </a:r>
          </a:p>
          <a:p>
            <a:r>
              <a:rPr lang="zh-CN" altLang="en-US"/>
              <a:t>(６)交叉排列</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三、西餐的餐具</a:t>
            </a:r>
          </a:p>
          <a:p>
            <a:r>
              <a:rPr lang="zh-CN" altLang="en-US"/>
              <a:t>(一)刀叉</a:t>
            </a:r>
          </a:p>
          <a:p>
            <a:r>
              <a:rPr lang="zh-CN" altLang="en-US"/>
              <a:t>刀叉。是对餐刀、餐叉等两种西餐餐具的统称。</a:t>
            </a:r>
          </a:p>
          <a:p>
            <a:r>
              <a:rPr lang="zh-CN" altLang="en-US"/>
              <a:t>１. 刀叉的区别</a:t>
            </a:r>
          </a:p>
          <a:p>
            <a:r>
              <a:rPr lang="zh-CN" altLang="en-US"/>
              <a:t>在正规一点的西餐宴会上，通常讲究吃一道菜要换一副刀叉。</a:t>
            </a:r>
          </a:p>
          <a:p>
            <a:r>
              <a:rPr lang="zh-CN" altLang="en-US"/>
              <a:t>２. 刀叉的用法</a:t>
            </a:r>
          </a:p>
          <a:p>
            <a:r>
              <a:rPr lang="zh-CN" altLang="en-US"/>
              <a:t>第一，英国式</a:t>
            </a:r>
          </a:p>
          <a:p>
            <a:r>
              <a:rPr lang="zh-CN" altLang="en-US"/>
              <a:t>第二，美国式</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zh-CN" altLang="en-US"/>
              <a:t>(二)餐匙</a:t>
            </a:r>
          </a:p>
          <a:p>
            <a:r>
              <a:rPr lang="zh-CN" altLang="en-US"/>
              <a:t>餐匙也叫调羹。</a:t>
            </a:r>
          </a:p>
          <a:p>
            <a:r>
              <a:rPr lang="zh-CN" altLang="en-US"/>
              <a:t>１. 餐匙的区别</a:t>
            </a:r>
          </a:p>
          <a:p>
            <a:r>
              <a:rPr lang="zh-CN" altLang="en-US"/>
              <a:t>２. 餐匙的用法</a:t>
            </a:r>
          </a:p>
          <a:p>
            <a:r>
              <a:rPr lang="zh-CN" altLang="en-US"/>
              <a:t>第一，餐匙只可以饮汤、吃甜品，绝对不可直接舀取其他任何菜肴。</a:t>
            </a:r>
          </a:p>
          <a:p>
            <a:r>
              <a:rPr lang="zh-CN" altLang="en-US"/>
              <a:t>第二，已经开始使用的餐匙，切不可再放回原处，也不可将其插入菜肴，或令其“直立”于甜品、汤盘、杯子之中。</a:t>
            </a:r>
          </a:p>
          <a:p>
            <a:r>
              <a:rPr lang="zh-CN" altLang="en-US"/>
              <a:t>第三，使用餐匙时，应尽量保持其周身的干净清洁，不要动不动就把它搞得“色彩缤纷”。</a:t>
            </a:r>
          </a:p>
          <a:p>
            <a:r>
              <a:rPr lang="zh-CN" altLang="en-US"/>
              <a:t>第四，用餐匙取食时，动作应干净利索，切勿在甜品、汤或红茶之中搅来搅去。</a:t>
            </a:r>
          </a:p>
          <a:p>
            <a:r>
              <a:rPr lang="zh-CN" altLang="en-US"/>
              <a:t>第五，用餐匙取食时，务必不要过量，而且一旦入口，就要一次将其用完。</a:t>
            </a:r>
          </a:p>
          <a:p>
            <a:r>
              <a:rPr lang="zh-CN" altLang="en-US"/>
              <a:t>第六，不能直接用茶匙去舀取红茶饮用。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3697" y="872035"/>
            <a:ext cx="10709366" cy="5776959"/>
          </a:xfrm>
        </p:spPr>
        <p:txBody>
          <a:bodyPr/>
          <a:lstStyle/>
          <a:p>
            <a:r>
              <a:rPr lang="zh-CN" altLang="en-US" dirty="0"/>
              <a:t>三、仪容修饰的方法</a:t>
            </a:r>
          </a:p>
          <a:p>
            <a:r>
              <a:rPr lang="en-US" altLang="zh-CN" dirty="0"/>
              <a:t>(</a:t>
            </a:r>
            <a:r>
              <a:rPr lang="zh-CN" altLang="en-US" dirty="0"/>
              <a:t>一</a:t>
            </a:r>
            <a:r>
              <a:rPr lang="en-US" altLang="zh-CN" dirty="0"/>
              <a:t>)</a:t>
            </a:r>
            <a:r>
              <a:rPr lang="zh-CN" altLang="en-US" dirty="0"/>
              <a:t>干净整洁 </a:t>
            </a:r>
            <a:endParaRPr lang="en-US" altLang="zh-CN" dirty="0"/>
          </a:p>
          <a:p>
            <a:r>
              <a:rPr lang="zh-CN" altLang="en-US" dirty="0"/>
              <a:t>１</a:t>
            </a:r>
            <a:r>
              <a:rPr lang="en-US" altLang="zh-CN" dirty="0"/>
              <a:t>. </a:t>
            </a:r>
            <a:r>
              <a:rPr lang="zh-CN" altLang="en-US" dirty="0"/>
              <a:t>坚持洗澡、洗头、洗脸</a:t>
            </a:r>
            <a:endParaRPr lang="en-US" altLang="zh-CN" dirty="0"/>
          </a:p>
          <a:p>
            <a:r>
              <a:rPr lang="zh-CN" altLang="en-US" dirty="0"/>
              <a:t>２</a:t>
            </a:r>
            <a:r>
              <a:rPr lang="en-US" altLang="zh-CN" dirty="0"/>
              <a:t>. </a:t>
            </a:r>
            <a:r>
              <a:rPr lang="zh-CN" altLang="en-US" dirty="0"/>
              <a:t>去除分泌物</a:t>
            </a:r>
            <a:endParaRPr lang="en-US" altLang="zh-CN" dirty="0"/>
          </a:p>
          <a:p>
            <a:r>
              <a:rPr lang="zh-CN" altLang="en-US" dirty="0"/>
              <a:t>３</a:t>
            </a:r>
            <a:r>
              <a:rPr lang="en-US" altLang="zh-CN" dirty="0"/>
              <a:t>. </a:t>
            </a:r>
            <a:r>
              <a:rPr lang="zh-CN" altLang="en-US" dirty="0"/>
              <a:t>定时剃须</a:t>
            </a:r>
            <a:endParaRPr lang="en-US" altLang="zh-CN" dirty="0"/>
          </a:p>
          <a:p>
            <a:r>
              <a:rPr lang="zh-CN" altLang="en-US" dirty="0"/>
              <a:t>４</a:t>
            </a:r>
            <a:r>
              <a:rPr lang="en-US" altLang="zh-CN" dirty="0"/>
              <a:t>. </a:t>
            </a:r>
            <a:r>
              <a:rPr lang="zh-CN" altLang="en-US" dirty="0"/>
              <a:t>保持手部卫生</a:t>
            </a:r>
            <a:endParaRPr lang="en-US" altLang="zh-CN" dirty="0"/>
          </a:p>
          <a:p>
            <a:r>
              <a:rPr lang="zh-CN" altLang="en-US" dirty="0"/>
              <a:t>５</a:t>
            </a:r>
            <a:r>
              <a:rPr lang="en-US" altLang="zh-CN" dirty="0"/>
              <a:t>. </a:t>
            </a:r>
            <a:r>
              <a:rPr lang="zh-CN" altLang="en-US" dirty="0"/>
              <a:t>注意口腔卫生</a:t>
            </a:r>
            <a:endParaRPr lang="en-US" altLang="zh-CN" dirty="0"/>
          </a:p>
          <a:p>
            <a:r>
              <a:rPr lang="zh-CN" altLang="en-US" dirty="0"/>
              <a:t>６</a:t>
            </a:r>
            <a:r>
              <a:rPr lang="en-US" altLang="zh-CN" dirty="0"/>
              <a:t>. </a:t>
            </a:r>
            <a:r>
              <a:rPr lang="zh-CN" altLang="en-US" dirty="0"/>
              <a:t>保持发部整洁</a:t>
            </a:r>
            <a:endParaRPr lang="en-US" altLang="zh-CN" dirty="0"/>
          </a:p>
          <a:p>
            <a:r>
              <a:rPr lang="zh-CN" altLang="en-US" dirty="0"/>
              <a:t>７</a:t>
            </a:r>
            <a:r>
              <a:rPr lang="en-US" altLang="zh-CN" dirty="0"/>
              <a:t>. </a:t>
            </a:r>
            <a:r>
              <a:rPr lang="zh-CN" altLang="en-US" dirty="0"/>
              <a:t>保持脚部清洁</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(三)餐巾</a:t>
            </a:r>
          </a:p>
          <a:p>
            <a:r>
              <a:rPr lang="zh-CN" altLang="en-US"/>
              <a:t>１. 餐巾的铺放</a:t>
            </a:r>
          </a:p>
          <a:p>
            <a:r>
              <a:rPr lang="zh-CN" altLang="en-US"/>
              <a:t>西餐里所使用的餐巾。通常被叠成一定的图案，放置于用餐者右前方的水杯里，或直接被平放于用餐者右侧的桌面上。</a:t>
            </a:r>
          </a:p>
          <a:p>
            <a:r>
              <a:rPr lang="zh-CN" altLang="en-US"/>
              <a:t>２. 餐巾的用途</a:t>
            </a:r>
          </a:p>
          <a:p>
            <a:r>
              <a:rPr lang="zh-CN" altLang="en-US"/>
              <a:t>第一，用来保洁服装。</a:t>
            </a:r>
          </a:p>
          <a:p>
            <a:r>
              <a:rPr lang="zh-CN" altLang="en-US"/>
              <a:t>第二，用来擦拭口部。</a:t>
            </a:r>
          </a:p>
          <a:p>
            <a:r>
              <a:rPr lang="zh-CN" altLang="en-US"/>
              <a:t>第三，用来掩口遮羞。</a:t>
            </a:r>
          </a:p>
          <a:p>
            <a:r>
              <a:rPr lang="zh-CN" altLang="en-US"/>
              <a:t>第四，用来进行暗示。</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四、西餐的要求</a:t>
            </a:r>
          </a:p>
          <a:p>
            <a:r>
              <a:rPr lang="zh-CN" altLang="en-US"/>
              <a:t>(一)举止高雅</a:t>
            </a:r>
          </a:p>
          <a:p>
            <a:r>
              <a:rPr lang="zh-CN" altLang="en-US"/>
              <a:t>１. 进食噤声</a:t>
            </a:r>
          </a:p>
          <a:p>
            <a:r>
              <a:rPr lang="zh-CN" altLang="en-US"/>
              <a:t>２. 防止异响</a:t>
            </a:r>
          </a:p>
          <a:p>
            <a:r>
              <a:rPr lang="zh-CN" altLang="en-US"/>
              <a:t>３. 慎用餐具</a:t>
            </a:r>
          </a:p>
          <a:p>
            <a:r>
              <a:rPr lang="zh-CN" altLang="en-US"/>
              <a:t>４. 正襟危坐</a:t>
            </a:r>
          </a:p>
          <a:p>
            <a:r>
              <a:rPr lang="zh-CN" altLang="en-US"/>
              <a:t>５. 吃相干净</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10260"/>
            <a:ext cx="10364470" cy="5393690"/>
          </a:xfrm>
        </p:spPr>
        <p:txBody>
          <a:bodyPr>
            <a:normAutofit/>
          </a:bodyPr>
          <a:lstStyle/>
          <a:p>
            <a:r>
              <a:rPr lang="zh-CN" altLang="en-US"/>
              <a:t>(二)衣着考究</a:t>
            </a:r>
          </a:p>
          <a:p>
            <a:r>
              <a:rPr lang="zh-CN" altLang="en-US"/>
              <a:t>吃西餐时，特别是赴宴时，西方人非常讲究个人的衣着打扮。</a:t>
            </a:r>
          </a:p>
          <a:p>
            <a:r>
              <a:rPr lang="zh-CN" altLang="en-US"/>
              <a:t>根据用餐规模、档次的不同，用餐时的衣着也不尽相同ꎮ，大体上说，一般有礼服、正装、便装之分。</a:t>
            </a:r>
          </a:p>
          <a:p>
            <a:r>
              <a:rPr lang="zh-CN" altLang="en-US"/>
              <a:t>１. 礼服</a:t>
            </a:r>
          </a:p>
          <a:p>
            <a:r>
              <a:rPr lang="zh-CN" altLang="en-US"/>
              <a:t>２. 正装</a:t>
            </a:r>
          </a:p>
          <a:p>
            <a:r>
              <a:rPr lang="zh-CN" altLang="en-US"/>
              <a:t>３. 便装</a:t>
            </a:r>
          </a:p>
          <a:p>
            <a:r>
              <a:rPr lang="zh-CN" altLang="en-US"/>
              <a:t>(三)尊重女性</a:t>
            </a:r>
          </a:p>
          <a:p>
            <a:r>
              <a:rPr lang="zh-CN" altLang="en-US"/>
              <a:t>１. 礼待女主人</a:t>
            </a:r>
          </a:p>
          <a:p>
            <a:r>
              <a:rPr lang="zh-CN" altLang="en-US"/>
              <a:t>２. 照顾女宾客</a:t>
            </a:r>
          </a:p>
          <a:p>
            <a:r>
              <a:rPr lang="zh-CN" altLang="en-US"/>
              <a:t>３. 禁用女侍者</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(四)积极交际</a:t>
            </a:r>
          </a:p>
          <a:p>
            <a:r>
              <a:rPr lang="zh-CN" altLang="en-US"/>
              <a:t>１. 宾主的交际</a:t>
            </a:r>
          </a:p>
          <a:p>
            <a:r>
              <a:rPr lang="zh-CN" altLang="en-US"/>
              <a:t>２. 来宾的交际</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92200"/>
          </a:xfrm>
        </p:spPr>
        <p:txBody>
          <a:bodyPr/>
          <a:lstStyle/>
          <a:p>
            <a:r>
              <a:rPr lang="zh-CN" altLang="en-US"/>
              <a:t>任务三    自助餐礼仪</a:t>
            </a:r>
          </a:p>
        </p:txBody>
      </p:sp>
      <p:sp>
        <p:nvSpPr>
          <p:cNvPr id="3" name="内容占位符 2"/>
          <p:cNvSpPr>
            <a:spLocks noGrp="1"/>
          </p:cNvSpPr>
          <p:nvPr>
            <p:ph idx="1"/>
          </p:nvPr>
        </p:nvSpPr>
        <p:spPr>
          <a:xfrm>
            <a:off x="920115" y="1457325"/>
            <a:ext cx="10515600" cy="4351338"/>
          </a:xfrm>
        </p:spPr>
        <p:txBody>
          <a:bodyPr>
            <a:normAutofit/>
          </a:bodyPr>
          <a:lstStyle/>
          <a:p>
            <a:r>
              <a:rPr lang="zh-CN" altLang="en-US"/>
              <a:t>一、安排自助餐的礼仪</a:t>
            </a:r>
          </a:p>
          <a:p>
            <a:r>
              <a:rPr lang="zh-CN" altLang="en-US"/>
              <a:t>(一)就餐的时间</a:t>
            </a:r>
          </a:p>
          <a:p>
            <a:r>
              <a:rPr lang="zh-CN" altLang="en-US"/>
              <a:t>根据惯例，自助餐的用餐时间不必进行正式的限定ꎮ，只要主人宣布用餐开始，大家即可动手就餐。</a:t>
            </a:r>
          </a:p>
          <a:p>
            <a:r>
              <a:rPr lang="zh-CN" altLang="en-US"/>
              <a:t>(二)就餐的地点</a:t>
            </a:r>
          </a:p>
          <a:p>
            <a:r>
              <a:rPr lang="zh-CN" altLang="en-US"/>
              <a:t>三点事项应予以注意</a:t>
            </a:r>
          </a:p>
          <a:p>
            <a:r>
              <a:rPr lang="zh-CN" altLang="en-US"/>
              <a:t>１. 为用餐者提供一定的活动空间</a:t>
            </a:r>
          </a:p>
          <a:p>
            <a:r>
              <a:rPr lang="zh-CN" altLang="en-US"/>
              <a:t>２. 提供数量足够使用的餐桌与座椅</a:t>
            </a:r>
          </a:p>
          <a:p>
            <a:r>
              <a:rPr lang="zh-CN" altLang="en-US"/>
              <a:t>３. 使就餐者感觉到就餐地点环境宜人</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010" y="701040"/>
            <a:ext cx="10624820" cy="5681345"/>
          </a:xfrm>
        </p:spPr>
        <p:txBody>
          <a:bodyPr/>
          <a:lstStyle/>
          <a:p>
            <a:r>
              <a:rPr lang="zh-CN" altLang="en-US"/>
              <a:t>(三)食物的准备</a:t>
            </a:r>
          </a:p>
          <a:p>
            <a:r>
              <a:rPr lang="zh-CN" altLang="en-US"/>
              <a:t>在自助餐上，为就餐者所提供的食物，既有其共性，又有其个性。</a:t>
            </a:r>
          </a:p>
          <a:p>
            <a:r>
              <a:rPr lang="zh-CN" altLang="en-US"/>
              <a:t>(四)客人的招待</a:t>
            </a:r>
          </a:p>
          <a:p>
            <a:r>
              <a:rPr lang="zh-CN" altLang="en-US"/>
              <a:t>１. 照顾好主宾</a:t>
            </a:r>
          </a:p>
          <a:p>
            <a:r>
              <a:rPr lang="zh-CN" altLang="en-US"/>
              <a:t>不论在任何情况下，主宾都是主人照顾的重要对象。</a:t>
            </a:r>
          </a:p>
          <a:p>
            <a:r>
              <a:rPr lang="zh-CN" altLang="en-US"/>
              <a:t>２. 充当引见者</a:t>
            </a:r>
          </a:p>
          <a:p>
            <a:r>
              <a:rPr lang="zh-CN" altLang="en-US"/>
              <a:t>作为一种社交活动的具体形式，自助餐自然要求其参加者主动进行适度的交际。</a:t>
            </a:r>
          </a:p>
          <a:p>
            <a:r>
              <a:rPr lang="zh-CN" altLang="en-US"/>
              <a:t>３. 安排服务者</a:t>
            </a:r>
          </a:p>
          <a:p>
            <a:r>
              <a:rPr lang="zh-CN" altLang="en-US"/>
              <a:t>小型的自助餐，主人往往可以一身而二任，同时充当服务者。</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850" y="605155"/>
            <a:ext cx="10515600" cy="5668645"/>
          </a:xfrm>
        </p:spPr>
        <p:txBody>
          <a:bodyPr/>
          <a:lstStyle/>
          <a:p>
            <a:r>
              <a:rPr lang="zh-CN" altLang="en-US"/>
              <a:t>二、享用自助餐的礼仪</a:t>
            </a:r>
          </a:p>
          <a:p>
            <a:r>
              <a:rPr lang="zh-CN" altLang="en-US"/>
              <a:t>(一)排队取菜</a:t>
            </a:r>
          </a:p>
          <a:p>
            <a:r>
              <a:rPr lang="zh-CN" altLang="en-US"/>
              <a:t>(二)循序取菜</a:t>
            </a:r>
          </a:p>
          <a:p>
            <a:r>
              <a:rPr lang="zh-CN" altLang="en-US"/>
              <a:t>(三)量力而行</a:t>
            </a:r>
          </a:p>
          <a:p>
            <a:r>
              <a:rPr lang="zh-CN" altLang="en-US"/>
              <a:t>(四)多次取菜</a:t>
            </a:r>
          </a:p>
          <a:p>
            <a:r>
              <a:rPr lang="zh-CN" altLang="en-US"/>
              <a:t>(五)避免外带</a:t>
            </a:r>
          </a:p>
          <a:p>
            <a:r>
              <a:rPr lang="zh-CN" altLang="en-US"/>
              <a:t>(六)送回餐具</a:t>
            </a:r>
          </a:p>
          <a:p>
            <a:r>
              <a:rPr lang="zh-CN" altLang="en-US"/>
              <a:t>(七)照顾他人</a:t>
            </a:r>
          </a:p>
          <a:p>
            <a:r>
              <a:rPr lang="zh-CN" altLang="en-US"/>
              <a:t>(八)积极交际</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41705"/>
          </a:xfrm>
        </p:spPr>
        <p:txBody>
          <a:bodyPr/>
          <a:lstStyle/>
          <a:p>
            <a:r>
              <a:rPr lang="zh-CN" altLang="en-US"/>
              <a:t>任务四   酒 水 礼 仪</a:t>
            </a:r>
          </a:p>
        </p:txBody>
      </p:sp>
      <p:sp>
        <p:nvSpPr>
          <p:cNvPr id="3" name="内容占位符 2"/>
          <p:cNvSpPr>
            <a:spLocks noGrp="1"/>
          </p:cNvSpPr>
          <p:nvPr>
            <p:ph idx="1"/>
          </p:nvPr>
        </p:nvSpPr>
        <p:spPr>
          <a:xfrm>
            <a:off x="838200" y="1469390"/>
            <a:ext cx="10515600" cy="4351338"/>
          </a:xfrm>
        </p:spPr>
        <p:txBody>
          <a:bodyPr>
            <a:normAutofit/>
          </a:bodyPr>
          <a:lstStyle/>
          <a:p>
            <a:r>
              <a:rPr lang="zh-CN" altLang="en-US"/>
              <a:t>一、选酒及取用</a:t>
            </a:r>
          </a:p>
          <a:p>
            <a:r>
              <a:rPr lang="zh-CN" altLang="en-US"/>
              <a:t>１. 中餐中酒水的选择</a:t>
            </a:r>
          </a:p>
          <a:p>
            <a:r>
              <a:rPr lang="zh-CN" altLang="en-US"/>
              <a:t>吃中国菜时可以喝白酒、黄酒、药酒、啤酒。</a:t>
            </a:r>
          </a:p>
          <a:p>
            <a:r>
              <a:rPr lang="zh-CN" altLang="en-US"/>
              <a:t>２. 西餐中酒水的选择</a:t>
            </a:r>
          </a:p>
          <a:p>
            <a:r>
              <a:rPr lang="zh-CN" altLang="en-US"/>
              <a:t>在食用西餐的时候，用酒分饭前酒、进餐酒和饭后酒。</a:t>
            </a:r>
          </a:p>
          <a:p>
            <a:r>
              <a:rPr lang="zh-CN" altLang="en-US"/>
              <a:t>二、酒和菜的搭配</a:t>
            </a:r>
          </a:p>
          <a:p>
            <a:r>
              <a:rPr lang="zh-CN" altLang="en-US"/>
              <a:t>可以餐前选用配制酒和开胃酒，而冷盘和海鲜选用白葡萄酒，肉禽野味选用红葡萄酒，甜食要选用甜型葡萄酒或汽酒。</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8980" y="783590"/>
            <a:ext cx="10624820" cy="5737225"/>
          </a:xfrm>
        </p:spPr>
        <p:txBody>
          <a:bodyPr>
            <a:normAutofit fontScale="97500"/>
          </a:bodyPr>
          <a:lstStyle/>
          <a:p>
            <a:r>
              <a:rPr lang="zh-CN" altLang="en-US"/>
              <a:t>三、斟酒</a:t>
            </a:r>
          </a:p>
          <a:p>
            <a:r>
              <a:rPr lang="zh-CN" altLang="en-US"/>
              <a:t>服务员来斟酒，你不必拿起酒杯，但不要忘了向服务员致谢， 如果是主人亲自斟酒时，必须端起酒杯致谢甚至是起身站立或欠身点头致谢。</a:t>
            </a:r>
          </a:p>
          <a:p>
            <a:r>
              <a:rPr lang="zh-CN" altLang="en-US"/>
              <a:t>四、敬酒</a:t>
            </a:r>
          </a:p>
          <a:p>
            <a:r>
              <a:rPr lang="zh-CN" altLang="en-US"/>
              <a:t>敬酒也就是祝酒，指在正式宴会上。由男主人向来宾提议，提出某个事由而饮酒。</a:t>
            </a:r>
          </a:p>
          <a:p>
            <a:r>
              <a:rPr lang="zh-CN" altLang="en-US"/>
              <a:t>五、酒桌上应注意的事宜</a:t>
            </a:r>
          </a:p>
          <a:p>
            <a:r>
              <a:rPr lang="zh-CN" altLang="en-US"/>
              <a:t>(一)众欢同乐，切忌私语</a:t>
            </a:r>
          </a:p>
          <a:p>
            <a:r>
              <a:rPr lang="zh-CN" altLang="en-US"/>
              <a:t>(二)瞄准宾主，把握大局</a:t>
            </a:r>
          </a:p>
          <a:p>
            <a:r>
              <a:rPr lang="zh-CN" altLang="en-US"/>
              <a:t>(三)语言得当，诙谐幽默</a:t>
            </a:r>
          </a:p>
          <a:p>
            <a:r>
              <a:rPr lang="zh-CN" altLang="en-US"/>
              <a:t>(四)敬酒有序，主次分明</a:t>
            </a:r>
          </a:p>
          <a:p>
            <a:r>
              <a:rPr lang="zh-CN" altLang="en-US"/>
              <a:t>(五)劝酒适度，切莫强求</a:t>
            </a:r>
          </a:p>
          <a:p>
            <a:r>
              <a:rPr lang="zh-CN" altLang="en-US"/>
              <a:t>(六)察言观色，了解人心</a:t>
            </a:r>
          </a:p>
          <a:p>
            <a:r>
              <a:rPr lang="zh-CN" altLang="en-US"/>
              <a:t>(七)锋芒渐射，稳坐泰山</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69645"/>
          </a:xfrm>
        </p:spPr>
        <p:txBody>
          <a:bodyPr/>
          <a:lstStyle/>
          <a:p>
            <a:r>
              <a:rPr lang="zh-CN" altLang="en-US"/>
              <a:t>任务五   饮 茶 礼 仪</a:t>
            </a:r>
          </a:p>
        </p:txBody>
      </p:sp>
      <p:sp>
        <p:nvSpPr>
          <p:cNvPr id="3" name="内容占位符 2"/>
          <p:cNvSpPr>
            <a:spLocks noGrp="1"/>
          </p:cNvSpPr>
          <p:nvPr>
            <p:ph idx="1"/>
          </p:nvPr>
        </p:nvSpPr>
        <p:spPr>
          <a:xfrm>
            <a:off x="838200" y="1647190"/>
            <a:ext cx="10515600" cy="4351338"/>
          </a:xfrm>
        </p:spPr>
        <p:txBody>
          <a:bodyPr>
            <a:normAutofit/>
          </a:bodyPr>
          <a:lstStyle/>
          <a:p>
            <a:r>
              <a:rPr lang="zh-CN" altLang="en-US"/>
              <a:t>一、茶叶的品种和饮用特点</a:t>
            </a:r>
          </a:p>
          <a:p>
            <a:r>
              <a:rPr lang="zh-CN" altLang="en-US"/>
              <a:t>根据加工、制作方法的不同，茶叶可分为绿茶、红茶、乌龙茶、花茶、砖茶、袋茶等几个品种。</a:t>
            </a:r>
          </a:p>
          <a:p>
            <a:r>
              <a:rPr lang="zh-CN" altLang="en-US"/>
              <a:t>(一)绿茶</a:t>
            </a:r>
          </a:p>
          <a:p>
            <a:r>
              <a:rPr lang="zh-CN" altLang="en-US"/>
              <a:t>常喝绿茶的人都知道，当年的新茶，特别是“明前茶” (也就是清明节前采摘的茶叶)是首选，绿茶更适合在夏天饮用，可以消暑降温。</a:t>
            </a:r>
          </a:p>
          <a:p>
            <a:r>
              <a:rPr lang="zh-CN" altLang="en-US"/>
              <a:t>(二)红茶</a:t>
            </a:r>
          </a:p>
          <a:p>
            <a:r>
              <a:rPr lang="zh-CN" altLang="en-US"/>
              <a:t>红茶的加工制作方法是以新鲜的茶叶经过烘制，等完全发酵后制作而成。</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06722"/>
            <a:ext cx="10500360" cy="5254444"/>
          </a:xfrm>
        </p:spPr>
        <p:txBody>
          <a:bodyPr>
            <a:normAutofit/>
          </a:bodyPr>
          <a:lstStyle/>
          <a:p>
            <a:r>
              <a:rPr lang="en-US" altLang="zh-CN" dirty="0"/>
              <a:t>(</a:t>
            </a:r>
            <a:r>
              <a:rPr lang="zh-CN" altLang="en-US" dirty="0"/>
              <a:t>二</a:t>
            </a:r>
            <a:r>
              <a:rPr lang="en-US" altLang="zh-CN" dirty="0"/>
              <a:t>)</a:t>
            </a:r>
            <a:r>
              <a:rPr lang="zh-CN" altLang="en-US" dirty="0"/>
              <a:t>化妆适度</a:t>
            </a:r>
            <a:endParaRPr lang="en-US" altLang="zh-CN" dirty="0"/>
          </a:p>
          <a:p>
            <a:r>
              <a:rPr lang="zh-CN" altLang="en-US" dirty="0"/>
              <a:t>美容化妆必须坚持美化、自然、协调的原则。</a:t>
            </a:r>
          </a:p>
          <a:p>
            <a:r>
              <a:rPr lang="zh-CN" altLang="en-US" dirty="0"/>
              <a:t>１</a:t>
            </a:r>
            <a:r>
              <a:rPr lang="en-US" altLang="zh-CN" dirty="0"/>
              <a:t>. </a:t>
            </a:r>
            <a:r>
              <a:rPr lang="zh-CN" altLang="en-US" dirty="0"/>
              <a:t>美化原则</a:t>
            </a:r>
            <a:endParaRPr lang="en-US" altLang="zh-CN" dirty="0"/>
          </a:p>
          <a:p>
            <a:r>
              <a:rPr lang="zh-CN" altLang="en-US" dirty="0"/>
              <a:t>每一个化妆的人都希望通过化妆能够让自己变得更美丽。</a:t>
            </a:r>
            <a:endParaRPr lang="en-US" altLang="zh-CN" dirty="0"/>
          </a:p>
          <a:p>
            <a:r>
              <a:rPr lang="zh-CN" altLang="en-US" dirty="0"/>
              <a:t>２</a:t>
            </a:r>
            <a:r>
              <a:rPr lang="en-US" altLang="zh-CN" dirty="0"/>
              <a:t>. </a:t>
            </a:r>
            <a:r>
              <a:rPr lang="zh-CN" altLang="en-US" dirty="0"/>
              <a:t>自然原则</a:t>
            </a:r>
            <a:endParaRPr lang="en-US" altLang="zh-CN" dirty="0"/>
          </a:p>
          <a:p>
            <a:r>
              <a:rPr lang="zh-CN" altLang="en-US" dirty="0"/>
              <a:t>妆容自然是化妆的生命，它能使化妆后的脸看起来真实而生动。</a:t>
            </a:r>
            <a:endParaRPr lang="en-US" altLang="zh-CN" dirty="0"/>
          </a:p>
          <a:p>
            <a:r>
              <a:rPr lang="zh-CN" altLang="en-US" dirty="0"/>
              <a:t>３</a:t>
            </a:r>
            <a:r>
              <a:rPr lang="en-US" altLang="zh-CN" dirty="0"/>
              <a:t>. </a:t>
            </a:r>
            <a:r>
              <a:rPr lang="zh-CN" altLang="en-US" dirty="0"/>
              <a:t>协调原则</a:t>
            </a:r>
            <a:endParaRPr lang="en-US" altLang="zh-CN" dirty="0"/>
          </a:p>
          <a:p>
            <a:r>
              <a:rPr lang="en-US" altLang="zh-CN" dirty="0"/>
              <a:t>(</a:t>
            </a:r>
            <a:r>
              <a:rPr lang="zh-CN" altLang="en-US" dirty="0"/>
              <a:t>１</a:t>
            </a:r>
            <a:r>
              <a:rPr lang="en-US" altLang="zh-CN" dirty="0"/>
              <a:t>)</a:t>
            </a:r>
            <a:r>
              <a:rPr lang="zh-CN" altLang="en-US" dirty="0"/>
              <a:t>妆面协调</a:t>
            </a:r>
          </a:p>
          <a:p>
            <a:r>
              <a:rPr lang="en-US" altLang="zh-CN" dirty="0"/>
              <a:t>(</a:t>
            </a:r>
            <a:r>
              <a:rPr lang="zh-CN" altLang="en-US" dirty="0"/>
              <a:t>２</a:t>
            </a:r>
            <a:r>
              <a:rPr lang="en-US" altLang="zh-CN" dirty="0"/>
              <a:t>)</a:t>
            </a:r>
            <a:r>
              <a:rPr lang="zh-CN" altLang="en-US" dirty="0"/>
              <a:t>全身协调</a:t>
            </a:r>
          </a:p>
          <a:p>
            <a:r>
              <a:rPr lang="en-US" altLang="zh-CN" dirty="0"/>
              <a:t>(</a:t>
            </a:r>
            <a:r>
              <a:rPr lang="zh-CN" altLang="en-US" dirty="0"/>
              <a:t>３</a:t>
            </a:r>
            <a:r>
              <a:rPr lang="en-US" altLang="zh-CN" dirty="0"/>
              <a:t>)</a:t>
            </a:r>
            <a:r>
              <a:rPr lang="zh-CN" altLang="en-US" dirty="0"/>
              <a:t>身份协调</a:t>
            </a:r>
            <a:endParaRPr lang="en-US" altLang="zh-CN" dirty="0"/>
          </a:p>
          <a:p>
            <a:r>
              <a:rPr lang="en-US" altLang="zh-CN" dirty="0"/>
              <a:t>(</a:t>
            </a:r>
            <a:r>
              <a:rPr lang="zh-CN" altLang="en-US" dirty="0"/>
              <a:t>４</a:t>
            </a:r>
            <a:r>
              <a:rPr lang="en-US" altLang="zh-CN" dirty="0"/>
              <a:t>)</a:t>
            </a:r>
            <a:r>
              <a:rPr lang="zh-CN" altLang="en-US" dirty="0"/>
              <a:t>场合协调</a:t>
            </a:r>
          </a:p>
          <a:p>
            <a:endParaRPr lang="zh-CN"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7500"/>
          </a:bodyPr>
          <a:lstStyle/>
          <a:p>
            <a:r>
              <a:rPr lang="zh-CN" altLang="en-US"/>
              <a:t>(三)乌龙茶</a:t>
            </a:r>
          </a:p>
          <a:p>
            <a:r>
              <a:rPr lang="zh-CN" altLang="en-US"/>
              <a:t>乌龙茶的制作加工方法介于绿茶和红茶之间，是一种半发酵的茶叶。</a:t>
            </a:r>
          </a:p>
          <a:p>
            <a:r>
              <a:rPr lang="zh-CN" altLang="en-US"/>
              <a:t>(四)花茶</a:t>
            </a:r>
          </a:p>
          <a:p>
            <a:r>
              <a:rPr lang="zh-CN" altLang="en-US"/>
              <a:t>花茶，又叫香片，是以绿茶经过各种香花熏制而成的茶叶。</a:t>
            </a:r>
          </a:p>
          <a:p>
            <a:r>
              <a:rPr lang="zh-CN" altLang="en-US"/>
              <a:t>(五)砖茶</a:t>
            </a:r>
          </a:p>
          <a:p>
            <a:r>
              <a:rPr lang="zh-CN" altLang="en-US"/>
              <a:t>砖茶，又叫茶砖，是特意将茶叶压紧后，制作成的一种类似砖块形状的茶叶品种。</a:t>
            </a:r>
          </a:p>
          <a:p>
            <a:r>
              <a:rPr lang="zh-CN" altLang="en-US"/>
              <a:t>(六)袋茶</a:t>
            </a:r>
          </a:p>
          <a:p>
            <a:r>
              <a:rPr lang="zh-CN" altLang="en-US"/>
              <a:t>袋茶。不是茶叶的某一个品种，而是为了饮用方便，将绿茶、红茶、乌龙茶或花茶甚至是加入补品、药品分别装入纸袋内。</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7420" y="892810"/>
            <a:ext cx="10515600" cy="4351338"/>
          </a:xfrm>
        </p:spPr>
        <p:txBody>
          <a:bodyPr>
            <a:normAutofit lnSpcReduction="10000"/>
          </a:bodyPr>
          <a:lstStyle/>
          <a:p>
            <a:r>
              <a:rPr lang="zh-CN" altLang="en-US" sz="3200"/>
              <a:t>二、茶具的选择</a:t>
            </a:r>
          </a:p>
          <a:p>
            <a:r>
              <a:rPr lang="zh-CN" altLang="en-US" sz="3200"/>
              <a:t>喝茶时，因所选茶叶不同，所以茶具的品种也不同，但一般情况下，喝茶都少不了储茶用具、泡茶用具、喝茶用具。</a:t>
            </a:r>
          </a:p>
          <a:p>
            <a:r>
              <a:rPr lang="zh-CN" altLang="en-US" sz="3200"/>
              <a:t>三、敬茶的程序</a:t>
            </a:r>
          </a:p>
          <a:p>
            <a:r>
              <a:rPr lang="zh-CN" altLang="en-US" sz="3200"/>
              <a:t>不要当着客人的面取茶冲泡。即使当着客人的面取茶，也不可以直接用手抓茶叶，而要用勺子取或是直接用茶罐将茶叶倒进茶壶、茶杯。</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0990" y="2305685"/>
            <a:ext cx="10515600" cy="1325563"/>
          </a:xfrm>
        </p:spPr>
        <p:txBody>
          <a:bodyPr/>
          <a:lstStyle/>
          <a:p>
            <a:r>
              <a:rPr lang="zh-CN" altLang="en-US"/>
              <a:t>项目六   公 共 礼 仪</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96950"/>
          </a:xfrm>
        </p:spPr>
        <p:txBody>
          <a:bodyPr/>
          <a:lstStyle/>
          <a:p>
            <a:r>
              <a:rPr lang="zh-CN" altLang="en-US"/>
              <a:t>任务一  出 行 礼 仪</a:t>
            </a:r>
          </a:p>
        </p:txBody>
      </p:sp>
      <p:sp>
        <p:nvSpPr>
          <p:cNvPr id="3" name="内容占位符 2"/>
          <p:cNvSpPr>
            <a:spLocks noGrp="1"/>
          </p:cNvSpPr>
          <p:nvPr>
            <p:ph idx="1"/>
          </p:nvPr>
        </p:nvSpPr>
        <p:spPr>
          <a:xfrm>
            <a:off x="838200" y="1468755"/>
            <a:ext cx="10515600" cy="4351338"/>
          </a:xfrm>
        </p:spPr>
        <p:txBody>
          <a:bodyPr/>
          <a:lstStyle/>
          <a:p>
            <a:r>
              <a:rPr lang="zh-CN" altLang="en-US"/>
              <a:t>一、步行礼仪</a:t>
            </a:r>
          </a:p>
          <a:p>
            <a:r>
              <a:rPr lang="zh-CN" altLang="en-US"/>
              <a:t>(一)遵守交通规则</a:t>
            </a:r>
          </a:p>
          <a:p>
            <a:r>
              <a:rPr lang="zh-CN" altLang="en-US"/>
              <a:t>在任何国家里，每个人都有遵守交通规则的义务。</a:t>
            </a:r>
          </a:p>
          <a:p>
            <a:r>
              <a:rPr lang="zh-CN" altLang="en-US"/>
              <a:t>(二)行路文明</a:t>
            </a:r>
          </a:p>
          <a:p>
            <a:r>
              <a:rPr lang="zh-CN" altLang="en-US"/>
              <a:t>行走时，走路的姿势要端庄，不要弓腰、低头，不要东张西望，不要摇头晃脑，也不要哼着小调或吹着口哨。</a:t>
            </a:r>
          </a:p>
          <a:p>
            <a:r>
              <a:rPr lang="zh-CN" altLang="en-US"/>
              <a:t>(三)注意安全</a:t>
            </a:r>
          </a:p>
          <a:p>
            <a:r>
              <a:rPr lang="zh-CN" altLang="en-US"/>
              <a:t>遵守交通规则是步行安全的重要保障。</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010" y="714375"/>
            <a:ext cx="10748645" cy="5599430"/>
          </a:xfrm>
        </p:spPr>
        <p:txBody>
          <a:bodyPr>
            <a:normAutofit/>
          </a:bodyPr>
          <a:lstStyle/>
          <a:p>
            <a:r>
              <a:rPr lang="zh-CN" altLang="en-US" sz="3600"/>
              <a:t>(四)问路礼貌</a:t>
            </a:r>
          </a:p>
          <a:p>
            <a:r>
              <a:rPr lang="zh-CN" altLang="en-US" sz="3600"/>
              <a:t>需要问路时，首先，应选择合适的对象，最好不要去问正在急于行走的人或正在与人交谈的人以及正忙碌的人。其次，问路时要礼貌地称呼对方，可根据对方年龄、性别和当地的习惯来称呼，绝不能用“喂”“哎”等一些不礼貌的语气呼叫对方。 最后，当别人给予回答后，要诚恳地表示感谢，若对方一时答不上你的提问，也应礼貌地说声“再见”。</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(五)步行时的禁忌</a:t>
            </a:r>
          </a:p>
          <a:p>
            <a:r>
              <a:rPr lang="zh-CN" altLang="en-US"/>
              <a:t>一忌行走之时与他人相距过近，尤其是避免与对方发生身体碰撞</a:t>
            </a:r>
          </a:p>
          <a:p>
            <a:r>
              <a:rPr lang="zh-CN" altLang="en-US"/>
              <a:t>二忌行走之时尾随于其他人身后，甚至对其窥视、围观或指指点点。</a:t>
            </a:r>
          </a:p>
          <a:p>
            <a:r>
              <a:rPr lang="zh-CN" altLang="en-US"/>
              <a:t>三忌行走之时速度过快或者过慢，对周围的人造成一定的不良影响。</a:t>
            </a:r>
          </a:p>
          <a:p>
            <a:r>
              <a:rPr lang="zh-CN" altLang="en-US"/>
              <a:t>四忌在私人居所附近进行观望，甚至擅自进入私宅或私有的草坪、森林、花园。</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二、乘车礼仪</a:t>
            </a:r>
          </a:p>
          <a:p>
            <a:r>
              <a:rPr lang="zh-CN" altLang="en-US"/>
              <a:t>(一)乘坐公共汽车的礼仪</a:t>
            </a:r>
          </a:p>
          <a:p>
            <a:r>
              <a:rPr lang="zh-CN" altLang="en-US"/>
              <a:t>１. 做好乘车前准备</a:t>
            </a:r>
          </a:p>
          <a:p>
            <a:r>
              <a:rPr lang="zh-CN" altLang="en-US"/>
              <a:t>２. 按顺序上下车</a:t>
            </a:r>
          </a:p>
          <a:p>
            <a:r>
              <a:rPr lang="zh-CN" altLang="en-US"/>
              <a:t>３. 注意文明细节</a:t>
            </a:r>
          </a:p>
          <a:p>
            <a:r>
              <a:rPr lang="zh-CN" altLang="en-US"/>
              <a:t>４. 提前做下车准备</a:t>
            </a:r>
          </a:p>
          <a:p>
            <a:r>
              <a:rPr lang="zh-CN" altLang="en-US"/>
              <a:t>(二)乘坐小轿车的礼仪</a:t>
            </a:r>
          </a:p>
          <a:p>
            <a:r>
              <a:rPr lang="zh-CN" altLang="en-US"/>
              <a:t>乘坐轿车的礼仪问题主要涉及座次、举止、上下车顺序三个方面。</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65505"/>
            <a:ext cx="10570210" cy="5353050"/>
          </a:xfrm>
        </p:spPr>
        <p:txBody>
          <a:bodyPr>
            <a:normAutofit fontScale="97500"/>
          </a:bodyPr>
          <a:lstStyle/>
          <a:p>
            <a:r>
              <a:rPr lang="zh-CN" altLang="en-US"/>
              <a:t>２. 举止</a:t>
            </a:r>
          </a:p>
          <a:p>
            <a:r>
              <a:rPr lang="zh-CN" altLang="en-US"/>
              <a:t>(１)不要争抢座位</a:t>
            </a:r>
          </a:p>
          <a:p>
            <a:r>
              <a:rPr lang="zh-CN" altLang="en-US"/>
              <a:t>(２)不要动作不雅</a:t>
            </a:r>
          </a:p>
          <a:p>
            <a:r>
              <a:rPr lang="zh-CN" altLang="en-US"/>
              <a:t>(３)不要不讲卫生</a:t>
            </a:r>
          </a:p>
          <a:p>
            <a:r>
              <a:rPr lang="zh-CN" altLang="en-US"/>
              <a:t>(４)不要不顾安全</a:t>
            </a:r>
          </a:p>
          <a:p>
            <a:r>
              <a:rPr lang="zh-CN" altLang="en-US"/>
              <a:t>３. 上下车顺序</a:t>
            </a:r>
          </a:p>
          <a:p>
            <a:r>
              <a:rPr lang="zh-CN" altLang="en-US"/>
              <a:t>(１)主人亲自驾车</a:t>
            </a:r>
          </a:p>
          <a:p>
            <a:r>
              <a:rPr lang="zh-CN" altLang="en-US"/>
              <a:t>(２)分坐于前后排</a:t>
            </a:r>
          </a:p>
          <a:p>
            <a:r>
              <a:rPr lang="zh-CN" altLang="en-US"/>
              <a:t>(３)同坐于后一排</a:t>
            </a:r>
          </a:p>
          <a:p>
            <a:r>
              <a:rPr lang="zh-CN" altLang="en-US"/>
              <a:t>(５)乘坐三排九座车</a:t>
            </a:r>
          </a:p>
          <a:p>
            <a:r>
              <a:rPr lang="zh-CN" altLang="en-US"/>
              <a:t>(６)乘坐多排座轿车</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1390" y="687070"/>
            <a:ext cx="10419715" cy="5928360"/>
          </a:xfrm>
        </p:spPr>
        <p:txBody>
          <a:bodyPr>
            <a:normAutofit/>
          </a:bodyPr>
          <a:lstStyle/>
          <a:p>
            <a:r>
              <a:rPr lang="zh-CN" altLang="en-US"/>
              <a:t>(三)乘坐出租车的礼仪</a:t>
            </a:r>
          </a:p>
          <a:p>
            <a:r>
              <a:rPr lang="zh-CN" altLang="en-US"/>
              <a:t>１. 礼貌乘坐多愉快</a:t>
            </a:r>
          </a:p>
          <a:p>
            <a:r>
              <a:rPr lang="zh-CN" altLang="en-US"/>
              <a:t>２. 同乘礼仪显风度</a:t>
            </a:r>
          </a:p>
          <a:p>
            <a:r>
              <a:rPr lang="zh-CN" altLang="en-US"/>
              <a:t>(四)乘坐火车的礼仪</a:t>
            </a:r>
          </a:p>
          <a:p>
            <a:r>
              <a:rPr lang="zh-CN" altLang="en-US"/>
              <a:t>１. 候车礼仪</a:t>
            </a:r>
          </a:p>
          <a:p>
            <a:r>
              <a:rPr lang="zh-CN" altLang="en-US"/>
              <a:t>２. 上车礼仪</a:t>
            </a:r>
          </a:p>
          <a:p>
            <a:r>
              <a:rPr lang="zh-CN" altLang="en-US"/>
              <a:t>３. 举止得当</a:t>
            </a:r>
          </a:p>
          <a:p>
            <a:r>
              <a:rPr lang="zh-CN" altLang="en-US"/>
              <a:t>４. 文明用餐</a:t>
            </a:r>
          </a:p>
          <a:p>
            <a:r>
              <a:rPr lang="zh-CN" altLang="en-US"/>
              <a:t>５. 爱护环境</a:t>
            </a:r>
          </a:p>
          <a:p>
            <a:r>
              <a:rPr lang="zh-CN" altLang="en-US"/>
              <a:t>６. 看好小孩</a:t>
            </a:r>
          </a:p>
          <a:p>
            <a:r>
              <a:rPr lang="zh-CN" altLang="en-US"/>
              <a:t>７. 自觉排队</a:t>
            </a:r>
          </a:p>
          <a:p>
            <a:endParaRPr lang="zh-CN"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536575"/>
            <a:ext cx="10939780" cy="5942330"/>
          </a:xfrm>
        </p:spPr>
        <p:txBody>
          <a:bodyPr>
            <a:normAutofit/>
          </a:bodyPr>
          <a:lstStyle/>
          <a:p>
            <a:r>
              <a:rPr lang="zh-CN" altLang="en-US"/>
              <a:t>三、乘机礼仪</a:t>
            </a:r>
          </a:p>
          <a:p>
            <a:r>
              <a:rPr lang="zh-CN" altLang="en-US"/>
              <a:t>(一)候机礼仪</a:t>
            </a:r>
          </a:p>
          <a:p>
            <a:r>
              <a:rPr lang="zh-CN" altLang="en-US"/>
              <a:t>１. 遵守候机礼仪</a:t>
            </a:r>
          </a:p>
          <a:p>
            <a:r>
              <a:rPr lang="zh-CN" altLang="en-US"/>
              <a:t>２. 维护环境</a:t>
            </a:r>
          </a:p>
          <a:p>
            <a:r>
              <a:rPr lang="zh-CN" altLang="en-US"/>
              <a:t>(二)飞行过程中的礼仪</a:t>
            </a:r>
          </a:p>
          <a:p>
            <a:r>
              <a:rPr lang="zh-CN" altLang="en-US"/>
              <a:t>１. 上下飞机礼仪</a:t>
            </a:r>
          </a:p>
          <a:p>
            <a:r>
              <a:rPr lang="zh-CN" altLang="en-US"/>
              <a:t>登机前要自觉排队检票。</a:t>
            </a:r>
          </a:p>
          <a:p>
            <a:r>
              <a:rPr lang="zh-CN" altLang="en-US"/>
              <a:t>２. 注意照顾前后</a:t>
            </a:r>
          </a:p>
          <a:p>
            <a:r>
              <a:rPr lang="zh-CN" altLang="en-US"/>
              <a:t>登机后应该遵循乘客规则，配合乘务员的指导。</a:t>
            </a:r>
          </a:p>
          <a:p>
            <a:r>
              <a:rPr lang="zh-CN" altLang="en-US"/>
              <a:t>３. 爱惜公共物品</a:t>
            </a:r>
          </a:p>
          <a:p>
            <a:r>
              <a:rPr lang="zh-CN" altLang="en-US"/>
              <a:t>飞机上的洗手间或梳妆台都是公用的。在使用时应该保持清洁，不要长时间在里面逗留，以免影响其他乘客使用。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9194" y="832848"/>
            <a:ext cx="10591800" cy="5176066"/>
          </a:xfrm>
        </p:spPr>
        <p:txBody>
          <a:bodyPr>
            <a:normAutofit/>
          </a:bodyPr>
          <a:lstStyle/>
          <a:p>
            <a:r>
              <a:rPr lang="en-US" altLang="zh-CN" dirty="0"/>
              <a:t>(</a:t>
            </a:r>
            <a:r>
              <a:rPr lang="zh-CN" altLang="en-US" dirty="0"/>
              <a:t>三</a:t>
            </a:r>
            <a:r>
              <a:rPr lang="en-US" altLang="zh-CN" dirty="0"/>
              <a:t>)</a:t>
            </a:r>
            <a:r>
              <a:rPr lang="zh-CN" altLang="en-US" dirty="0"/>
              <a:t>发型美观</a:t>
            </a:r>
            <a:endParaRPr lang="en-US" altLang="zh-CN" dirty="0"/>
          </a:p>
          <a:p>
            <a:r>
              <a:rPr lang="zh-CN" altLang="en-US" dirty="0"/>
              <a:t>１</a:t>
            </a:r>
            <a:r>
              <a:rPr lang="en-US" altLang="zh-CN" dirty="0"/>
              <a:t>. </a:t>
            </a:r>
            <a:r>
              <a:rPr lang="zh-CN" altLang="en-US" dirty="0"/>
              <a:t>发型与发质</a:t>
            </a:r>
            <a:endParaRPr lang="en-US" altLang="zh-CN" dirty="0"/>
          </a:p>
          <a:p>
            <a:r>
              <a:rPr lang="zh-CN" altLang="en-US" dirty="0"/>
              <a:t>２</a:t>
            </a:r>
            <a:r>
              <a:rPr lang="en-US" altLang="zh-CN" dirty="0"/>
              <a:t>. </a:t>
            </a:r>
            <a:r>
              <a:rPr lang="zh-CN" altLang="en-US" dirty="0"/>
              <a:t>发型与服装</a:t>
            </a:r>
            <a:endParaRPr lang="en-US" altLang="zh-CN" dirty="0"/>
          </a:p>
          <a:p>
            <a:r>
              <a:rPr lang="zh-CN" altLang="en-US" dirty="0"/>
              <a:t>３</a:t>
            </a:r>
            <a:r>
              <a:rPr lang="en-US" altLang="zh-CN" dirty="0"/>
              <a:t>. </a:t>
            </a:r>
            <a:r>
              <a:rPr lang="zh-CN" altLang="en-US" dirty="0"/>
              <a:t>发型与身材</a:t>
            </a:r>
            <a:endParaRPr lang="en-US" altLang="zh-CN" dirty="0"/>
          </a:p>
          <a:p>
            <a:r>
              <a:rPr lang="zh-CN" altLang="en-US" dirty="0"/>
              <a:t>４</a:t>
            </a:r>
            <a:r>
              <a:rPr lang="en-US" altLang="zh-CN" dirty="0"/>
              <a:t>. </a:t>
            </a:r>
            <a:r>
              <a:rPr lang="zh-CN" altLang="en-US" dirty="0"/>
              <a:t>发型与脸形</a:t>
            </a:r>
            <a:endParaRPr lang="en-US" altLang="zh-CN" dirty="0"/>
          </a:p>
          <a:p>
            <a:r>
              <a:rPr lang="zh-CN" altLang="en-US" dirty="0"/>
              <a:t>５</a:t>
            </a:r>
            <a:r>
              <a:rPr lang="en-US" altLang="zh-CN" dirty="0"/>
              <a:t>. </a:t>
            </a:r>
            <a:r>
              <a:rPr lang="zh-CN" altLang="en-US" dirty="0"/>
              <a:t>发型与年龄</a:t>
            </a:r>
            <a:endParaRPr lang="en-US" altLang="zh-CN" dirty="0"/>
          </a:p>
          <a:p>
            <a:r>
              <a:rPr lang="zh-CN" altLang="en-US" dirty="0"/>
              <a:t>６</a:t>
            </a:r>
            <a:r>
              <a:rPr lang="en-US" altLang="zh-CN" dirty="0"/>
              <a:t>. </a:t>
            </a:r>
            <a:r>
              <a:rPr lang="zh-CN" altLang="en-US" dirty="0"/>
              <a:t>发型与职业</a:t>
            </a:r>
            <a:endParaRPr lang="en-US" altLang="zh-CN" dirty="0"/>
          </a:p>
          <a:p>
            <a:pPr marL="0" indent="0">
              <a:buNone/>
            </a:pPr>
            <a:endParaRPr lang="zh-CN" alt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14375"/>
            <a:ext cx="10803255" cy="5614035"/>
          </a:xfrm>
        </p:spPr>
        <p:txBody>
          <a:bodyPr/>
          <a:lstStyle/>
          <a:p>
            <a:r>
              <a:rPr lang="zh-CN" altLang="en-US"/>
              <a:t>(三)乘坐飞机的禁忌</a:t>
            </a:r>
          </a:p>
          <a:p>
            <a:r>
              <a:rPr lang="zh-CN" altLang="en-US"/>
              <a:t>１. 防止干扰信号</a:t>
            </a:r>
          </a:p>
          <a:p>
            <a:r>
              <a:rPr lang="zh-CN" altLang="en-US"/>
              <a:t>２. 吸烟要有度</a:t>
            </a:r>
          </a:p>
          <a:p>
            <a:r>
              <a:rPr lang="zh-CN" altLang="en-US"/>
              <a:t>四、乘船礼仪</a:t>
            </a:r>
          </a:p>
          <a:p>
            <a:r>
              <a:rPr lang="zh-CN" altLang="en-US"/>
              <a:t>(一)乘船礼仪</a:t>
            </a:r>
          </a:p>
          <a:p>
            <a:r>
              <a:rPr lang="zh-CN" altLang="en-US"/>
              <a:t>上船时应持票、排队。不要争抢ꎮ，年轻人或男士应留意照顾女士、老人、儿童和病残人士，乘船时要对号入座。</a:t>
            </a:r>
          </a:p>
          <a:p>
            <a:r>
              <a:rPr lang="zh-CN" altLang="en-US"/>
              <a:t>(二)乘船注意事项</a:t>
            </a:r>
          </a:p>
          <a:p>
            <a:r>
              <a:rPr lang="zh-CN" altLang="en-US"/>
              <a:t>在乘船之前应该预备一些应急药品。</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36600"/>
          </a:xfrm>
        </p:spPr>
        <p:txBody>
          <a:bodyPr/>
          <a:lstStyle/>
          <a:p>
            <a:r>
              <a:rPr lang="zh-CN" altLang="en-US"/>
              <a:t>任务二   公共场所礼仪</a:t>
            </a:r>
          </a:p>
        </p:txBody>
      </p:sp>
      <p:sp>
        <p:nvSpPr>
          <p:cNvPr id="3" name="内容占位符 2"/>
          <p:cNvSpPr>
            <a:spLocks noGrp="1"/>
          </p:cNvSpPr>
          <p:nvPr>
            <p:ph idx="1"/>
          </p:nvPr>
        </p:nvSpPr>
        <p:spPr>
          <a:xfrm>
            <a:off x="838200" y="1253490"/>
            <a:ext cx="10652125" cy="5146040"/>
          </a:xfrm>
        </p:spPr>
        <p:txBody>
          <a:bodyPr>
            <a:normAutofit fontScale="97500"/>
          </a:bodyPr>
          <a:lstStyle/>
          <a:p>
            <a:r>
              <a:rPr lang="zh-CN" altLang="en-US"/>
              <a:t>一、宾馆入住礼仪</a:t>
            </a:r>
          </a:p>
          <a:p>
            <a:r>
              <a:rPr lang="zh-CN" altLang="en-US"/>
              <a:t>(一)入住前</a:t>
            </a:r>
          </a:p>
          <a:p>
            <a:r>
              <a:rPr lang="zh-CN" altLang="en-US"/>
              <a:t>入住宾馆前，最好提前用电话联系预约。</a:t>
            </a:r>
          </a:p>
          <a:p>
            <a:r>
              <a:rPr lang="zh-CN" altLang="en-US"/>
              <a:t>(二)在客房</a:t>
            </a:r>
          </a:p>
          <a:p>
            <a:r>
              <a:rPr lang="zh-CN" altLang="en-US"/>
              <a:t>因为客房并不是你的私有财产，所以对待你租用的房间也有一个文明的问题。</a:t>
            </a:r>
          </a:p>
          <a:p>
            <a:r>
              <a:rPr lang="zh-CN" altLang="en-US"/>
              <a:t>(三)在大厅和过道</a:t>
            </a:r>
          </a:p>
          <a:p>
            <a:r>
              <a:rPr lang="zh-CN" altLang="en-US"/>
              <a:t>无论在大厅办理入住手续，还是结账。如果有人在你前面，你要按顺序排队等候ꎬ不能乱站乱挤或采取任性无理的态度。</a:t>
            </a:r>
          </a:p>
          <a:p>
            <a:r>
              <a:rPr lang="zh-CN" altLang="en-US"/>
              <a:t>(四)退房</a:t>
            </a:r>
          </a:p>
          <a:p>
            <a:r>
              <a:rPr lang="zh-CN" altLang="en-US"/>
              <a:t>为了节省时间，退房的人要早一点出来比较好。因为可能退房结账的人比较多，需要排队等候。</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79475"/>
            <a:ext cx="10515600" cy="5434965"/>
          </a:xfrm>
        </p:spPr>
        <p:txBody>
          <a:bodyPr>
            <a:normAutofit fontScale="95000"/>
          </a:bodyPr>
          <a:lstStyle/>
          <a:p>
            <a:r>
              <a:rPr lang="zh-CN" altLang="en-US"/>
              <a:t>(五)探访朋友</a:t>
            </a:r>
          </a:p>
          <a:p>
            <a:r>
              <a:rPr lang="zh-CN" altLang="en-US"/>
              <a:t>如果你是到宾馆探望朋友，须先打电话进房间，征得主人同意才上去。</a:t>
            </a:r>
          </a:p>
          <a:p>
            <a:r>
              <a:rPr lang="zh-CN" altLang="en-US"/>
              <a:t>(六)关于小费</a:t>
            </a:r>
          </a:p>
          <a:p>
            <a:r>
              <a:rPr lang="zh-CN" altLang="en-US"/>
              <a:t>在国外，付小费是你对为你服务的人表示赞赏和感谢。</a:t>
            </a:r>
          </a:p>
          <a:p>
            <a:r>
              <a:rPr lang="zh-CN" altLang="en-US"/>
              <a:t>二、商场购物礼仪</a:t>
            </a:r>
          </a:p>
          <a:p>
            <a:r>
              <a:rPr lang="zh-CN" altLang="en-US"/>
              <a:t>(一)不砸“上帝”的招牌</a:t>
            </a:r>
          </a:p>
          <a:p>
            <a:r>
              <a:rPr lang="zh-CN" altLang="en-US"/>
              <a:t>(二)美妙称呼要先行</a:t>
            </a:r>
          </a:p>
          <a:p>
            <a:r>
              <a:rPr lang="zh-CN" altLang="en-US"/>
              <a:t>(三)私人物品保管好</a:t>
            </a:r>
          </a:p>
          <a:p>
            <a:r>
              <a:rPr lang="zh-CN" altLang="en-US"/>
              <a:t>(四)付款排队不插队</a:t>
            </a:r>
          </a:p>
          <a:p>
            <a:r>
              <a:rPr lang="zh-CN" altLang="en-US"/>
              <a:t>(五)试衣也要讲文明</a:t>
            </a:r>
          </a:p>
          <a:p>
            <a:r>
              <a:rPr lang="zh-CN" altLang="en-US"/>
              <a:t>(六)挑选物品要小心</a:t>
            </a:r>
          </a:p>
          <a:p>
            <a:r>
              <a:rPr lang="zh-CN" altLang="en-US"/>
              <a:t>(七)宽容谅解是风度</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69620"/>
            <a:ext cx="10515600" cy="5585460"/>
          </a:xfrm>
        </p:spPr>
        <p:txBody>
          <a:bodyPr>
            <a:normAutofit fontScale="97500" lnSpcReduction="10000"/>
          </a:bodyPr>
          <a:lstStyle/>
          <a:p>
            <a:r>
              <a:rPr lang="zh-CN" altLang="en-US"/>
              <a:t>三、医院就诊礼仪</a:t>
            </a:r>
          </a:p>
          <a:p>
            <a:r>
              <a:rPr lang="zh-CN" altLang="en-US"/>
              <a:t>(一)自觉维护就诊环境</a:t>
            </a:r>
          </a:p>
          <a:p>
            <a:r>
              <a:rPr lang="zh-CN" altLang="en-US"/>
              <a:t>(二)患了流感请戴口罩</a:t>
            </a:r>
          </a:p>
          <a:p>
            <a:r>
              <a:rPr lang="zh-CN" altLang="en-US"/>
              <a:t>(三)就诊时不打电话</a:t>
            </a:r>
          </a:p>
          <a:p>
            <a:r>
              <a:rPr lang="zh-CN" altLang="en-US"/>
              <a:t>(四)候诊时不要围观</a:t>
            </a:r>
          </a:p>
          <a:p>
            <a:r>
              <a:rPr lang="zh-CN" altLang="en-US"/>
              <a:t>(五)信赖医生的医术</a:t>
            </a:r>
          </a:p>
          <a:p>
            <a:r>
              <a:rPr lang="zh-CN" altLang="en-US"/>
              <a:t>四、景点参观礼仪</a:t>
            </a:r>
          </a:p>
          <a:p>
            <a:r>
              <a:rPr lang="zh-CN" altLang="en-US"/>
              <a:t>(一)多多礼让不争抢</a:t>
            </a:r>
          </a:p>
          <a:p>
            <a:r>
              <a:rPr lang="zh-CN" altLang="en-US"/>
              <a:t>(二)低声轻语少评论</a:t>
            </a:r>
          </a:p>
          <a:p>
            <a:r>
              <a:rPr lang="zh-CN" altLang="en-US"/>
              <a:t>(三)出游预备垃圾袋</a:t>
            </a:r>
          </a:p>
          <a:p>
            <a:r>
              <a:rPr lang="zh-CN" altLang="en-US"/>
              <a:t>(四)烟熏火燎危险多</a:t>
            </a:r>
          </a:p>
          <a:p>
            <a:r>
              <a:rPr lang="zh-CN" altLang="en-US"/>
              <a:t>(五)拍照留念有学问</a:t>
            </a:r>
          </a:p>
          <a:p>
            <a:r>
              <a:rPr lang="zh-CN" altLang="en-US"/>
              <a:t>(六)保护美景皆有责</a:t>
            </a:r>
          </a:p>
          <a:p>
            <a:r>
              <a:rPr lang="zh-CN" altLang="en-US"/>
              <a:t>(七)咨询领馆解疑难</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0915" y="675640"/>
            <a:ext cx="10456545" cy="5486400"/>
          </a:xfrm>
        </p:spPr>
        <p:txBody>
          <a:bodyPr>
            <a:normAutofit/>
          </a:bodyPr>
          <a:lstStyle/>
          <a:p>
            <a:r>
              <a:rPr lang="zh-CN" altLang="en-US"/>
              <a:t>五、舞会礼仪</a:t>
            </a:r>
          </a:p>
          <a:p>
            <a:r>
              <a:rPr lang="zh-CN" altLang="en-US"/>
              <a:t>(一)邀请舞伴礼仪</a:t>
            </a:r>
          </a:p>
          <a:p>
            <a:r>
              <a:rPr lang="zh-CN" altLang="en-US"/>
              <a:t>(１)男士要主动邀请女士</a:t>
            </a:r>
          </a:p>
          <a:p>
            <a:r>
              <a:rPr lang="zh-CN" altLang="en-US"/>
              <a:t>(２)拒绝邀请应该得体</a:t>
            </a:r>
          </a:p>
          <a:p>
            <a:r>
              <a:rPr lang="zh-CN" altLang="en-US"/>
              <a:t>(３)要服从社交任务ꎬ顾全大局</a:t>
            </a:r>
          </a:p>
          <a:p>
            <a:r>
              <a:rPr lang="zh-CN" altLang="en-US"/>
              <a:t>(二)跳舞过程礼仪</a:t>
            </a:r>
            <a:endParaRPr lang="zh-CN" altLang="en-US" u="heavy"/>
          </a:p>
          <a:p>
            <a:r>
              <a:rPr lang="zh-CN" altLang="en-US"/>
              <a:t>(１)注意上场、下场的规矩ꎬ给舞伴应有的尊重</a:t>
            </a:r>
          </a:p>
          <a:p>
            <a:r>
              <a:rPr lang="zh-CN" altLang="en-US"/>
              <a:t>(２)舞姿应当文明优美</a:t>
            </a:r>
          </a:p>
          <a:p>
            <a:endParaRPr lang="zh-CN" altLang="en-US" u="heavy"/>
          </a:p>
          <a:p>
            <a:endParaRPr lang="zh-CN" altLang="en-US" u="heavy"/>
          </a:p>
          <a:p>
            <a:pPr marL="0" indent="0">
              <a:buNone/>
            </a:pPr>
            <a:endParaRPr lang="zh-CN" altLang="en-US" u="heavy"/>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1070" y="955675"/>
            <a:ext cx="10515600" cy="4351338"/>
          </a:xfrm>
        </p:spPr>
        <p:txBody>
          <a:bodyPr/>
          <a:lstStyle/>
          <a:p>
            <a:r>
              <a:rPr lang="zh-CN" altLang="en-US">
                <a:sym typeface="+mn-ea"/>
              </a:rPr>
              <a:t>(三)塑造良好形象</a:t>
            </a:r>
            <a:endParaRPr lang="zh-CN" altLang="en-US"/>
          </a:p>
          <a:p>
            <a:r>
              <a:rPr lang="zh-CN" altLang="en-US">
                <a:sym typeface="+mn-ea"/>
              </a:rPr>
              <a:t>(１)着装干净、整洁、端庄</a:t>
            </a:r>
            <a:endParaRPr lang="zh-CN" altLang="en-US"/>
          </a:p>
          <a:p>
            <a:r>
              <a:rPr lang="zh-CN" altLang="en-US">
                <a:sym typeface="+mn-ea"/>
              </a:rPr>
              <a:t>(２)清除身体的异味</a:t>
            </a:r>
            <a:endParaRPr lang="zh-CN" altLang="en-US"/>
          </a:p>
          <a:p>
            <a:r>
              <a:rPr lang="zh-CN" altLang="en-US">
                <a:sym typeface="+mn-ea"/>
              </a:rPr>
              <a:t>(３)抵达要早，告退要晚</a:t>
            </a:r>
            <a:endParaRPr lang="zh-CN" altLang="en-US"/>
          </a:p>
          <a:p>
            <a:r>
              <a:rPr lang="zh-CN" altLang="en-US">
                <a:sym typeface="+mn-ea"/>
              </a:rPr>
              <a:t>(４)舞兴要有所控制</a:t>
            </a:r>
            <a:endParaRPr lang="zh-CN" altLang="en-US"/>
          </a:p>
          <a:p>
            <a:r>
              <a:rPr lang="zh-CN" altLang="en-US">
                <a:sym typeface="+mn-ea"/>
              </a:rPr>
              <a:t>(５)要尊重主人为舞会所做的一切安排</a:t>
            </a:r>
            <a:endParaRPr lang="zh-CN" altLang="en-US"/>
          </a:p>
          <a:p>
            <a:r>
              <a:rPr lang="zh-CN" altLang="en-US">
                <a:sym typeface="+mn-ea"/>
              </a:rPr>
              <a:t>(６)同性之间要互谅互让</a:t>
            </a:r>
            <a:endParaRPr lang="zh-CN" altLang="en-US"/>
          </a:p>
          <a:p>
            <a:r>
              <a:rPr lang="zh-CN" altLang="en-US">
                <a:sym typeface="+mn-ea"/>
              </a:rPr>
              <a:t>(７)异性交往要有分寸</a:t>
            </a:r>
            <a:endParaRPr lang="zh-CN" altLang="en-US"/>
          </a:p>
          <a:p>
            <a:endParaRPr lang="zh-CN"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六、赛事观看礼仪</a:t>
            </a:r>
          </a:p>
          <a:p>
            <a:r>
              <a:rPr lang="zh-CN" altLang="en-US"/>
              <a:t>(一)入场时配合安检</a:t>
            </a:r>
          </a:p>
          <a:p>
            <a:r>
              <a:rPr lang="zh-CN" altLang="en-US"/>
              <a:t>(二)入座时井然有序</a:t>
            </a:r>
          </a:p>
          <a:p>
            <a:r>
              <a:rPr lang="zh-CN" altLang="en-US"/>
              <a:t>(三)衣着整洁观赛事</a:t>
            </a:r>
          </a:p>
          <a:p>
            <a:r>
              <a:rPr lang="zh-CN" altLang="en-US"/>
              <a:t>(四)尊重国旗和国歌</a:t>
            </a:r>
          </a:p>
          <a:p>
            <a:r>
              <a:rPr lang="zh-CN" altLang="en-US"/>
              <a:t>(五)退场讲究礼貌</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七、影剧院礼仪</a:t>
            </a:r>
          </a:p>
          <a:p>
            <a:r>
              <a:rPr lang="zh-CN" altLang="en-US"/>
              <a:t>(一)准时到场</a:t>
            </a:r>
          </a:p>
          <a:p>
            <a:r>
              <a:rPr lang="zh-CN" altLang="en-US"/>
              <a:t>(二)男士位置</a:t>
            </a:r>
          </a:p>
          <a:p>
            <a:r>
              <a:rPr lang="zh-CN" altLang="en-US"/>
              <a:t>(三)保持安静</a:t>
            </a:r>
          </a:p>
          <a:p>
            <a:r>
              <a:rPr lang="zh-CN" altLang="en-US"/>
              <a:t>(四)礼貌脱帽</a:t>
            </a:r>
          </a:p>
          <a:p>
            <a:r>
              <a:rPr lang="zh-CN" altLang="en-US"/>
              <a:t>(五)学会鼓掌</a:t>
            </a:r>
          </a:p>
          <a:p>
            <a:r>
              <a:rPr lang="zh-CN" altLang="en-US"/>
              <a:t>(六)礼貌退场</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29335"/>
            <a:ext cx="10427335" cy="5250180"/>
          </a:xfrm>
        </p:spPr>
        <p:txBody>
          <a:bodyPr>
            <a:normAutofit/>
          </a:bodyPr>
          <a:lstStyle/>
          <a:p>
            <a:r>
              <a:rPr lang="zh-CN" altLang="en-US"/>
              <a:t>八、办公室礼仪</a:t>
            </a:r>
          </a:p>
          <a:p>
            <a:r>
              <a:rPr lang="zh-CN" altLang="en-US"/>
              <a:t>(一)办公室人际关系礼仪</a:t>
            </a:r>
          </a:p>
          <a:p>
            <a:r>
              <a:rPr lang="zh-CN" altLang="en-US"/>
              <a:t>(１)对于上司布置的任务。做下属的应当服从和执行，并在执行任务的过程中及时向直接领导请示和及时汇报工作进展。</a:t>
            </a:r>
          </a:p>
          <a:p>
            <a:r>
              <a:rPr lang="zh-CN" altLang="en-US"/>
              <a:t>(２)作为集体中的一员。无论是服饰仪表，还是言谈举止，最好能与大家保持一致。</a:t>
            </a:r>
          </a:p>
          <a:p>
            <a:r>
              <a:rPr lang="zh-CN" altLang="en-US"/>
              <a:t>(３)上司应积极主动地关心、帮助下属，对待下属要一视同仁。</a:t>
            </a:r>
          </a:p>
          <a:p>
            <a:r>
              <a:rPr lang="zh-CN" altLang="en-US"/>
              <a:t>(二)公共用品的使用礼仪</a:t>
            </a:r>
          </a:p>
          <a:p>
            <a:r>
              <a:rPr lang="zh-CN" altLang="en-US"/>
              <a:t>(１)不要利用办公室电脑玩游戏、炒股票或浏览与工作无关的网站。</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90880"/>
            <a:ext cx="10515600" cy="5545455"/>
          </a:xfrm>
        </p:spPr>
        <p:txBody>
          <a:bodyPr/>
          <a:lstStyle/>
          <a:p>
            <a:r>
              <a:rPr lang="zh-CN" altLang="en-US"/>
              <a:t>(２)如有多人要同时使用办公室的复印机，一般是先到者先用和复印量少者先用。在进行完大量复印工作后，检查复印纸并进行补充。</a:t>
            </a:r>
          </a:p>
          <a:p>
            <a:r>
              <a:rPr lang="zh-CN" altLang="en-US"/>
              <a:t>(３)在饮水机上接完水后一定把水阀关紧，发现水罐里的水用完了应主动打电话帮助更换新的水罐。</a:t>
            </a:r>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258" y="832846"/>
            <a:ext cx="10539548" cy="5136879"/>
          </a:xfrm>
        </p:spPr>
        <p:txBody>
          <a:bodyPr/>
          <a:lstStyle/>
          <a:p>
            <a:r>
              <a:rPr lang="en-US" altLang="zh-CN" dirty="0"/>
              <a:t>(</a:t>
            </a:r>
            <a:r>
              <a:rPr lang="zh-CN" altLang="en-US" dirty="0"/>
              <a:t>四</a:t>
            </a:r>
            <a:r>
              <a:rPr lang="en-US" altLang="zh-CN" dirty="0"/>
              <a:t>)</a:t>
            </a:r>
            <a:r>
              <a:rPr lang="zh-CN" altLang="en-US" dirty="0"/>
              <a:t>护肤得法</a:t>
            </a:r>
            <a:endParaRPr lang="en-US" altLang="zh-CN" dirty="0"/>
          </a:p>
          <a:p>
            <a:r>
              <a:rPr lang="zh-CN" altLang="en-US" dirty="0"/>
              <a:t>护肤是仪容美的关键。 皮肤尤其是面部皮肤的经常护理和保养，</a:t>
            </a:r>
          </a:p>
          <a:p>
            <a:r>
              <a:rPr lang="zh-CN" altLang="en-US" dirty="0"/>
              <a:t>是实现仪容美的前提。</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4575" y="808355"/>
            <a:ext cx="10603865" cy="5412740"/>
          </a:xfrm>
        </p:spPr>
        <p:txBody>
          <a:bodyPr>
            <a:normAutofit/>
          </a:bodyPr>
          <a:lstStyle/>
          <a:p>
            <a:r>
              <a:rPr lang="zh-CN" altLang="en-US"/>
              <a:t>(三)公共区间使用礼仪</a:t>
            </a:r>
          </a:p>
          <a:p>
            <a:r>
              <a:rPr lang="zh-CN" altLang="en-US"/>
              <a:t>(１)厕所是大家共同使用的地方，马桶和小便池使用后要及时冲水，洗完手后关好水龙头，使用过的卫生纸应扔到垃圾桶里，便于清洁人员清扫。</a:t>
            </a:r>
          </a:p>
          <a:p>
            <a:r>
              <a:rPr lang="zh-CN" altLang="en-US"/>
              <a:t>(２)走廊是连接各个办公室的通道，不应在走廊上进行较长时间的闲聊，烟头和废纸不能随手扔在走廊和过道上。</a:t>
            </a:r>
          </a:p>
          <a:p>
            <a:r>
              <a:rPr lang="zh-CN" altLang="en-US"/>
              <a:t>(３)在公共餐厅进餐时应注意自己的进餐礼仪，用餐完毕应自觉归还托盘、扔掉垃圾，把椅子放到桌子下面。</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九、电梯的使用礼仪</a:t>
            </a:r>
          </a:p>
          <a:p>
            <a:r>
              <a:rPr lang="zh-CN" altLang="en-US"/>
              <a:t>(一)自动扶梯</a:t>
            </a:r>
          </a:p>
          <a:p>
            <a:r>
              <a:rPr lang="zh-CN" altLang="en-US"/>
              <a:t>乘坐扶梯时要搀扶老人和看好小孩。</a:t>
            </a:r>
          </a:p>
          <a:p>
            <a:r>
              <a:rPr lang="zh-CN" altLang="en-US"/>
              <a:t>(二)升降式电梯</a:t>
            </a:r>
          </a:p>
          <a:p>
            <a:r>
              <a:rPr lang="zh-CN" altLang="en-US"/>
              <a:t>１. 安全第一</a:t>
            </a:r>
          </a:p>
          <a:p>
            <a:r>
              <a:rPr lang="zh-CN" altLang="en-US"/>
              <a:t>２. 出入礼仪</a:t>
            </a:r>
          </a:p>
          <a:p>
            <a:r>
              <a:rPr lang="zh-CN" altLang="en-US"/>
              <a:t>３. 礼待他人</a:t>
            </a:r>
          </a:p>
          <a:p>
            <a:r>
              <a:rPr lang="zh-CN" altLang="en-US"/>
              <a:t>４. 保护隐私</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5385" y="2900680"/>
            <a:ext cx="10515600" cy="1325563"/>
          </a:xfrm>
        </p:spPr>
        <p:txBody>
          <a:bodyPr/>
          <a:lstStyle/>
          <a:p>
            <a:r>
              <a:rPr lang="zh-CN" altLang="en-US"/>
              <a:t>项目七   民 俗 礼 仪</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1465"/>
            <a:ext cx="10515600" cy="913130"/>
          </a:xfrm>
        </p:spPr>
        <p:txBody>
          <a:bodyPr/>
          <a:lstStyle/>
          <a:p>
            <a:r>
              <a:rPr lang="zh-CN" altLang="en-US"/>
              <a:t>任务一 中国民俗礼仪</a:t>
            </a:r>
          </a:p>
        </p:txBody>
      </p:sp>
      <p:sp>
        <p:nvSpPr>
          <p:cNvPr id="3" name="内容占位符 2"/>
          <p:cNvSpPr>
            <a:spLocks noGrp="1"/>
          </p:cNvSpPr>
          <p:nvPr>
            <p:ph idx="1"/>
          </p:nvPr>
        </p:nvSpPr>
        <p:spPr>
          <a:xfrm>
            <a:off x="838200" y="1253490"/>
            <a:ext cx="10515600" cy="4351338"/>
          </a:xfrm>
        </p:spPr>
        <p:txBody>
          <a:bodyPr/>
          <a:lstStyle/>
          <a:p>
            <a:r>
              <a:rPr lang="zh-CN" altLang="en-US"/>
              <a:t>一、中国的民族概况</a:t>
            </a:r>
          </a:p>
          <a:p>
            <a:r>
              <a:rPr lang="zh-CN" altLang="en-US"/>
              <a:t>(一)中国的民族族称和人口</a:t>
            </a:r>
          </a:p>
          <a:p>
            <a:r>
              <a:rPr lang="zh-CN" altLang="en-US"/>
              <a:t>民族的名称。简称族称。 </a:t>
            </a:r>
          </a:p>
          <a:p>
            <a:r>
              <a:rPr lang="zh-CN" altLang="en-US"/>
              <a:t>(二)中国人口和民族分布情况</a:t>
            </a:r>
          </a:p>
          <a:p>
            <a:r>
              <a:rPr lang="zh-CN" altLang="en-US"/>
              <a:t>中国人口的分布呈现东南密、西北疏的格局。</a:t>
            </a:r>
          </a:p>
          <a:p>
            <a:r>
              <a:rPr lang="zh-CN" altLang="en-US"/>
              <a:t>二、汉族概况</a:t>
            </a:r>
          </a:p>
          <a:p>
            <a:r>
              <a:rPr lang="zh-CN" altLang="en-US"/>
              <a:t>(一)汉族的历史及现状</a:t>
            </a:r>
          </a:p>
          <a:p>
            <a:r>
              <a:rPr lang="zh-CN" altLang="en-US"/>
              <a:t>汉族因汉王朝而得名，此前称为华夏族。</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61035"/>
            <a:ext cx="10838815" cy="5662930"/>
          </a:xfrm>
        </p:spPr>
        <p:txBody>
          <a:bodyPr>
            <a:normAutofit fontScale="95000"/>
          </a:bodyPr>
          <a:lstStyle/>
          <a:p>
            <a:r>
              <a:rPr lang="zh-CN" altLang="en-US"/>
              <a:t>(二)汉族主要传统节日</a:t>
            </a:r>
          </a:p>
          <a:p>
            <a:r>
              <a:rPr lang="zh-CN" altLang="en-US"/>
              <a:t>汉族的传统节日。从时序上说，主要有春节、正月十五元宵节、二月初二春龙节、三月初三上巳节、清明节、五月初五端午节、七月十五中元节、八月十五中秋节、九月初九重阳节、十月初一寒衣节、十月十五下元节、十二月初八腊八节等。</a:t>
            </a:r>
          </a:p>
          <a:p>
            <a:r>
              <a:rPr lang="zh-CN" altLang="en-US"/>
              <a:t>１. 春节</a:t>
            </a:r>
          </a:p>
          <a:p>
            <a:r>
              <a:rPr lang="zh-CN" altLang="en-US"/>
              <a:t>春节是中国最富有特色的传统节日。</a:t>
            </a:r>
          </a:p>
          <a:p>
            <a:r>
              <a:rPr lang="zh-CN" altLang="en-US"/>
              <a:t>２. 元宵节</a:t>
            </a:r>
          </a:p>
          <a:p>
            <a:r>
              <a:rPr lang="zh-CN" altLang="en-US"/>
              <a:t>每年的正月十五是中国民间的元宵节。</a:t>
            </a:r>
          </a:p>
          <a:p>
            <a:r>
              <a:rPr lang="zh-CN" altLang="en-US"/>
              <a:t>３. 清明节</a:t>
            </a:r>
          </a:p>
          <a:p>
            <a:r>
              <a:rPr lang="zh-CN" altLang="en-US"/>
              <a:t>“清明”，在我国既是二十四节气之一，又是富有诗意的传统节日。</a:t>
            </a:r>
          </a:p>
          <a:p>
            <a:r>
              <a:rPr lang="zh-CN" altLang="en-US"/>
              <a:t>４. 端午节</a:t>
            </a:r>
          </a:p>
          <a:p>
            <a:r>
              <a:rPr lang="zh-CN" altLang="en-US"/>
              <a:t>五月初五端午节是我国重要的传统节日，又称端午、重五、端阳节，还有沐兰节、女儿节、天中节、诗人节、蒲节、龙船节等称谓。</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6275" y="631190"/>
            <a:ext cx="10869295" cy="5634355"/>
          </a:xfrm>
        </p:spPr>
        <p:txBody>
          <a:bodyPr>
            <a:normAutofit fontScale="97500"/>
          </a:bodyPr>
          <a:lstStyle/>
          <a:p>
            <a:r>
              <a:rPr lang="zh-CN" altLang="en-US"/>
              <a:t>５. 中秋节</a:t>
            </a:r>
          </a:p>
          <a:p>
            <a:r>
              <a:rPr lang="zh-CN" altLang="en-US"/>
              <a:t>根据我国的历法，农历八月在秋季中间，称为“仲秋”，而八月十五又在“仲秋”之中。所以称“中秋”， 中秋节又称“八月节” “八月半” “团圆节”。</a:t>
            </a:r>
          </a:p>
          <a:p>
            <a:r>
              <a:rPr lang="zh-CN" altLang="en-US"/>
              <a:t>６. 重阳节</a:t>
            </a:r>
          </a:p>
          <a:p>
            <a:r>
              <a:rPr lang="zh-CN" altLang="en-US"/>
              <a:t>农历九月九日，为传统的重阳节ꎬ又名重九节、登高节、茱萸节、菊花节。</a:t>
            </a:r>
          </a:p>
          <a:p>
            <a:r>
              <a:rPr lang="zh-CN" altLang="en-US"/>
              <a:t>三、少数民族概况</a:t>
            </a:r>
          </a:p>
          <a:p>
            <a:r>
              <a:rPr lang="zh-CN" altLang="en-US"/>
              <a:t>(一)满族     (二)朝鲜族     (三)蒙古族      (四)维吾尔族     (五)回族    (六)土家族    (七)壮族  </a:t>
            </a:r>
          </a:p>
          <a:p>
            <a:r>
              <a:rPr lang="zh-CN" altLang="en-US"/>
              <a:t>  (八)苗族    (九)傣族    (十)彝族    (十一)白族    (十二)纳西族    (十三)藏族</a:t>
            </a:r>
          </a:p>
          <a:p>
            <a:pPr marL="0" indent="0">
              <a:buNone/>
            </a:pPr>
            <a:r>
              <a:rPr lang="zh-CN" altLang="en-US"/>
              <a:t>   (十四)黎族    (十五)畲族</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42340"/>
          </a:xfrm>
        </p:spPr>
        <p:txBody>
          <a:bodyPr/>
          <a:lstStyle/>
          <a:p>
            <a:r>
              <a:rPr lang="zh-CN" altLang="en-US"/>
              <a:t>任务二   国外民俗礼仪</a:t>
            </a:r>
          </a:p>
        </p:txBody>
      </p:sp>
      <p:sp>
        <p:nvSpPr>
          <p:cNvPr id="3" name="内容占位符 2"/>
          <p:cNvSpPr>
            <a:spLocks noGrp="1"/>
          </p:cNvSpPr>
          <p:nvPr>
            <p:ph idx="1"/>
          </p:nvPr>
        </p:nvSpPr>
        <p:spPr/>
        <p:txBody>
          <a:bodyPr>
            <a:normAutofit/>
          </a:bodyPr>
          <a:lstStyle/>
          <a:p>
            <a:r>
              <a:rPr lang="zh-CN" altLang="en-US"/>
              <a:t>一、欧美国家民俗礼仪</a:t>
            </a:r>
          </a:p>
          <a:p>
            <a:r>
              <a:rPr lang="zh-CN" altLang="en-US"/>
              <a:t>(一)美国的民俗礼仪</a:t>
            </a:r>
          </a:p>
          <a:p>
            <a:r>
              <a:rPr lang="zh-CN" altLang="en-US"/>
              <a:t>美国人一般性情开朗、乐于交际、不拘礼节。</a:t>
            </a:r>
          </a:p>
          <a:p>
            <a:r>
              <a:rPr lang="zh-CN" altLang="en-US"/>
              <a:t>(二)加拿大的民俗礼仪</a:t>
            </a:r>
          </a:p>
          <a:p>
            <a:r>
              <a:rPr lang="zh-CN" altLang="en-US"/>
              <a:t>加拿大大部分是英、法等国家移民的后裔。加拿大人因受欧洲移民的影响，他们的礼貌礼节和英法两国差不多。</a:t>
            </a:r>
          </a:p>
          <a:p>
            <a:r>
              <a:rPr lang="zh-CN" altLang="en-US"/>
              <a:t>(三)澳大利亚的民俗礼仪</a:t>
            </a:r>
          </a:p>
          <a:p>
            <a:r>
              <a:rPr lang="zh-CN" altLang="en-US"/>
              <a:t>澳大利亚人的饮食习惯、口味和英国人差不多。</a:t>
            </a:r>
          </a:p>
          <a:p>
            <a:r>
              <a:rPr lang="zh-CN" altLang="en-US"/>
              <a:t>(四)英国的民俗礼仪</a:t>
            </a:r>
          </a:p>
          <a:p>
            <a:r>
              <a:rPr lang="zh-CN" altLang="en-US"/>
              <a:t>英国是绅士之国，讲究文明礼貌，注重修。</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(五)法国的民俗礼仪</a:t>
            </a:r>
          </a:p>
          <a:p>
            <a:r>
              <a:rPr lang="zh-CN" altLang="en-US"/>
              <a:t>法国人热情开朗。初次见面就能亲热交谈，而且滔滔不绝， 法国人讲究服饰美，特别是女性穿得非常时尚，特别喜欢使用化妆品，光口红就有早、中、晚之分，法国女性是世界上最爱打扮的女性。</a:t>
            </a:r>
          </a:p>
          <a:p>
            <a:r>
              <a:rPr lang="zh-CN" altLang="en-US"/>
              <a:t>法国是世界上最早公开行亲吻礼的国家，也是使用亲吻礼频率最多的国家。</a:t>
            </a:r>
          </a:p>
          <a:p>
            <a:r>
              <a:rPr lang="zh-CN" altLang="en-US"/>
              <a:t>(六)德国的民俗礼仪</a:t>
            </a:r>
          </a:p>
          <a:p>
            <a:r>
              <a:rPr lang="zh-CN" altLang="en-US"/>
              <a:t>德国人纪律严明，讲究信誉，极端自尊，待人热情，十分注重感情，爱好音乐。</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0090" y="1000125"/>
            <a:ext cx="10515600" cy="4351338"/>
          </a:xfrm>
        </p:spPr>
        <p:txBody>
          <a:bodyPr>
            <a:normAutofit fontScale="97500"/>
          </a:bodyPr>
          <a:lstStyle/>
          <a:p>
            <a:r>
              <a:rPr lang="zh-CN" altLang="en-US"/>
              <a:t>(七)意大利的民俗礼仪</a:t>
            </a:r>
          </a:p>
          <a:p>
            <a:r>
              <a:rPr lang="zh-CN" altLang="en-US"/>
              <a:t>意大利主要是意大利人，９０％ 以上居民信奉天主教。</a:t>
            </a:r>
          </a:p>
          <a:p>
            <a:r>
              <a:rPr lang="zh-CN" altLang="en-US"/>
              <a:t>(八)俄罗斯的民俗礼仪</a:t>
            </a:r>
          </a:p>
          <a:p>
            <a:r>
              <a:rPr lang="zh-CN" altLang="en-US"/>
              <a:t>俄罗斯主要是俄罗斯人，东正教是主要宗教。</a:t>
            </a:r>
          </a:p>
          <a:p>
            <a:r>
              <a:rPr lang="zh-CN" altLang="en-US"/>
              <a:t>二、亚洲国家民俗礼仪</a:t>
            </a:r>
          </a:p>
          <a:p>
            <a:r>
              <a:rPr lang="zh-CN" altLang="en-US"/>
              <a:t>(一)日本的民俗礼仪</a:t>
            </a:r>
          </a:p>
          <a:p>
            <a:r>
              <a:rPr lang="zh-CN" altLang="en-US"/>
              <a:t>日本几乎全是大和民族。 居民主要信奉神道教和佛教，少数信奉基督教和天主教ꎮ。日本至今还保留着浓厚的我国唐代的礼仪和风俗。</a:t>
            </a:r>
          </a:p>
          <a:p>
            <a:r>
              <a:rPr lang="zh-CN" altLang="en-US"/>
              <a:t>(二)韩国的民俗礼仪</a:t>
            </a:r>
          </a:p>
          <a:p>
            <a:r>
              <a:rPr lang="zh-CN" altLang="en-US"/>
              <a:t>韩国是单一的民族朝鲜族，佛教徒占全国人口的 １ / ３。</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52805"/>
            <a:ext cx="10280015" cy="5427980"/>
          </a:xfrm>
        </p:spPr>
        <p:txBody>
          <a:bodyPr>
            <a:normAutofit/>
          </a:bodyPr>
          <a:lstStyle/>
          <a:p>
            <a:r>
              <a:rPr lang="zh-CN" altLang="en-US" sz="3200"/>
              <a:t>(三)新加坡的民俗礼仪</a:t>
            </a:r>
          </a:p>
          <a:p>
            <a:r>
              <a:rPr lang="zh-CN" altLang="en-US" sz="3200"/>
              <a:t>华裔多信奉佛教，马来语为国语，英语、华语为官方语言。</a:t>
            </a:r>
          </a:p>
          <a:p>
            <a:r>
              <a:rPr lang="zh-CN" altLang="en-US" sz="3200"/>
              <a:t>(四)泰国的民俗礼仪</a:t>
            </a:r>
          </a:p>
          <a:p>
            <a:r>
              <a:rPr lang="zh-CN" altLang="en-US" sz="3200"/>
              <a:t>泰国人的待人接物，有许多约定俗成的规矩。</a:t>
            </a:r>
          </a:p>
          <a:p>
            <a:r>
              <a:rPr lang="zh-CN" altLang="en-US" sz="3200"/>
              <a:t>(五)印度尼西亚的民俗礼仪</a:t>
            </a:r>
          </a:p>
          <a:p>
            <a:r>
              <a:rPr lang="zh-CN" altLang="en-US" sz="3200"/>
              <a:t>由于多数人信奉伊斯兰教，他们在拿东西给人家或者向别人拿东西的时候，都要用右手而不用左手，也不用双手，左手是拿“不干净”的东西，很少喝烈性酒。</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32601"/>
          </a:xfrm>
        </p:spPr>
        <p:txBody>
          <a:bodyPr/>
          <a:lstStyle/>
          <a:p>
            <a:r>
              <a:rPr lang="zh-CN" altLang="en-US" dirty="0"/>
              <a:t>任务二     服 饰 礼 仪</a:t>
            </a:r>
          </a:p>
        </p:txBody>
      </p:sp>
      <p:sp>
        <p:nvSpPr>
          <p:cNvPr id="3" name="内容占位符 2"/>
          <p:cNvSpPr>
            <a:spLocks noGrp="1"/>
          </p:cNvSpPr>
          <p:nvPr>
            <p:ph idx="1"/>
          </p:nvPr>
        </p:nvSpPr>
        <p:spPr>
          <a:xfrm>
            <a:off x="838200" y="1525179"/>
            <a:ext cx="10515600" cy="4351338"/>
          </a:xfrm>
        </p:spPr>
        <p:txBody>
          <a:bodyPr>
            <a:normAutofit/>
          </a:bodyPr>
          <a:lstStyle/>
          <a:p>
            <a:r>
              <a:rPr lang="zh-CN" altLang="en-US" dirty="0"/>
              <a:t>一、服饰礼仪的原则</a:t>
            </a:r>
            <a:endParaRPr lang="en-US" altLang="zh-CN" dirty="0"/>
          </a:p>
          <a:p>
            <a:r>
              <a:rPr lang="en-US" altLang="zh-CN" dirty="0"/>
              <a:t>(</a:t>
            </a:r>
            <a:r>
              <a:rPr lang="zh-CN" altLang="en-US" dirty="0"/>
              <a:t>一</a:t>
            </a:r>
            <a:r>
              <a:rPr lang="en-US" altLang="zh-CN" dirty="0"/>
              <a:t>)</a:t>
            </a:r>
            <a:r>
              <a:rPr lang="zh-CN" altLang="en-US" dirty="0"/>
              <a:t>整洁原则 </a:t>
            </a:r>
          </a:p>
          <a:p>
            <a:r>
              <a:rPr lang="zh-CN" altLang="en-US" dirty="0"/>
              <a:t>整洁原则是指整齐干净的原则。这是服饰打扮的一个最基本的原则。</a:t>
            </a:r>
            <a:endParaRPr lang="en-US" altLang="zh-CN" dirty="0"/>
          </a:p>
          <a:p>
            <a:r>
              <a:rPr lang="en-US" altLang="zh-CN" dirty="0"/>
              <a:t>(</a:t>
            </a:r>
            <a:r>
              <a:rPr lang="zh-CN" altLang="en-US" dirty="0"/>
              <a:t>二</a:t>
            </a:r>
            <a:r>
              <a:rPr lang="en-US" altLang="zh-CN" dirty="0"/>
              <a:t>)</a:t>
            </a:r>
            <a:r>
              <a:rPr lang="zh-CN" altLang="en-US" dirty="0"/>
              <a:t>个性原则 </a:t>
            </a:r>
          </a:p>
          <a:p>
            <a:r>
              <a:rPr lang="zh-CN" altLang="en-US" dirty="0"/>
              <a:t>个性原则是指社交场合树立个人形象的要求。</a:t>
            </a:r>
            <a:endParaRPr lang="en-US" altLang="zh-CN" dirty="0"/>
          </a:p>
          <a:p>
            <a:r>
              <a:rPr lang="en-US" altLang="zh-CN" dirty="0"/>
              <a:t>(</a:t>
            </a:r>
            <a:r>
              <a:rPr lang="zh-CN" altLang="en-US" dirty="0"/>
              <a:t>三</a:t>
            </a:r>
            <a:r>
              <a:rPr lang="en-US" altLang="zh-CN" dirty="0"/>
              <a:t>)</a:t>
            </a:r>
            <a:r>
              <a:rPr lang="zh-CN" altLang="en-US" dirty="0"/>
              <a:t>和谐原则 </a:t>
            </a:r>
          </a:p>
          <a:p>
            <a:r>
              <a:rPr lang="zh-CN" altLang="en-US" dirty="0"/>
              <a:t>和谐原则是指协调得体原则。</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08355"/>
            <a:ext cx="10515600" cy="4351338"/>
          </a:xfrm>
        </p:spPr>
        <p:txBody>
          <a:bodyPr/>
          <a:lstStyle/>
          <a:p>
            <a:r>
              <a:rPr lang="zh-CN" altLang="en-US"/>
              <a:t>(六)印度的民俗礼仪</a:t>
            </a:r>
          </a:p>
          <a:p>
            <a:r>
              <a:rPr lang="zh-CN" altLang="en-US"/>
              <a:t>印度居民大多信奉印度教，其次为伊斯兰教、基督教、锡克教。 在印度，月亮是一切美好事物的象征。</a:t>
            </a:r>
          </a:p>
          <a:p>
            <a:endParaRPr lang="zh-CN" alt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4405" y="2488565"/>
            <a:ext cx="10515600" cy="1325563"/>
          </a:xfrm>
        </p:spPr>
        <p:txBody>
          <a:bodyPr/>
          <a:lstStyle/>
          <a:p>
            <a:r>
              <a:rPr lang="zh-CN" altLang="en-US"/>
              <a:t>项目八    求 职 礼 仪</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86790"/>
          </a:xfrm>
        </p:spPr>
        <p:txBody>
          <a:bodyPr/>
          <a:lstStyle/>
          <a:p>
            <a:r>
              <a:rPr lang="zh-CN" altLang="en-US"/>
              <a:t>任务一   求 职 准 备</a:t>
            </a:r>
          </a:p>
        </p:txBody>
      </p:sp>
      <p:sp>
        <p:nvSpPr>
          <p:cNvPr id="3" name="内容占位符 2"/>
          <p:cNvSpPr>
            <a:spLocks noGrp="1"/>
          </p:cNvSpPr>
          <p:nvPr>
            <p:ph idx="1"/>
          </p:nvPr>
        </p:nvSpPr>
        <p:spPr>
          <a:xfrm>
            <a:off x="838200" y="1351915"/>
            <a:ext cx="10515600" cy="4351338"/>
          </a:xfrm>
        </p:spPr>
        <p:txBody>
          <a:bodyPr>
            <a:normAutofit/>
          </a:bodyPr>
          <a:lstStyle/>
          <a:p>
            <a:r>
              <a:rPr lang="zh-CN" altLang="en-US"/>
              <a:t>一、求职信的撰写</a:t>
            </a:r>
          </a:p>
          <a:p>
            <a:r>
              <a:rPr lang="zh-CN" altLang="en-US"/>
              <a:t>(一)写好求职信的八个注意</a:t>
            </a:r>
          </a:p>
          <a:p>
            <a:r>
              <a:rPr lang="zh-CN" altLang="en-US"/>
              <a:t>１. 说清楚为什么应聘</a:t>
            </a:r>
          </a:p>
          <a:p>
            <a:r>
              <a:rPr lang="zh-CN" altLang="en-US"/>
              <a:t>２. 说清你希望承担什么工作</a:t>
            </a:r>
          </a:p>
          <a:p>
            <a:r>
              <a:rPr lang="zh-CN" altLang="en-US"/>
              <a:t>３. 有的放矢</a:t>
            </a:r>
          </a:p>
          <a:p>
            <a:r>
              <a:rPr lang="zh-CN" altLang="en-US"/>
              <a:t>４. 说明自己的条件、能力ꎬ表达对胜任工作的信心</a:t>
            </a:r>
          </a:p>
          <a:p>
            <a:r>
              <a:rPr lang="zh-CN" altLang="en-US"/>
              <a:t>５. 注意措辞得体及突出个性的包装</a:t>
            </a:r>
          </a:p>
          <a:p>
            <a:r>
              <a:rPr lang="zh-CN" altLang="en-US"/>
              <a:t>６. 内容得体、文法正确</a:t>
            </a:r>
          </a:p>
          <a:p>
            <a:r>
              <a:rPr lang="zh-CN" altLang="en-US"/>
              <a:t>７. 简明扼要</a:t>
            </a:r>
          </a:p>
          <a:p>
            <a:r>
              <a:rPr lang="zh-CN" altLang="en-US"/>
              <a:t>８. 在求职信中ꎬ不要提薪水的具体数目</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0125" y="646430"/>
            <a:ext cx="10441305" cy="5544820"/>
          </a:xfrm>
        </p:spPr>
        <p:txBody>
          <a:bodyPr>
            <a:normAutofit/>
          </a:bodyPr>
          <a:lstStyle/>
          <a:p>
            <a:r>
              <a:rPr lang="zh-CN" altLang="en-US"/>
              <a:t>(二)求职信的用词礼节</a:t>
            </a:r>
          </a:p>
          <a:p>
            <a:r>
              <a:rPr lang="zh-CN" altLang="en-US"/>
              <a:t>１. 称呼要准确ꎬ要有礼貌</a:t>
            </a:r>
          </a:p>
          <a:p>
            <a:r>
              <a:rPr lang="zh-CN" altLang="en-US"/>
              <a:t>２. 问候要真诚</a:t>
            </a:r>
          </a:p>
          <a:p>
            <a:r>
              <a:rPr lang="zh-CN" altLang="en-US"/>
              <a:t>３. 内容要清楚、准确</a:t>
            </a:r>
          </a:p>
          <a:p>
            <a:r>
              <a:rPr lang="zh-CN" altLang="en-US"/>
              <a:t>４. 祝颂要热诚</a:t>
            </a:r>
          </a:p>
          <a:p>
            <a:r>
              <a:rPr lang="zh-CN" altLang="en-US"/>
              <a:t>５. 信封称呼用尊称</a:t>
            </a:r>
          </a:p>
          <a:p>
            <a:r>
              <a:rPr lang="zh-CN" altLang="en-US"/>
              <a:t>二、简历的撰写</a:t>
            </a:r>
          </a:p>
          <a:p>
            <a:r>
              <a:rPr lang="zh-CN" altLang="en-US"/>
              <a:t>(一)简历的内容</a:t>
            </a:r>
          </a:p>
          <a:p>
            <a:r>
              <a:rPr lang="zh-CN" altLang="en-US"/>
              <a:t>１. 个人基本资料</a:t>
            </a:r>
          </a:p>
          <a:p>
            <a:r>
              <a:rPr lang="zh-CN" altLang="en-US"/>
              <a:t>２. 学习和工作经历</a:t>
            </a:r>
          </a:p>
          <a:p>
            <a:r>
              <a:rPr lang="zh-CN" altLang="en-US"/>
              <a:t>３. 应聘职位及希望待遇</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(二)怎样写好个人简历</a:t>
            </a:r>
          </a:p>
          <a:p>
            <a:r>
              <a:rPr lang="zh-CN" altLang="en-US"/>
              <a:t>第一个原则，“求职简历”要“简”。</a:t>
            </a:r>
          </a:p>
          <a:p>
            <a:r>
              <a:rPr lang="zh-CN" altLang="en-US"/>
              <a:t>第二个原则，“求职简历”要突出“经历”。用人单位最关心的是求职者的经历，从经历来看求职者的经验、能力和发展潜力。</a:t>
            </a:r>
          </a:p>
          <a:p>
            <a:r>
              <a:rPr lang="zh-CN" altLang="en-US"/>
              <a:t>第三个原则，“求职简历”要突出所应聘的“职位”信息。</a:t>
            </a:r>
          </a:p>
          <a:p>
            <a:r>
              <a:rPr lang="zh-CN" altLang="en-US"/>
              <a:t>(三)怎样弥补职业“空白”</a:t>
            </a:r>
          </a:p>
          <a:p>
            <a:r>
              <a:rPr lang="zh-CN" altLang="en-US"/>
              <a:t>(四)个人简历的写作忌讳</a:t>
            </a:r>
          </a:p>
          <a:p>
            <a:r>
              <a:rPr lang="zh-CN" altLang="en-US"/>
              <a:t>１. 缺乏重点     ２. 缺乏营销战略     ３. 要有工作业绩的陈述          ４. 不要把幼稚的语气带到简历里</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90880"/>
            <a:ext cx="10559415" cy="5412740"/>
          </a:xfrm>
        </p:spPr>
        <p:txBody>
          <a:bodyPr/>
          <a:lstStyle/>
          <a:p>
            <a:r>
              <a:rPr lang="zh-CN" altLang="en-US"/>
              <a:t>三、求职材料准备的注意事项</a:t>
            </a:r>
          </a:p>
          <a:p>
            <a:r>
              <a:rPr lang="zh-CN" altLang="en-US"/>
              <a:t>(一)求职材料的最佳载体</a:t>
            </a:r>
          </a:p>
          <a:p>
            <a:r>
              <a:rPr lang="zh-CN" altLang="en-US"/>
              <a:t>(二)简历贴上照片</a:t>
            </a:r>
          </a:p>
          <a:p>
            <a:r>
              <a:rPr lang="zh-CN" altLang="en-US"/>
              <a:t>(三)附上相关材料复印件</a:t>
            </a:r>
          </a:p>
          <a:p>
            <a:r>
              <a:rPr lang="zh-CN" altLang="en-US"/>
              <a:t>(四)做好装订</a:t>
            </a:r>
          </a:p>
          <a:p>
            <a:r>
              <a:rPr lang="zh-CN" altLang="en-US"/>
              <a:t>(五)信封的选择也有讲究</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5675" y="690245"/>
            <a:ext cx="10515600" cy="5648325"/>
          </a:xfrm>
        </p:spPr>
        <p:txBody>
          <a:bodyPr/>
          <a:lstStyle/>
          <a:p>
            <a:r>
              <a:rPr lang="zh-CN" altLang="en-US"/>
              <a:t>四、投递简历的注意事项</a:t>
            </a:r>
          </a:p>
          <a:p>
            <a:r>
              <a:rPr lang="zh-CN" altLang="en-US"/>
              <a:t>(１)勿使用下划线。</a:t>
            </a:r>
          </a:p>
          <a:p>
            <a:r>
              <a:rPr lang="zh-CN" altLang="en-US"/>
              <a:t>(２)使用白纸。</a:t>
            </a:r>
          </a:p>
          <a:p>
            <a:r>
              <a:rPr lang="zh-CN" altLang="en-US"/>
              <a:t>(３)不用手写体和斜体。</a:t>
            </a:r>
          </a:p>
          <a:p>
            <a:r>
              <a:rPr lang="zh-CN" altLang="en-US"/>
              <a:t>(４)用圆括号括起电话号码的区号。</a:t>
            </a:r>
          </a:p>
          <a:p>
            <a:r>
              <a:rPr lang="zh-CN" altLang="en-US"/>
              <a:t>(５)电子邮件地址和网址单独排列。</a:t>
            </a:r>
          </a:p>
          <a:p>
            <a:r>
              <a:rPr lang="zh-CN" altLang="en-US"/>
              <a:t>(６)引用关键词，体现招聘要求。</a:t>
            </a:r>
          </a:p>
          <a:p>
            <a:r>
              <a:rPr lang="zh-CN" altLang="en-US"/>
              <a:t>(７)切勿折叠。</a:t>
            </a:r>
          </a:p>
          <a:p>
            <a:r>
              <a:rPr lang="zh-CN" altLang="en-US"/>
              <a:t>(８)勿用订书器。</a:t>
            </a:r>
          </a:p>
          <a:p>
            <a:r>
              <a:rPr lang="zh-CN" altLang="en-US"/>
              <a:t>(９)避免使用图表。</a:t>
            </a:r>
          </a:p>
          <a:p>
            <a:r>
              <a:rPr lang="zh-CN" altLang="en-US"/>
              <a:t>(１０)慎用竖线。</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06070"/>
            <a:ext cx="10515600" cy="942340"/>
          </a:xfrm>
        </p:spPr>
        <p:txBody>
          <a:bodyPr/>
          <a:lstStyle/>
          <a:p>
            <a:r>
              <a:rPr lang="zh-CN" altLang="en-US"/>
              <a:t>任务二   面 试 礼 仪</a:t>
            </a:r>
          </a:p>
        </p:txBody>
      </p:sp>
      <p:sp>
        <p:nvSpPr>
          <p:cNvPr id="3" name="内容占位符 2"/>
          <p:cNvSpPr>
            <a:spLocks noGrp="1"/>
          </p:cNvSpPr>
          <p:nvPr>
            <p:ph idx="1"/>
          </p:nvPr>
        </p:nvSpPr>
        <p:spPr>
          <a:xfrm>
            <a:off x="838200" y="1412875"/>
            <a:ext cx="10515600" cy="4351338"/>
          </a:xfrm>
        </p:spPr>
        <p:txBody>
          <a:bodyPr/>
          <a:lstStyle/>
          <a:p>
            <a:r>
              <a:rPr lang="zh-CN" altLang="en-US"/>
              <a:t>一、面试前的准备</a:t>
            </a:r>
          </a:p>
          <a:p>
            <a:r>
              <a:rPr lang="zh-CN" altLang="en-US"/>
              <a:t>(一)时间上要充裕</a:t>
            </a:r>
          </a:p>
          <a:p>
            <a:r>
              <a:rPr lang="zh-CN" altLang="en-US"/>
              <a:t>面试前要准备充分ꎬ应该提前一些时间出发。</a:t>
            </a:r>
          </a:p>
          <a:p>
            <a:r>
              <a:rPr lang="zh-CN" altLang="en-US"/>
              <a:t>(二)再一次整理形象</a:t>
            </a:r>
          </a:p>
          <a:p>
            <a:r>
              <a:rPr lang="zh-CN" altLang="en-US"/>
              <a:t>在赶到面试地点的时候，如果条件或时间允许的话，应该先进一趟洗手间。</a:t>
            </a:r>
          </a:p>
          <a:p>
            <a:r>
              <a:rPr lang="zh-CN" altLang="en-US"/>
              <a:t>二、面试中的注意事项</a:t>
            </a:r>
          </a:p>
          <a:p>
            <a:r>
              <a:rPr lang="zh-CN" altLang="en-US"/>
              <a:t>(一)把握进房间的时机</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557530"/>
            <a:ext cx="10500995" cy="5559425"/>
          </a:xfrm>
        </p:spPr>
        <p:txBody>
          <a:bodyPr/>
          <a:lstStyle/>
          <a:p>
            <a:r>
              <a:rPr lang="zh-CN" altLang="en-US"/>
              <a:t>(二)无声胜有声的身体语言</a:t>
            </a:r>
          </a:p>
          <a:p>
            <a:r>
              <a:rPr lang="zh-CN" altLang="en-US"/>
              <a:t>１. 眼观六路———眼神的交流</a:t>
            </a:r>
          </a:p>
          <a:p>
            <a:r>
              <a:rPr lang="zh-CN" altLang="en-US"/>
              <a:t>２. 耳听八方———主动积极的聆听者</a:t>
            </a:r>
          </a:p>
          <a:p>
            <a:r>
              <a:rPr lang="zh-CN" altLang="en-US"/>
              <a:t>３. 举手投足———常犯的错误</a:t>
            </a:r>
          </a:p>
          <a:p>
            <a:r>
              <a:rPr lang="zh-CN" altLang="en-US"/>
              <a:t>４. 稳如泰山———只坐 ２ / ３</a:t>
            </a:r>
          </a:p>
          <a:p>
            <a:r>
              <a:rPr lang="zh-CN" altLang="en-US"/>
              <a:t>(三)让主考官感到受重视</a:t>
            </a:r>
          </a:p>
          <a:p>
            <a:r>
              <a:rPr lang="zh-CN" altLang="en-US"/>
              <a:t>在普遍的要求中最本质性的愿望就是能被别人尊重、重视。</a:t>
            </a:r>
          </a:p>
          <a:p>
            <a:r>
              <a:rPr lang="zh-CN" altLang="en-US"/>
              <a:t>(四)把握面试的时间</a:t>
            </a:r>
          </a:p>
          <a:p>
            <a:r>
              <a:rPr lang="zh-CN" altLang="en-US"/>
              <a:t>既然为这次面试已经酝酿了很久。那么真正到了面试现场，就要把握住你既期望又紧张的机会，把你最理想的状态展现给主考官。</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557530"/>
            <a:ext cx="10589260" cy="5678170"/>
          </a:xfrm>
        </p:spPr>
        <p:txBody>
          <a:bodyPr/>
          <a:lstStyle/>
          <a:p>
            <a:r>
              <a:rPr lang="zh-CN" altLang="en-US"/>
              <a:t>(五)适时发问</a:t>
            </a:r>
          </a:p>
          <a:p>
            <a:r>
              <a:rPr lang="zh-CN" altLang="en-US"/>
              <a:t>１. 捕捉信息ꎬ有所判断</a:t>
            </a:r>
          </a:p>
          <a:p>
            <a:r>
              <a:rPr lang="zh-CN" altLang="en-US"/>
              <a:t>２. 抓住时机ꎬ及时发问</a:t>
            </a:r>
          </a:p>
          <a:p>
            <a:r>
              <a:rPr lang="zh-CN" altLang="en-US"/>
              <a:t>３. 巧妙地提出问题</a:t>
            </a:r>
          </a:p>
          <a:p>
            <a:r>
              <a:rPr lang="zh-CN" altLang="en-US"/>
              <a:t>(六)诚实和忠于职守</a:t>
            </a:r>
          </a:p>
          <a:p>
            <a:r>
              <a:rPr lang="zh-CN" altLang="en-US"/>
              <a:t>诚实和忠于职守，是现代职场中人的基本品质。</a:t>
            </a:r>
          </a:p>
          <a:p>
            <a:r>
              <a:rPr lang="zh-CN" altLang="en-US"/>
              <a:t>三、视频面试的注意事项</a:t>
            </a:r>
          </a:p>
          <a:p>
            <a:r>
              <a:rPr lang="zh-CN" altLang="en-US"/>
              <a:t>１. 确认硬件设备是否正常</a:t>
            </a:r>
          </a:p>
          <a:p>
            <a:r>
              <a:rPr lang="zh-CN" altLang="en-US"/>
              <a:t>２. 检查软件设备是否完备</a:t>
            </a:r>
          </a:p>
          <a:p>
            <a:r>
              <a:rPr lang="zh-CN" altLang="en-US"/>
              <a:t>３. 面试时穿衣要得体大方</a:t>
            </a:r>
          </a:p>
          <a:p>
            <a:r>
              <a:rPr lang="zh-CN" altLang="en-US"/>
              <a:t>４. 面试时注意声音和表情的信息传达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4509" y="858973"/>
            <a:ext cx="10474234" cy="5254444"/>
          </a:xfrm>
        </p:spPr>
        <p:txBody>
          <a:bodyPr>
            <a:normAutofit/>
          </a:bodyPr>
          <a:lstStyle/>
          <a:p>
            <a:r>
              <a:rPr lang="en-US" altLang="zh-CN" dirty="0"/>
              <a:t>(</a:t>
            </a:r>
            <a:r>
              <a:rPr lang="zh-CN" altLang="en-US" dirty="0"/>
              <a:t>四</a:t>
            </a:r>
            <a:r>
              <a:rPr lang="en-US" altLang="zh-CN" dirty="0"/>
              <a:t>)</a:t>
            </a:r>
            <a:r>
              <a:rPr lang="zh-CN" altLang="en-US" dirty="0"/>
              <a:t>ＴＰＯ 原则 </a:t>
            </a:r>
          </a:p>
          <a:p>
            <a:r>
              <a:rPr lang="zh-CN" altLang="en-US" dirty="0"/>
              <a:t>Ｔ、Ｐ、Ｏ 分别是时间</a:t>
            </a:r>
            <a:r>
              <a:rPr lang="en-US" altLang="zh-CN" dirty="0"/>
              <a:t>(</a:t>
            </a:r>
            <a:r>
              <a:rPr lang="zh-CN" altLang="en-US" dirty="0"/>
              <a:t>ｔｉｍｅ</a:t>
            </a:r>
            <a:r>
              <a:rPr lang="en-US" altLang="zh-CN" dirty="0"/>
              <a:t>)</a:t>
            </a:r>
            <a:r>
              <a:rPr lang="zh-CN" altLang="en-US" dirty="0"/>
              <a:t>、地点</a:t>
            </a:r>
            <a:r>
              <a:rPr lang="en-US" altLang="zh-CN" dirty="0"/>
              <a:t>(</a:t>
            </a:r>
            <a:r>
              <a:rPr lang="zh-CN" altLang="en-US" dirty="0"/>
              <a:t>ｐｌａｃｅ</a:t>
            </a:r>
            <a:r>
              <a:rPr lang="en-US" altLang="zh-CN" dirty="0"/>
              <a:t>)</a:t>
            </a:r>
            <a:r>
              <a:rPr lang="zh-CN" altLang="en-US" dirty="0"/>
              <a:t>、场合</a:t>
            </a:r>
            <a:r>
              <a:rPr lang="en-US" altLang="zh-CN" dirty="0"/>
              <a:t>( </a:t>
            </a:r>
            <a:r>
              <a:rPr lang="zh-CN" altLang="en-US" dirty="0"/>
              <a:t>ｏｃｃａｓｉｏｎ</a:t>
            </a:r>
            <a:r>
              <a:rPr lang="en-US" altLang="zh-CN" dirty="0"/>
              <a:t>)</a:t>
            </a:r>
            <a:r>
              <a:rPr lang="zh-CN" altLang="en-US" dirty="0"/>
              <a:t>三个英文单词的缩写，即着装的时间、地点、场合的原则。</a:t>
            </a:r>
            <a:endParaRPr lang="en-US" altLang="zh-CN" dirty="0"/>
          </a:p>
          <a:p>
            <a:r>
              <a:rPr lang="zh-CN" altLang="en-US" dirty="0"/>
              <a:t>时应该要考虑到这三方面的因素</a:t>
            </a:r>
          </a:p>
          <a:p>
            <a:r>
              <a:rPr lang="en-US" altLang="zh-CN" dirty="0"/>
              <a:t>(</a:t>
            </a:r>
            <a:r>
              <a:rPr lang="zh-CN" altLang="en-US" dirty="0"/>
              <a:t>１</a:t>
            </a:r>
            <a:r>
              <a:rPr lang="en-US" altLang="zh-CN" dirty="0"/>
              <a:t>)</a:t>
            </a:r>
            <a:r>
              <a:rPr lang="zh-CN" altLang="en-US" dirty="0"/>
              <a:t>着装的时间原则。包含每天的早、中、晚时间的变化。春、夏、秋、冬四季的不同和时代 的变化。</a:t>
            </a:r>
          </a:p>
          <a:p>
            <a:r>
              <a:rPr lang="en-US" altLang="zh-CN" dirty="0"/>
              <a:t>(</a:t>
            </a:r>
            <a:r>
              <a:rPr lang="zh-CN" altLang="en-US" dirty="0"/>
              <a:t>２</a:t>
            </a:r>
            <a:r>
              <a:rPr lang="en-US" altLang="zh-CN" dirty="0"/>
              <a:t>)</a:t>
            </a:r>
            <a:r>
              <a:rPr lang="zh-CN" altLang="en-US" dirty="0"/>
              <a:t>着装的地点原则是指环境原则。</a:t>
            </a:r>
            <a:endParaRPr lang="en-US" altLang="zh-CN" dirty="0"/>
          </a:p>
          <a:p>
            <a:r>
              <a:rPr lang="en-US" altLang="zh-CN" dirty="0"/>
              <a:t>(</a:t>
            </a:r>
            <a:r>
              <a:rPr lang="zh-CN" altLang="en-US" dirty="0"/>
              <a:t>３</a:t>
            </a:r>
            <a:r>
              <a:rPr lang="en-US" altLang="zh-CN" dirty="0"/>
              <a:t>)</a:t>
            </a:r>
            <a:r>
              <a:rPr lang="zh-CN" altLang="en-US" dirty="0"/>
              <a:t>着装的场合原则是指场合气氛的原则。</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9180" y="690880"/>
            <a:ext cx="10338435" cy="5648325"/>
          </a:xfrm>
        </p:spPr>
        <p:txBody>
          <a:bodyPr/>
          <a:lstStyle/>
          <a:p>
            <a:r>
              <a:rPr lang="zh-CN" altLang="en-US"/>
              <a:t>四、面试结束后的礼仪</a:t>
            </a:r>
          </a:p>
          <a:p>
            <a:r>
              <a:rPr lang="zh-CN" altLang="en-US"/>
              <a:t>(一)感谢主考官</a:t>
            </a:r>
          </a:p>
          <a:p>
            <a:r>
              <a:rPr lang="zh-CN" altLang="en-US"/>
              <a:t>感谢对方可以采用打电话或写感谢信的方式。</a:t>
            </a:r>
          </a:p>
          <a:p>
            <a:r>
              <a:rPr lang="zh-CN" altLang="en-US"/>
              <a:t>(二)打电话询问</a:t>
            </a:r>
          </a:p>
          <a:p>
            <a:r>
              <a:rPr lang="zh-CN" altLang="en-US"/>
              <a:t>(三)写感谢信给被你拒绝的公司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6760" y="780596"/>
            <a:ext cx="10526486" cy="5528763"/>
          </a:xfrm>
        </p:spPr>
        <p:txBody>
          <a:bodyPr>
            <a:normAutofit/>
          </a:bodyPr>
          <a:lstStyle/>
          <a:p>
            <a:r>
              <a:rPr lang="en-US" altLang="zh-CN" dirty="0"/>
              <a:t>(</a:t>
            </a:r>
            <a:r>
              <a:rPr lang="zh-CN" altLang="en-US" dirty="0"/>
              <a:t>五</a:t>
            </a:r>
            <a:r>
              <a:rPr lang="en-US" altLang="zh-CN" dirty="0"/>
              <a:t>)</a:t>
            </a:r>
            <a:r>
              <a:rPr lang="zh-CN" altLang="en-US" dirty="0"/>
              <a:t>配色原则 </a:t>
            </a:r>
            <a:endParaRPr lang="en-US" altLang="zh-CN" dirty="0"/>
          </a:p>
          <a:p>
            <a:r>
              <a:rPr lang="zh-CN" altLang="en-US" dirty="0"/>
              <a:t>服装色彩搭配共有以下三种方法</a:t>
            </a:r>
            <a:r>
              <a:rPr lang="en-US" altLang="zh-CN" dirty="0"/>
              <a:t>: </a:t>
            </a:r>
          </a:p>
          <a:p>
            <a:r>
              <a:rPr lang="zh-CN" altLang="en-US" dirty="0"/>
              <a:t>１</a:t>
            </a:r>
            <a:r>
              <a:rPr lang="en-US" altLang="zh-CN" dirty="0"/>
              <a:t>. </a:t>
            </a:r>
            <a:r>
              <a:rPr lang="zh-CN" altLang="en-US" dirty="0"/>
              <a:t>同色搭配 </a:t>
            </a:r>
          </a:p>
          <a:p>
            <a:r>
              <a:rPr lang="zh-CN" altLang="en-US" dirty="0"/>
              <a:t>同色搭配即由色彩相近或相同，明度有层次变化的色彩相互搭配造成一种统一和谐的效果。</a:t>
            </a:r>
            <a:endParaRPr lang="en-US" altLang="zh-CN" dirty="0"/>
          </a:p>
          <a:p>
            <a:r>
              <a:rPr lang="zh-CN" altLang="en-US" dirty="0"/>
              <a:t>２</a:t>
            </a:r>
            <a:r>
              <a:rPr lang="en-US" altLang="zh-CN" dirty="0"/>
              <a:t>. </a:t>
            </a:r>
            <a:r>
              <a:rPr lang="zh-CN" altLang="en-US" dirty="0"/>
              <a:t>相似色搭配 </a:t>
            </a:r>
          </a:p>
          <a:p>
            <a:r>
              <a:rPr lang="zh-CN" altLang="en-US" dirty="0"/>
              <a:t>色彩学把色环上大约９０度以内的邻近色称之为相似色。</a:t>
            </a:r>
            <a:endParaRPr lang="en-US" altLang="zh-CN" dirty="0"/>
          </a:p>
          <a:p>
            <a:r>
              <a:rPr lang="zh-CN" altLang="en-US" dirty="0"/>
              <a:t>３</a:t>
            </a:r>
            <a:r>
              <a:rPr lang="en-US" altLang="zh-CN" dirty="0"/>
              <a:t>. </a:t>
            </a:r>
            <a:r>
              <a:rPr lang="zh-CN" altLang="en-US" dirty="0"/>
              <a:t>主色搭配 </a:t>
            </a:r>
          </a:p>
          <a:p>
            <a:r>
              <a:rPr lang="zh-CN" altLang="en-US" dirty="0"/>
              <a:t>主色搭配指选一种起主导作用的基调和主色，相配于各种颜色，造成一种互相陪衬、相映成趣之效。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4509" y="689156"/>
            <a:ext cx="10369731" cy="5685517"/>
          </a:xfrm>
        </p:spPr>
        <p:txBody>
          <a:bodyPr>
            <a:normAutofit/>
          </a:bodyPr>
          <a:lstStyle/>
          <a:p>
            <a:r>
              <a:rPr lang="zh-CN" altLang="en-US" dirty="0"/>
              <a:t>二、着装规范</a:t>
            </a:r>
            <a:endParaRPr lang="en-US" altLang="zh-CN" dirty="0"/>
          </a:p>
          <a:p>
            <a:r>
              <a:rPr lang="en-US" altLang="zh-CN" dirty="0"/>
              <a:t>(</a:t>
            </a:r>
            <a:r>
              <a:rPr lang="zh-CN" altLang="en-US" dirty="0"/>
              <a:t>一</a:t>
            </a:r>
            <a:r>
              <a:rPr lang="en-US" altLang="zh-CN" dirty="0"/>
              <a:t>)</a:t>
            </a:r>
            <a:r>
              <a:rPr lang="zh-CN" altLang="en-US" dirty="0"/>
              <a:t>西装的穿着规范</a:t>
            </a:r>
            <a:endParaRPr lang="en-US" altLang="zh-CN" dirty="0"/>
          </a:p>
          <a:p>
            <a:r>
              <a:rPr lang="zh-CN" altLang="en-US" dirty="0"/>
              <a:t>１</a:t>
            </a:r>
            <a:r>
              <a:rPr lang="en-US" altLang="zh-CN" dirty="0"/>
              <a:t>. </a:t>
            </a:r>
            <a:r>
              <a:rPr lang="zh-CN" altLang="en-US" dirty="0"/>
              <a:t>西装的款式 </a:t>
            </a:r>
          </a:p>
          <a:p>
            <a:r>
              <a:rPr lang="zh-CN" altLang="en-US" dirty="0"/>
              <a:t>西装的款式现可分为欧式、英式、美式和日式四大流派。</a:t>
            </a:r>
            <a:endParaRPr lang="en-US" altLang="zh-CN" dirty="0"/>
          </a:p>
          <a:p>
            <a:r>
              <a:rPr lang="zh-CN" altLang="en-US" dirty="0"/>
              <a:t>２</a:t>
            </a:r>
            <a:r>
              <a:rPr lang="en-US" altLang="zh-CN" dirty="0"/>
              <a:t>. </a:t>
            </a:r>
            <a:r>
              <a:rPr lang="zh-CN" altLang="en-US" dirty="0"/>
              <a:t>西装的选择与穿着</a:t>
            </a:r>
            <a:endParaRPr lang="en-US" altLang="zh-CN" dirty="0"/>
          </a:p>
          <a:p>
            <a:r>
              <a:rPr lang="zh-CN" altLang="en-US" dirty="0"/>
              <a:t>在选择西装时，要充分考虑到自己的身高、体型，选择合适的款式。 另外，还要注意选择合适的面料与颜色，西装的面料应该挺括、垂感好，一般宜选择全毛料制作的西装</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72036"/>
            <a:ext cx="10487297" cy="5228317"/>
          </a:xfrm>
        </p:spPr>
        <p:txBody>
          <a:bodyPr>
            <a:normAutofit/>
          </a:bodyPr>
          <a:lstStyle/>
          <a:p>
            <a:r>
              <a:rPr lang="zh-CN" altLang="en-US" dirty="0"/>
              <a:t>３</a:t>
            </a:r>
            <a:r>
              <a:rPr lang="en-US" altLang="zh-CN" dirty="0"/>
              <a:t>. </a:t>
            </a:r>
            <a:r>
              <a:rPr lang="zh-CN" altLang="en-US" dirty="0"/>
              <a:t>衬衣的选择与穿着 </a:t>
            </a:r>
          </a:p>
          <a:p>
            <a:r>
              <a:rPr lang="en-US" altLang="zh-CN" dirty="0"/>
              <a:t>(</a:t>
            </a:r>
            <a:r>
              <a:rPr lang="zh-CN" altLang="en-US" dirty="0"/>
              <a:t>１</a:t>
            </a:r>
            <a:r>
              <a:rPr lang="en-US" altLang="zh-CN" dirty="0"/>
              <a:t>)</a:t>
            </a:r>
            <a:r>
              <a:rPr lang="zh-CN" altLang="en-US" dirty="0"/>
              <a:t>衬衣颜色的选择</a:t>
            </a:r>
            <a:endParaRPr lang="en-US" altLang="zh-CN" dirty="0"/>
          </a:p>
          <a:p>
            <a:r>
              <a:rPr lang="en-US" altLang="zh-CN" dirty="0"/>
              <a:t>(</a:t>
            </a:r>
            <a:r>
              <a:rPr lang="zh-CN" altLang="en-US" dirty="0"/>
              <a:t>２</a:t>
            </a:r>
            <a:r>
              <a:rPr lang="en-US" altLang="zh-CN" dirty="0"/>
              <a:t>)</a:t>
            </a:r>
            <a:r>
              <a:rPr lang="zh-CN" altLang="en-US" dirty="0"/>
              <a:t>衬衣大小的选择</a:t>
            </a:r>
            <a:endParaRPr lang="en-US" altLang="zh-CN" dirty="0"/>
          </a:p>
          <a:p>
            <a:r>
              <a:rPr lang="en-US" altLang="zh-CN" dirty="0"/>
              <a:t>(</a:t>
            </a:r>
            <a:r>
              <a:rPr lang="zh-CN" altLang="en-US" dirty="0"/>
              <a:t>３</a:t>
            </a:r>
            <a:r>
              <a:rPr lang="en-US" altLang="zh-CN" dirty="0"/>
              <a:t>)</a:t>
            </a:r>
            <a:r>
              <a:rPr lang="zh-CN" altLang="en-US" dirty="0"/>
              <a:t>衬衣的穿着</a:t>
            </a:r>
            <a:endParaRPr lang="en-US" altLang="zh-CN" dirty="0"/>
          </a:p>
          <a:p>
            <a:r>
              <a:rPr lang="zh-CN" altLang="en-US" dirty="0"/>
              <a:t>４</a:t>
            </a:r>
            <a:r>
              <a:rPr lang="en-US" altLang="zh-CN" dirty="0"/>
              <a:t>. </a:t>
            </a:r>
            <a:r>
              <a:rPr lang="zh-CN" altLang="en-US" dirty="0"/>
              <a:t>领带的选择与系法</a:t>
            </a:r>
            <a:endParaRPr lang="en-US" altLang="zh-CN" dirty="0"/>
          </a:p>
          <a:p>
            <a:r>
              <a:rPr lang="zh-CN" altLang="en-US" dirty="0"/>
              <a:t>领带是西装的装饰品也是西装的灵魂。领带的系法有讲究，一般先扣好衬衣领后，将领带套在衣领外，然后将宽的一片稍稍压在领下，抽拉另一端，领带就自然夹在衣领</a:t>
            </a:r>
            <a:r>
              <a:rPr lang="zh-CN" altLang="en-US"/>
              <a:t>中间了</a:t>
            </a:r>
            <a:r>
              <a:rPr lang="zh-CN" altLang="en-US" dirty="0"/>
              <a:t>，</a:t>
            </a:r>
            <a:r>
              <a:rPr lang="zh-CN" altLang="en-US"/>
              <a:t>而</a:t>
            </a:r>
            <a:r>
              <a:rPr lang="zh-CN" altLang="en-US" dirty="0"/>
              <a:t>不必把领子翻</a:t>
            </a:r>
            <a:r>
              <a:rPr lang="zh-CN" altLang="en-US"/>
              <a:t>立起来。</a:t>
            </a:r>
            <a:endParaRPr lang="zh-CN" altLang="en-US"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838200" y="1355362"/>
            <a:ext cx="10515600" cy="4351338"/>
          </a:xfrm>
        </p:spPr>
        <p:txBody>
          <a:bodyPr>
            <a:normAutofit/>
          </a:bodyPr>
          <a:lstStyle/>
          <a:p>
            <a:r>
              <a:rPr lang="zh-CN" altLang="en-US" dirty="0"/>
              <a:t>一、社交礼仪概述</a:t>
            </a:r>
            <a:endParaRPr lang="en-US" altLang="zh-CN" dirty="0"/>
          </a:p>
          <a:p>
            <a:r>
              <a:rPr lang="en-US" altLang="zh-CN" dirty="0"/>
              <a:t>(</a:t>
            </a:r>
            <a:r>
              <a:rPr lang="zh-CN" altLang="en-US" dirty="0"/>
              <a:t>一</a:t>
            </a:r>
            <a:r>
              <a:rPr lang="en-US" altLang="zh-CN" dirty="0"/>
              <a:t>)</a:t>
            </a:r>
            <a:r>
              <a:rPr lang="zh-CN" altLang="en-US" dirty="0"/>
              <a:t>礼仪的含义</a:t>
            </a:r>
          </a:p>
          <a:p>
            <a:r>
              <a:rPr lang="zh-CN" altLang="en-US" dirty="0"/>
              <a:t>礼主要包含以下三层意思</a:t>
            </a:r>
            <a:r>
              <a:rPr lang="en-US" altLang="zh-CN" dirty="0"/>
              <a:t>:</a:t>
            </a:r>
          </a:p>
          <a:p>
            <a:r>
              <a:rPr lang="zh-CN" altLang="en-US" dirty="0"/>
              <a:t>第一，我国奴隶社会和封建社会的等级制度</a:t>
            </a:r>
            <a:r>
              <a:rPr lang="en-US" altLang="zh-CN" dirty="0"/>
              <a:t>,</a:t>
            </a:r>
            <a:r>
              <a:rPr lang="zh-CN" altLang="en-US" dirty="0"/>
              <a:t>以及与之相适应的一整套礼节仪式。</a:t>
            </a:r>
            <a:endParaRPr lang="en-US" altLang="zh-CN" dirty="0"/>
          </a:p>
          <a:p>
            <a:r>
              <a:rPr lang="zh-CN" altLang="en-US" dirty="0"/>
              <a:t>第二，表示尊敬和礼貌。</a:t>
            </a:r>
            <a:endParaRPr lang="en-US" altLang="zh-CN" dirty="0"/>
          </a:p>
          <a:p>
            <a:r>
              <a:rPr lang="zh-CN" altLang="en-US" dirty="0"/>
              <a:t>第三，礼物，即赠送的物品。</a:t>
            </a:r>
          </a:p>
          <a:p>
            <a:pPr marL="0" indent="0">
              <a:buNone/>
            </a:pP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040" y="878840"/>
            <a:ext cx="10487660" cy="5160010"/>
          </a:xfrm>
        </p:spPr>
        <p:txBody>
          <a:bodyPr>
            <a:normAutofit/>
          </a:bodyPr>
          <a:lstStyle/>
          <a:p>
            <a:r>
              <a:rPr lang="zh-CN" altLang="en-US"/>
              <a:t>５. 西装的帕饰</a:t>
            </a:r>
          </a:p>
          <a:p>
            <a:r>
              <a:rPr lang="zh-CN" altLang="en-US"/>
              <a:t>西装手帕也是西装的有机组成部分</a:t>
            </a:r>
            <a:r>
              <a:rPr lang="en-US" altLang="zh-CN"/>
              <a:t>,</a:t>
            </a:r>
            <a:r>
              <a:rPr lang="zh-CN" altLang="en-US"/>
              <a:t>西装手帕处理得好可以起到锦上添花的作用。装饰性手帕一般以白色居多，因为衬衣一般都为浅色，但也可以是与衬衣相近的其他颜色，以起到里外呼应的效果。</a:t>
            </a:r>
          </a:p>
          <a:p>
            <a:r>
              <a:rPr lang="zh-CN" altLang="en-US"/>
              <a:t>６. 皮鞋和袜子</a:t>
            </a:r>
          </a:p>
          <a:p>
            <a:r>
              <a:rPr lang="zh-CN" altLang="en-US"/>
              <a:t>皮鞋和袜子虽然穿在脚上，不是十分引人注意，但还是作为男子穿西装时必须与衬衣、领带同等看待的重要配件。</a:t>
            </a:r>
          </a:p>
          <a:p>
            <a:r>
              <a:rPr lang="zh-CN" altLang="en-US"/>
              <a:t>７. 领带夹与别针</a:t>
            </a:r>
          </a:p>
          <a:p>
            <a:r>
              <a:rPr lang="zh-CN" altLang="en-US"/>
              <a:t>穿单排扣的西装，由于不扣纽扣的时间比较多，人在运动的时候容易使领带飘起来，因此，穿单排扣的西装应夹领带夹。</a:t>
            </a:r>
          </a:p>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010" y="755650"/>
            <a:ext cx="10542905" cy="5269865"/>
          </a:xfrm>
        </p:spPr>
        <p:txBody>
          <a:bodyPr/>
          <a:lstStyle/>
          <a:p>
            <a:r>
              <a:rPr lang="zh-CN" altLang="en-US"/>
              <a:t>(二)女子服饰的选择与穿着</a:t>
            </a:r>
          </a:p>
          <a:p>
            <a:r>
              <a:rPr lang="zh-CN" altLang="en-US"/>
              <a:t>１. 女子职业服装的选择与穿着</a:t>
            </a:r>
          </a:p>
          <a:p>
            <a:r>
              <a:rPr lang="zh-CN" altLang="en-US"/>
              <a:t>２. 女子鞋子的选择与穿着</a:t>
            </a:r>
          </a:p>
          <a:p>
            <a:r>
              <a:rPr lang="zh-CN" altLang="en-US"/>
              <a:t>３. 女子袜子的选择与穿着</a:t>
            </a:r>
          </a:p>
          <a:p>
            <a:r>
              <a:rPr lang="zh-CN" altLang="en-US"/>
              <a:t>三、服饰色彩的选择规范</a:t>
            </a:r>
          </a:p>
          <a:p>
            <a:r>
              <a:rPr lang="zh-CN" altLang="en-US"/>
              <a:t>(一)服色与年龄</a:t>
            </a:r>
          </a:p>
          <a:p>
            <a:r>
              <a:rPr lang="zh-CN" altLang="en-US"/>
              <a:t>不论年轻人还是年长者都有权利打扮自己。但是在打扮时要注意，不同年龄的人有不同的着装要求。</a:t>
            </a:r>
          </a:p>
          <a:p>
            <a:r>
              <a:rPr lang="zh-CN" altLang="en-US"/>
              <a:t>(二)服色与体型</a:t>
            </a:r>
          </a:p>
          <a:p>
            <a:r>
              <a:rPr lang="zh-CN" altLang="en-US"/>
              <a:t>人的体型，高矮胖瘦各有不同，不同的体型着装颜色有所区别。</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78840"/>
            <a:ext cx="10419715" cy="5187315"/>
          </a:xfrm>
        </p:spPr>
        <p:txBody>
          <a:bodyPr>
            <a:normAutofit/>
          </a:bodyPr>
          <a:lstStyle/>
          <a:p>
            <a:r>
              <a:rPr lang="zh-CN" altLang="en-US"/>
              <a:t>(三)服色与肤色</a:t>
            </a:r>
          </a:p>
          <a:p>
            <a:r>
              <a:rPr lang="zh-CN" altLang="en-US"/>
              <a:t>肤色影响着服饰配套的效果，也影响着服装及饰物的色彩。但反过来说服饰色彩同样作用于人的肤色而使肤色发生变化。</a:t>
            </a:r>
          </a:p>
          <a:p>
            <a:r>
              <a:rPr lang="zh-CN" altLang="en-US"/>
              <a:t>(四)服色与性格</a:t>
            </a:r>
          </a:p>
          <a:p>
            <a:r>
              <a:rPr lang="zh-CN" altLang="en-US"/>
              <a:t>不同的性格需要由不同的色彩来表现，只有选择与性格相符的服色才会给人带来舒适与愉快性。</a:t>
            </a:r>
          </a:p>
          <a:p>
            <a:r>
              <a:rPr lang="zh-CN" altLang="en-US"/>
              <a:t>(五)服色与职业</a:t>
            </a:r>
          </a:p>
          <a:p>
            <a:r>
              <a:rPr lang="zh-CN" altLang="en-US"/>
              <a:t>不同的职业有不同的着装要求。</a:t>
            </a:r>
          </a:p>
          <a:p>
            <a:r>
              <a:rPr lang="zh-CN" altLang="en-US"/>
              <a:t>四、服装的饰物佩戴</a:t>
            </a:r>
          </a:p>
          <a:p>
            <a:r>
              <a:rPr lang="zh-CN" altLang="en-US"/>
              <a:t>帽子可以遮阳，可以御寒，同时也给人的仪表增添各种不同的情趣美。</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040" y="659765"/>
            <a:ext cx="10652125" cy="5530850"/>
          </a:xfrm>
        </p:spPr>
        <p:txBody>
          <a:bodyPr/>
          <a:lstStyle/>
          <a:p>
            <a:r>
              <a:rPr lang="zh-CN" altLang="en-US"/>
              <a:t>(二)眼镜</a:t>
            </a:r>
          </a:p>
          <a:p>
            <a:r>
              <a:rPr lang="zh-CN" altLang="en-US"/>
              <a:t>眼镜不仅是实用的日常用品，也可以看成是“眼睛的服饰”，眼镜的选择要适合人的脸形。</a:t>
            </a:r>
          </a:p>
          <a:p>
            <a:r>
              <a:rPr lang="zh-CN" altLang="en-US"/>
              <a:t>(三)包</a:t>
            </a:r>
          </a:p>
          <a:p>
            <a:r>
              <a:rPr lang="zh-CN" altLang="en-US"/>
              <a:t>无论是男士的公文包还是女士的坤包都应与所穿服装相协调，要保持包的清洁和美观。</a:t>
            </a:r>
          </a:p>
          <a:p>
            <a:r>
              <a:rPr lang="zh-CN" altLang="en-US"/>
              <a:t>(四)鞋</a:t>
            </a:r>
          </a:p>
          <a:p>
            <a:r>
              <a:rPr lang="zh-CN" altLang="en-US"/>
              <a:t>社交中男士的鞋一般都是皮鞋，穿民族服装和中山装也可以穿布鞋。</a:t>
            </a:r>
          </a:p>
          <a:p>
            <a:r>
              <a:rPr lang="zh-CN" altLang="en-US"/>
              <a:t>(五)配饰</a:t>
            </a:r>
          </a:p>
          <a:p>
            <a:r>
              <a:rPr lang="zh-CN" altLang="en-US"/>
              <a:t>配饰包括各种发饰、耳饰、首饰和足饰。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r>
              <a:rPr lang="zh-CN" altLang="en-US"/>
              <a:t>任务三    仪 态 礼 仪</a:t>
            </a:r>
          </a:p>
        </p:txBody>
      </p:sp>
      <p:sp>
        <p:nvSpPr>
          <p:cNvPr id="3" name="内容占位符 2"/>
          <p:cNvSpPr>
            <a:spLocks noGrp="1"/>
          </p:cNvSpPr>
          <p:nvPr>
            <p:ph idx="1"/>
          </p:nvPr>
        </p:nvSpPr>
        <p:spPr/>
        <p:txBody>
          <a:bodyPr>
            <a:normAutofit/>
          </a:bodyPr>
          <a:lstStyle/>
          <a:p>
            <a:r>
              <a:rPr lang="zh-CN" altLang="en-US"/>
              <a:t>一、站姿</a:t>
            </a:r>
          </a:p>
          <a:p>
            <a:r>
              <a:rPr lang="zh-CN" altLang="en-US"/>
              <a:t>(一)标准的站姿</a:t>
            </a:r>
          </a:p>
          <a:p>
            <a:r>
              <a:rPr lang="zh-CN" altLang="en-US"/>
              <a:t>站姿的要领是:一要“平”，即头平正、双肩平、两眼平视</a:t>
            </a:r>
            <a:r>
              <a:rPr lang="en-US" altLang="zh-CN"/>
              <a:t>;</a:t>
            </a:r>
            <a:r>
              <a:rPr lang="zh-CN" altLang="en-US"/>
              <a:t> 二要“直”</a:t>
            </a:r>
          </a:p>
          <a:p>
            <a:r>
              <a:rPr lang="en-US" altLang="zh-CN"/>
              <a:t>,</a:t>
            </a:r>
            <a:r>
              <a:rPr lang="zh-CN" altLang="en-US"/>
              <a:t>即腰直、腿直</a:t>
            </a:r>
            <a:r>
              <a:rPr lang="en-US" altLang="zh-CN"/>
              <a:t>,</a:t>
            </a:r>
            <a:r>
              <a:rPr lang="zh-CN" altLang="en-US"/>
              <a:t>后脑勺、背、臀、脚后跟成一条直线ꎮ 三要“高”</a:t>
            </a:r>
            <a:r>
              <a:rPr lang="en-US" altLang="zh-CN"/>
              <a:t>,</a:t>
            </a:r>
            <a:r>
              <a:rPr lang="zh-CN" altLang="en-US"/>
              <a:t>即重心上拔ꎬ看起来显得高。</a:t>
            </a:r>
          </a:p>
          <a:p>
            <a:r>
              <a:rPr lang="en-US" altLang="zh-CN"/>
              <a:t>(二)不同场合的站姿</a:t>
            </a:r>
          </a:p>
          <a:p>
            <a:r>
              <a:rPr lang="en-US" altLang="zh-CN"/>
              <a:t>二、坐姿</a:t>
            </a:r>
          </a:p>
          <a:p>
            <a:r>
              <a:rPr lang="en-US" altLang="zh-CN"/>
              <a:t>(一)标准的坐姿</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83590"/>
            <a:ext cx="10173335" cy="5339715"/>
          </a:xfrm>
        </p:spPr>
        <p:txBody>
          <a:bodyPr/>
          <a:lstStyle/>
          <a:p>
            <a:r>
              <a:rPr lang="zh-CN" altLang="en-US"/>
              <a:t>(二)不同场合的坐姿</a:t>
            </a:r>
          </a:p>
          <a:p>
            <a:r>
              <a:rPr lang="zh-CN" altLang="en-US"/>
              <a:t>三、走姿</a:t>
            </a:r>
          </a:p>
          <a:p>
            <a:r>
              <a:rPr lang="zh-CN" altLang="en-US"/>
              <a:t>(一)标准的走姿</a:t>
            </a:r>
          </a:p>
          <a:p>
            <a:r>
              <a:rPr lang="zh-CN" altLang="en-US"/>
              <a:t>标准的走姿为:上身基本保持站立的标准姿势，挺胸收腹，腰背笔直，两臂以身体为中心，前后自然摆动，前摆约</a:t>
            </a:r>
            <a:r>
              <a:rPr lang="en-US" altLang="zh-CN"/>
              <a:t>35</a:t>
            </a:r>
            <a:r>
              <a:rPr lang="zh-CN" altLang="en-US"/>
              <a:t>度，后摆约</a:t>
            </a:r>
            <a:r>
              <a:rPr lang="en-US" altLang="zh-CN"/>
              <a:t>15</a:t>
            </a:r>
            <a:r>
              <a:rPr lang="zh-CN" altLang="en-US"/>
              <a:t>度，手掌朝向体内，起步时身子稍向前倾，中心落前脚掌，膝盖伸直，脚尖向正前方伸出，行走时双脚踩在一条线上。</a:t>
            </a:r>
          </a:p>
          <a:p>
            <a:r>
              <a:rPr lang="zh-CN" altLang="en-US"/>
              <a:t>(二)不同场合的走姿</a:t>
            </a:r>
          </a:p>
          <a:p>
            <a:r>
              <a:rPr lang="zh-CN" altLang="en-US"/>
              <a:t>(一)标准的蹲姿</a:t>
            </a:r>
          </a:p>
          <a:p>
            <a:r>
              <a:rPr lang="zh-CN" altLang="en-US"/>
              <a:t>在下蹲的时候，应自然、得体、大方，不遮遮掩掩。</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72795"/>
            <a:ext cx="10447655" cy="5078095"/>
          </a:xfrm>
        </p:spPr>
        <p:txBody>
          <a:bodyPr/>
          <a:lstStyle/>
          <a:p>
            <a:r>
              <a:rPr lang="zh-CN" altLang="en-US"/>
              <a:t>蹲姿一般可分为交叉式蹲姿和高低式蹲姿两种ꎮ</a:t>
            </a:r>
          </a:p>
          <a:p>
            <a:r>
              <a:rPr lang="zh-CN" altLang="en-US"/>
              <a:t>１. 交叉式蹲姿</a:t>
            </a:r>
          </a:p>
          <a:p>
            <a:r>
              <a:rPr lang="zh-CN" altLang="en-US"/>
              <a:t>２. 高低式蹲姿</a:t>
            </a:r>
          </a:p>
          <a:p>
            <a:r>
              <a:rPr lang="zh-CN" altLang="en-US"/>
              <a:t>(二)蹲姿的注意事项</a:t>
            </a:r>
          </a:p>
          <a:p>
            <a:r>
              <a:rPr lang="zh-CN" altLang="en-US"/>
              <a:t>(１)不要突然下蹲。</a:t>
            </a:r>
          </a:p>
          <a:p>
            <a:r>
              <a:rPr lang="zh-CN" altLang="en-US"/>
              <a:t>(２)不要方位失当。</a:t>
            </a:r>
          </a:p>
          <a:p>
            <a:r>
              <a:rPr lang="zh-CN" altLang="en-US"/>
              <a:t>(３)不要毫无遮蔽。</a:t>
            </a:r>
          </a:p>
          <a:p>
            <a:r>
              <a:rPr lang="zh-CN" altLang="en-US"/>
              <a:t>(４)不要随意滥用。</a:t>
            </a:r>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2460" y="700405"/>
            <a:ext cx="10529570" cy="5311140"/>
          </a:xfrm>
        </p:spPr>
        <p:txBody>
          <a:bodyPr/>
          <a:lstStyle/>
          <a:p>
            <a:r>
              <a:rPr lang="zh-CN" altLang="en-US"/>
              <a:t>五、表情</a:t>
            </a:r>
          </a:p>
          <a:p>
            <a:r>
              <a:rPr lang="zh-CN" altLang="en-US"/>
              <a:t>(一)眼神</a:t>
            </a:r>
          </a:p>
          <a:p>
            <a:r>
              <a:rPr lang="zh-CN" altLang="en-US"/>
              <a:t>眼神主要由注视的时间、视线的位置和瞳孔的变化三个方面组成。</a:t>
            </a:r>
          </a:p>
          <a:p>
            <a:r>
              <a:rPr lang="zh-CN" altLang="en-US"/>
              <a:t>１. 注视的时间</a:t>
            </a:r>
          </a:p>
          <a:p>
            <a:r>
              <a:rPr lang="zh-CN" altLang="en-US"/>
              <a:t>２. 视线的位置</a:t>
            </a:r>
          </a:p>
          <a:p>
            <a:r>
              <a:rPr lang="zh-CN" altLang="en-US"/>
              <a:t>３. 瞳孔的变化</a:t>
            </a:r>
          </a:p>
          <a:p>
            <a:r>
              <a:rPr lang="zh-CN" altLang="en-US"/>
              <a:t>瞳孔的变化即视觉接触时瞳孔的放大或缩小。</a:t>
            </a:r>
          </a:p>
          <a:p>
            <a:r>
              <a:rPr lang="zh-CN" altLang="en-US"/>
              <a:t>(二)微笑</a:t>
            </a:r>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59765"/>
            <a:ext cx="10419715" cy="5393690"/>
          </a:xfrm>
        </p:spPr>
        <p:txBody>
          <a:bodyPr/>
          <a:lstStyle/>
          <a:p>
            <a:r>
              <a:rPr lang="zh-CN" altLang="en-US"/>
              <a:t>微笑是有规范的，一般要注意四个结合:</a:t>
            </a:r>
          </a:p>
          <a:p>
            <a:r>
              <a:rPr lang="zh-CN" altLang="en-US"/>
              <a:t>(１)口眼结合。</a:t>
            </a:r>
          </a:p>
          <a:p>
            <a:r>
              <a:rPr lang="zh-CN" altLang="en-US"/>
              <a:t>(２)笑与神、情、气质相结合。</a:t>
            </a:r>
          </a:p>
          <a:p>
            <a:r>
              <a:rPr lang="zh-CN" altLang="en-US"/>
              <a:t>(３)笑与语言相结合。</a:t>
            </a:r>
          </a:p>
          <a:p>
            <a:r>
              <a:rPr lang="zh-CN" altLang="en-US"/>
              <a:t>(４)笑与仪表、举止相结合。</a:t>
            </a:r>
          </a:p>
          <a:p>
            <a:r>
              <a:rPr lang="zh-CN" altLang="en-US"/>
              <a:t>六、手势</a:t>
            </a:r>
          </a:p>
          <a:p>
            <a:r>
              <a:rPr lang="zh-CN" altLang="en-US"/>
              <a:t>手是人体上最富灵性的器官，如果说“眼睛是心灵的窗户”，那么手就是心灵的触角，是人的第二双眼睛，手势在传递信息、表达意图和情感方面发挥着重要作用。</a:t>
            </a:r>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522605"/>
            <a:ext cx="10542905" cy="5585460"/>
          </a:xfrm>
        </p:spPr>
        <p:txBody>
          <a:bodyPr/>
          <a:lstStyle/>
          <a:p>
            <a:r>
              <a:rPr lang="zh-CN" altLang="en-US"/>
              <a:t>(一)手势的原则</a:t>
            </a:r>
          </a:p>
          <a:p>
            <a:r>
              <a:rPr lang="zh-CN" altLang="en-US"/>
              <a:t>第一，要简约明快，手势不可过多，以免喧宾夺主；第二，要文雅自然，常常因拘束而表现出的手势，会有损于交际者的形象；第三，要协调一致，即手势与全身协调，手势与情感协调，手势与口语协调；第四，要因人而异，不能千篇一律地要求每个人都做统一的手势动作。</a:t>
            </a:r>
          </a:p>
          <a:p>
            <a:r>
              <a:rPr lang="zh-CN" altLang="en-US"/>
              <a:t>(二)手势的区域</a:t>
            </a:r>
          </a:p>
          <a:p>
            <a:r>
              <a:rPr lang="zh-CN" altLang="en-US"/>
              <a:t>手势活动的范围，有上、中、下三个区域。</a:t>
            </a:r>
          </a:p>
          <a:p>
            <a:r>
              <a:rPr lang="zh-CN" altLang="en-US"/>
              <a:t>(三)手势的类型</a:t>
            </a:r>
          </a:p>
          <a:p>
            <a:r>
              <a:rPr lang="zh-CN" altLang="en-US"/>
              <a:t>手势一般可分为 ４ 种类型:</a:t>
            </a:r>
          </a:p>
          <a:p>
            <a:r>
              <a:rPr lang="zh-CN" altLang="en-US"/>
              <a:t>第一，情意性手势。第二，象征性手势。第三，指示性手势。第四，形象性手势。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3069" y="689157"/>
            <a:ext cx="10515600" cy="4351338"/>
          </a:xfrm>
        </p:spPr>
        <p:txBody>
          <a:bodyPr/>
          <a:lstStyle/>
          <a:p>
            <a:r>
              <a:rPr lang="en-US" altLang="zh-CN" dirty="0"/>
              <a:t>(</a:t>
            </a:r>
            <a:r>
              <a:rPr lang="zh-CN" altLang="en-US" dirty="0"/>
              <a:t>二</a:t>
            </a:r>
            <a:r>
              <a:rPr lang="en-US" altLang="zh-CN" dirty="0"/>
              <a:t>)</a:t>
            </a:r>
            <a:r>
              <a:rPr lang="zh-CN" altLang="en-US" dirty="0"/>
              <a:t>礼仪的特点</a:t>
            </a:r>
          </a:p>
          <a:p>
            <a:r>
              <a:rPr lang="zh-CN" altLang="en-US" dirty="0"/>
              <a:t>１</a:t>
            </a:r>
            <a:r>
              <a:rPr lang="en-US" altLang="zh-CN" dirty="0"/>
              <a:t>. </a:t>
            </a:r>
            <a:r>
              <a:rPr lang="zh-CN" altLang="en-US" dirty="0"/>
              <a:t>共同性</a:t>
            </a:r>
            <a:endParaRPr lang="en-US" altLang="zh-CN" dirty="0"/>
          </a:p>
          <a:p>
            <a:r>
              <a:rPr lang="zh-CN" altLang="en-US" dirty="0"/>
              <a:t>２</a:t>
            </a:r>
            <a:r>
              <a:rPr lang="en-US" altLang="zh-CN" dirty="0"/>
              <a:t>. </a:t>
            </a:r>
            <a:r>
              <a:rPr lang="zh-CN" altLang="en-US" dirty="0"/>
              <a:t>继承性</a:t>
            </a:r>
            <a:endParaRPr lang="en-US" altLang="zh-CN" dirty="0"/>
          </a:p>
          <a:p>
            <a:r>
              <a:rPr lang="zh-CN" altLang="en-US" dirty="0"/>
              <a:t>３</a:t>
            </a:r>
            <a:r>
              <a:rPr lang="en-US" altLang="zh-CN" dirty="0"/>
              <a:t>. </a:t>
            </a:r>
            <a:r>
              <a:rPr lang="zh-CN" altLang="en-US" dirty="0"/>
              <a:t>差异性</a:t>
            </a:r>
            <a:endParaRPr lang="en-US" altLang="zh-CN" dirty="0"/>
          </a:p>
          <a:p>
            <a:r>
              <a:rPr lang="zh-CN" altLang="en-US" dirty="0"/>
              <a:t>４</a:t>
            </a:r>
            <a:r>
              <a:rPr lang="en-US" altLang="zh-CN" dirty="0"/>
              <a:t>. </a:t>
            </a:r>
            <a:r>
              <a:rPr lang="zh-CN" altLang="en-US" dirty="0"/>
              <a:t>发展性</a:t>
            </a:r>
            <a:endParaRPr lang="en-US" altLang="zh-CN" dirty="0"/>
          </a:p>
          <a:p>
            <a:r>
              <a:rPr lang="zh-CN" altLang="en-US" dirty="0"/>
              <a:t>５</a:t>
            </a:r>
            <a:r>
              <a:rPr lang="en-US" altLang="zh-CN" dirty="0"/>
              <a:t>. </a:t>
            </a:r>
            <a:r>
              <a:rPr lang="zh-CN" altLang="en-US" dirty="0"/>
              <a:t>多样性</a:t>
            </a:r>
            <a:endParaRPr lang="en-US" altLang="zh-CN" dirty="0"/>
          </a:p>
          <a:p>
            <a:r>
              <a:rPr lang="zh-CN" altLang="en-US" dirty="0"/>
              <a:t>６</a:t>
            </a:r>
            <a:r>
              <a:rPr lang="en-US" altLang="zh-CN" dirty="0"/>
              <a:t>. </a:t>
            </a:r>
            <a:r>
              <a:rPr lang="zh-CN" altLang="en-US" dirty="0"/>
              <a:t>社会性</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481330"/>
            <a:ext cx="10502265" cy="5599430"/>
          </a:xfrm>
        </p:spPr>
        <p:txBody>
          <a:bodyPr/>
          <a:lstStyle/>
          <a:p>
            <a:r>
              <a:rPr lang="zh-CN" altLang="en-US"/>
              <a:t>(四)常见的手势</a:t>
            </a:r>
          </a:p>
          <a:p>
            <a:r>
              <a:rPr lang="zh-CN" altLang="en-US"/>
              <a:t>１. 引领的手势</a:t>
            </a:r>
          </a:p>
          <a:p>
            <a:r>
              <a:rPr lang="zh-CN" altLang="en-US"/>
              <a:t>第一，横摆式。第二，曲臂式。第三，斜下式。</a:t>
            </a:r>
          </a:p>
          <a:p>
            <a:r>
              <a:rPr lang="zh-CN" altLang="en-US"/>
              <a:t>２. “ＯＫ”的手势</a:t>
            </a:r>
          </a:p>
          <a:p>
            <a:r>
              <a:rPr lang="zh-CN" altLang="en-US"/>
              <a:t>拇指和食指合成一个圆圈，其余三指自然伸张，这种手势在西方某些国家比较常见，但应注意在不同国家其语义有所不同。</a:t>
            </a:r>
          </a:p>
          <a:p>
            <a:r>
              <a:rPr lang="zh-CN" altLang="en-US"/>
              <a:t>３. 伸大拇指手势</a:t>
            </a:r>
          </a:p>
          <a:p>
            <a:r>
              <a:rPr lang="zh-CN" altLang="en-US"/>
              <a:t>４. “Ｖ”字形手势</a:t>
            </a:r>
          </a:p>
          <a:p>
            <a:r>
              <a:rPr lang="zh-CN" altLang="en-US"/>
              <a:t>５. 伸出食指手势</a:t>
            </a:r>
          </a:p>
          <a:p>
            <a:r>
              <a:rPr lang="zh-CN" altLang="en-US"/>
              <a:t>６. 捻指作响手势</a:t>
            </a:r>
          </a:p>
          <a:p>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59765"/>
            <a:ext cx="10528935" cy="5654675"/>
          </a:xfrm>
        </p:spPr>
        <p:txBody>
          <a:bodyPr/>
          <a:lstStyle/>
          <a:p>
            <a:r>
              <a:rPr lang="zh-CN" altLang="en-US"/>
              <a:t>七、举止</a:t>
            </a:r>
          </a:p>
          <a:p>
            <a:r>
              <a:rPr lang="zh-CN" altLang="en-US"/>
              <a:t>(一)打哈欠</a:t>
            </a:r>
          </a:p>
          <a:p>
            <a:r>
              <a:rPr lang="zh-CN" altLang="en-US"/>
              <a:t>(二)掏耳和挖鼻</a:t>
            </a:r>
          </a:p>
          <a:p>
            <a:r>
              <a:rPr lang="zh-CN" altLang="en-US"/>
              <a:t>(三)剔牙</a:t>
            </a:r>
          </a:p>
          <a:p>
            <a:r>
              <a:rPr lang="zh-CN" altLang="en-US"/>
              <a:t>(四)搔头皮</a:t>
            </a:r>
          </a:p>
          <a:p>
            <a:r>
              <a:rPr lang="zh-CN" altLang="en-US"/>
              <a:t>(五)双腿抖动</a:t>
            </a:r>
          </a:p>
          <a:p>
            <a:r>
              <a:rPr lang="zh-CN" altLang="en-US"/>
              <a:t>(六)频频看表</a:t>
            </a:r>
          </a:p>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35250" y="2093595"/>
            <a:ext cx="10515600" cy="1325563"/>
          </a:xfrm>
        </p:spPr>
        <p:txBody>
          <a:bodyPr/>
          <a:lstStyle/>
          <a:p>
            <a:r>
              <a:rPr lang="zh-CN" altLang="en-US"/>
              <a:t>项目二    交 往 礼 仪</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3125"/>
          </a:xfrm>
        </p:spPr>
        <p:txBody>
          <a:bodyPr/>
          <a:lstStyle/>
          <a:p>
            <a:r>
              <a:rPr lang="zh-CN" altLang="en-US"/>
              <a:t>任务一    称 呼 礼 仪</a:t>
            </a:r>
          </a:p>
        </p:txBody>
      </p:sp>
      <p:sp>
        <p:nvSpPr>
          <p:cNvPr id="3" name="内容占位符 2"/>
          <p:cNvSpPr>
            <a:spLocks noGrp="1"/>
          </p:cNvSpPr>
          <p:nvPr>
            <p:ph idx="1"/>
          </p:nvPr>
        </p:nvSpPr>
        <p:spPr>
          <a:xfrm>
            <a:off x="838200" y="1482725"/>
            <a:ext cx="10515600" cy="4351338"/>
          </a:xfrm>
        </p:spPr>
        <p:txBody>
          <a:bodyPr/>
          <a:lstStyle/>
          <a:p>
            <a:r>
              <a:rPr lang="zh-CN" altLang="en-US"/>
              <a:t>一、生活中的称呼</a:t>
            </a:r>
          </a:p>
          <a:p>
            <a:r>
              <a:rPr lang="zh-CN" altLang="en-US"/>
              <a:t>１. 一般称呼</a:t>
            </a:r>
          </a:p>
          <a:p>
            <a:r>
              <a:rPr lang="zh-CN" altLang="en-US"/>
              <a:t>所谓的亲属，也就是与本人直接或间接有血缘关系者。</a:t>
            </a:r>
          </a:p>
          <a:p>
            <a:r>
              <a:rPr lang="zh-CN" altLang="en-US"/>
              <a:t>２. 特殊情况</a:t>
            </a:r>
          </a:p>
          <a:p>
            <a:r>
              <a:rPr lang="zh-CN" altLang="en-US"/>
              <a:t>面对外人，对亲属可根据不同情况采取谦称或敬称。</a:t>
            </a:r>
          </a:p>
          <a:p>
            <a:r>
              <a:rPr lang="zh-CN" altLang="en-US"/>
              <a:t>(二)对朋友、熟人的称呼</a:t>
            </a:r>
          </a:p>
          <a:p>
            <a:r>
              <a:rPr lang="zh-CN" altLang="en-US"/>
              <a:t>１. 对长者的敬称</a:t>
            </a:r>
          </a:p>
          <a:p>
            <a:r>
              <a:rPr lang="zh-CN" altLang="en-US"/>
              <a:t>对任何朋友、熟人，都可以用人称代词“你”“您”相称。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38200"/>
            <a:ext cx="10555605" cy="5160010"/>
          </a:xfrm>
        </p:spPr>
        <p:txBody>
          <a:bodyPr/>
          <a:lstStyle/>
          <a:p>
            <a:r>
              <a:rPr lang="zh-CN" altLang="en-US"/>
              <a:t>２. 姓名的称呼</a:t>
            </a:r>
          </a:p>
          <a:p>
            <a:r>
              <a:rPr lang="zh-CN" altLang="en-US"/>
              <a:t>平辈的朋友、熟人，均可彼此之间以姓名相称。</a:t>
            </a:r>
          </a:p>
          <a:p>
            <a:r>
              <a:rPr lang="zh-CN" altLang="en-US"/>
              <a:t>３. 亲近的称呼</a:t>
            </a:r>
          </a:p>
          <a:p>
            <a:r>
              <a:rPr lang="zh-CN" altLang="en-US"/>
              <a:t>(三)对普通人的称呼</a:t>
            </a:r>
          </a:p>
          <a:p>
            <a:r>
              <a:rPr lang="zh-CN" altLang="en-US"/>
              <a:t>(１)以“同志”相称。</a:t>
            </a:r>
          </a:p>
          <a:p>
            <a:r>
              <a:rPr lang="zh-CN" altLang="en-US"/>
              <a:t>(２)以“先生”“女士”“小姐”“夫人”“太太”相称。</a:t>
            </a:r>
          </a:p>
          <a:p>
            <a:r>
              <a:rPr lang="zh-CN" altLang="en-US"/>
              <a:t>(３)以其职务、职称相称。</a:t>
            </a:r>
          </a:p>
          <a:p>
            <a:r>
              <a:rPr lang="zh-CN" altLang="en-US"/>
              <a:t>(４)入乡随俗，采用对方理解并接受的称呼相称。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040" y="838200"/>
            <a:ext cx="10501630" cy="5558790"/>
          </a:xfrm>
        </p:spPr>
        <p:txBody>
          <a:bodyPr/>
          <a:lstStyle/>
          <a:p>
            <a:r>
              <a:rPr lang="zh-CN" altLang="en-US"/>
              <a:t>二、职场称呼</a:t>
            </a:r>
          </a:p>
          <a:p>
            <a:r>
              <a:rPr lang="zh-CN" altLang="en-US"/>
              <a:t>(一)职务性称呼</a:t>
            </a:r>
          </a:p>
          <a:p>
            <a:r>
              <a:rPr lang="zh-CN" altLang="en-US"/>
              <a:t>(１)仅称职务。</a:t>
            </a:r>
          </a:p>
          <a:p>
            <a:r>
              <a:rPr lang="zh-CN" altLang="en-US"/>
              <a:t>(２)在职务之前加上姓氏。</a:t>
            </a:r>
          </a:p>
          <a:p>
            <a:r>
              <a:rPr lang="zh-CN" altLang="en-US"/>
              <a:t>(３)在职务之前加上姓名，这仅适用于极其正式的场合。</a:t>
            </a:r>
          </a:p>
          <a:p>
            <a:r>
              <a:rPr lang="zh-CN" altLang="en-US"/>
              <a:t>(二)职称性称呼</a:t>
            </a:r>
          </a:p>
          <a:p>
            <a:r>
              <a:rPr lang="zh-CN" altLang="en-US"/>
              <a:t>(１)仅称职称。</a:t>
            </a:r>
          </a:p>
          <a:p>
            <a:r>
              <a:rPr lang="zh-CN" altLang="en-US"/>
              <a:t>(２)在职称前加上姓氏。</a:t>
            </a:r>
          </a:p>
          <a:p>
            <a:r>
              <a:rPr lang="zh-CN" altLang="en-US"/>
              <a:t>(３)在职称前加上姓名，这适用于十分正式的场合。</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8345" y="1057275"/>
            <a:ext cx="10542905" cy="5092065"/>
          </a:xfrm>
        </p:spPr>
        <p:txBody>
          <a:bodyPr/>
          <a:lstStyle/>
          <a:p>
            <a:r>
              <a:rPr lang="zh-CN" altLang="en-US"/>
              <a:t>(三)学衔性称呼</a:t>
            </a:r>
          </a:p>
          <a:p>
            <a:r>
              <a:rPr lang="zh-CN" altLang="en-US"/>
              <a:t>(１)仅称学衔。</a:t>
            </a:r>
          </a:p>
          <a:p>
            <a:r>
              <a:rPr lang="zh-CN" altLang="en-US"/>
              <a:t>(２)在学衔前加上姓氏。</a:t>
            </a:r>
          </a:p>
          <a:p>
            <a:r>
              <a:rPr lang="zh-CN" altLang="en-US"/>
              <a:t>(３)在学衔前加上姓名。</a:t>
            </a:r>
          </a:p>
          <a:p>
            <a:r>
              <a:rPr lang="zh-CN" altLang="en-US"/>
              <a:t>(４)将学衔具体化，说明其所属学科，并在其后加上姓名。</a:t>
            </a:r>
          </a:p>
          <a:p>
            <a:r>
              <a:rPr lang="zh-CN" altLang="en-US"/>
              <a:t>(四)行业性称呼</a:t>
            </a:r>
          </a:p>
          <a:p>
            <a:r>
              <a:rPr lang="zh-CN" altLang="en-US"/>
              <a:t>(１)称呼职业，即直接以被称呼者的职业作为称呼。</a:t>
            </a:r>
          </a:p>
          <a:p>
            <a:r>
              <a:rPr lang="zh-CN" altLang="en-US"/>
              <a:t>(２)称呼“小姐”“女士”“先生”。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28345"/>
            <a:ext cx="10406380" cy="5380355"/>
          </a:xfrm>
        </p:spPr>
        <p:txBody>
          <a:bodyPr>
            <a:normAutofit/>
          </a:bodyPr>
          <a:lstStyle/>
          <a:p>
            <a:r>
              <a:rPr lang="zh-CN" altLang="en-US"/>
              <a:t>(五)姓名性称呼</a:t>
            </a:r>
          </a:p>
          <a:p>
            <a:r>
              <a:rPr lang="zh-CN" altLang="en-US"/>
              <a:t>(１)直呼姓名。</a:t>
            </a:r>
          </a:p>
          <a:p>
            <a:r>
              <a:rPr lang="zh-CN" altLang="en-US"/>
              <a:t>(２)只呼其姓，不称其名ꎬ但要在它前面加上“老” “大” “小”。</a:t>
            </a:r>
          </a:p>
          <a:p>
            <a:r>
              <a:rPr lang="zh-CN" altLang="en-US"/>
              <a:t>(３)只称其名。不称其姓，通常限于同性之间，尤其是上司称呼下级、长辈称呼晚辈之时。</a:t>
            </a:r>
          </a:p>
          <a:p>
            <a:r>
              <a:rPr lang="zh-CN" altLang="en-US"/>
              <a:t>三、称呼的五个禁忌</a:t>
            </a:r>
          </a:p>
          <a:p>
            <a:r>
              <a:rPr lang="zh-CN" altLang="en-US"/>
              <a:t>(１)错误的称呼。</a:t>
            </a:r>
          </a:p>
          <a:p>
            <a:r>
              <a:rPr lang="zh-CN" altLang="en-US"/>
              <a:t>(２)使用不通行的称呼。</a:t>
            </a:r>
          </a:p>
          <a:p>
            <a:r>
              <a:rPr lang="zh-CN" altLang="en-US"/>
              <a:t>(３)使用不当的称呼。</a:t>
            </a:r>
          </a:p>
          <a:p>
            <a:r>
              <a:rPr lang="zh-CN" altLang="en-US"/>
              <a:t>(４)使用庸俗的称呼。</a:t>
            </a:r>
          </a:p>
          <a:p>
            <a:r>
              <a:rPr lang="zh-CN" altLang="en-US"/>
              <a:t>(５)称呼外号。</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1535" y="521970"/>
            <a:ext cx="10283190" cy="6587490"/>
          </a:xfrm>
        </p:spPr>
        <p:txBody>
          <a:bodyPr>
            <a:normAutofit/>
          </a:bodyPr>
          <a:lstStyle/>
          <a:p>
            <a:r>
              <a:rPr lang="zh-CN" altLang="en-US" dirty="0"/>
              <a:t>四、敬语、谦语和雅语的使用</a:t>
            </a:r>
          </a:p>
          <a:p>
            <a:r>
              <a:rPr lang="zh-CN" altLang="en-US" dirty="0"/>
              <a:t>(一)敬语</a:t>
            </a:r>
          </a:p>
          <a:p>
            <a:r>
              <a:rPr lang="zh-CN" altLang="en-US" dirty="0"/>
              <a:t>１. 敬语的运用场合</a:t>
            </a:r>
          </a:p>
          <a:p>
            <a:r>
              <a:rPr lang="zh-CN" altLang="en-US" dirty="0"/>
              <a:t>第一，比较正规的社交场合。</a:t>
            </a:r>
          </a:p>
          <a:p>
            <a:r>
              <a:rPr lang="zh-CN" altLang="en-US" dirty="0"/>
              <a:t>第二，与师长或身份、地位较高的人交谈。</a:t>
            </a:r>
          </a:p>
          <a:p>
            <a:r>
              <a:rPr lang="zh-CN" altLang="en-US" dirty="0"/>
              <a:t>第三，与人初次打交道或会见不太熟悉的人。</a:t>
            </a:r>
          </a:p>
          <a:p>
            <a:r>
              <a:rPr lang="zh-CN" altLang="en-US" dirty="0"/>
              <a:t>第四，会议、谈判等公务场合。</a:t>
            </a:r>
          </a:p>
          <a:p>
            <a:r>
              <a:rPr lang="zh-CN" altLang="en-US" dirty="0"/>
              <a:t>２. 常用敬语</a:t>
            </a:r>
          </a:p>
          <a:p>
            <a:r>
              <a:rPr lang="zh-CN" altLang="en-US" dirty="0"/>
              <a:t>除日常使用的“请”字，第二人称中的“您”字，代词“阁下” “尊夫人” “贵方”等。另外还有一些常用的词语用法，如初次见面称“久仰”，很久不见称“久违”，请人批评称“指教”，请人原谅称“包涵”，麻烦别人称“打扰”，托人办事称“拜托”，赞人见解称“高见”等。</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(二)谦语</a:t>
            </a:r>
          </a:p>
          <a:p>
            <a:r>
              <a:rPr lang="zh-CN" altLang="en-US" dirty="0"/>
              <a:t>谦语。亦称“谦辞”，它与“敬语”相对，是向人表示谦恭和自谦的一种词语。</a:t>
            </a:r>
          </a:p>
          <a:p>
            <a:r>
              <a:rPr lang="zh-CN" altLang="en-US" dirty="0"/>
              <a:t>(三)雅语</a:t>
            </a:r>
          </a:p>
          <a:p>
            <a:r>
              <a:rPr lang="zh-CN" altLang="en-US" dirty="0"/>
              <a:t>雅语是指一些比较文雅的词语。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0634" y="819784"/>
            <a:ext cx="10513423" cy="5149941"/>
          </a:xfrm>
        </p:spPr>
        <p:txBody>
          <a:bodyPr>
            <a:normAutofit/>
          </a:bodyPr>
          <a:lstStyle/>
          <a:p>
            <a:r>
              <a:rPr lang="zh-CN" altLang="en-US" dirty="0"/>
              <a:t>二、社交礼仪的有关理论</a:t>
            </a:r>
            <a:endParaRPr lang="en-US" altLang="zh-CN" dirty="0"/>
          </a:p>
          <a:p>
            <a:r>
              <a:rPr lang="en-US" altLang="zh-CN" dirty="0"/>
              <a:t>(</a:t>
            </a:r>
            <a:r>
              <a:rPr lang="zh-CN" altLang="en-US" dirty="0"/>
              <a:t>一</a:t>
            </a:r>
            <a:r>
              <a:rPr lang="en-US" altLang="zh-CN" dirty="0"/>
              <a:t>)</a:t>
            </a:r>
            <a:r>
              <a:rPr lang="zh-CN" altLang="en-US" dirty="0"/>
              <a:t>３Ａ 原则</a:t>
            </a:r>
            <a:endParaRPr lang="en-US" altLang="zh-CN" dirty="0"/>
          </a:p>
          <a:p>
            <a:r>
              <a:rPr lang="zh-CN" altLang="en-US" dirty="0"/>
              <a:t>所谓的 ３Ａ 原则就是三个以 Ａ 开头的英语单词，其中文意思就是 “接受别人</a:t>
            </a:r>
            <a:r>
              <a:rPr lang="en-US" altLang="zh-CN" dirty="0"/>
              <a:t>(</a:t>
            </a:r>
            <a:r>
              <a:rPr lang="zh-CN" altLang="en-US" dirty="0"/>
              <a:t>ａｃｃｅｐｔ</a:t>
            </a:r>
            <a:r>
              <a:rPr lang="en-US" altLang="zh-CN" dirty="0"/>
              <a:t>)”“</a:t>
            </a:r>
            <a:r>
              <a:rPr lang="zh-CN" altLang="en-US" dirty="0"/>
              <a:t>重视别人</a:t>
            </a:r>
            <a:r>
              <a:rPr lang="en-US" altLang="zh-CN" dirty="0"/>
              <a:t>(</a:t>
            </a:r>
            <a:r>
              <a:rPr lang="zh-CN" altLang="en-US" dirty="0"/>
              <a:t>ａｔｔｅｎｔｉｏｎ</a:t>
            </a:r>
            <a:r>
              <a:rPr lang="en-US" altLang="zh-CN" dirty="0"/>
              <a:t>)”“</a:t>
            </a:r>
            <a:r>
              <a:rPr lang="zh-CN" altLang="en-US" dirty="0"/>
              <a:t>赞美别人</a:t>
            </a:r>
            <a:r>
              <a:rPr lang="en-US" altLang="zh-CN" dirty="0"/>
              <a:t>(</a:t>
            </a:r>
            <a:r>
              <a:rPr lang="zh-CN" altLang="en-US" dirty="0"/>
              <a:t>ａｄｍｉｒｅ</a:t>
            </a:r>
            <a:r>
              <a:rPr lang="en-US" altLang="zh-CN" dirty="0"/>
              <a:t>)”</a:t>
            </a:r>
            <a:r>
              <a:rPr lang="zh-CN" altLang="en-US" dirty="0"/>
              <a:t>。</a:t>
            </a:r>
            <a:endParaRPr lang="en-US" altLang="zh-CN" dirty="0"/>
          </a:p>
          <a:p>
            <a:r>
              <a:rPr lang="zh-CN" altLang="en-US" dirty="0"/>
              <a:t>３Ａ 原则主要讲了尊重交往对象的三大途径。</a:t>
            </a:r>
            <a:endParaRPr lang="en-US" altLang="zh-CN" dirty="0"/>
          </a:p>
          <a:p>
            <a:r>
              <a:rPr lang="zh-CN" altLang="en-US" dirty="0"/>
              <a:t>首先要接受对方。</a:t>
            </a:r>
            <a:endParaRPr lang="en-US" altLang="zh-CN" dirty="0"/>
          </a:p>
          <a:p>
            <a:r>
              <a:rPr lang="zh-CN" altLang="en-US" dirty="0"/>
              <a:t>其次要重视对方欣赏对方。</a:t>
            </a:r>
            <a:endParaRPr lang="en-US" altLang="zh-CN" dirty="0"/>
          </a:p>
          <a:p>
            <a:r>
              <a:rPr lang="zh-CN" altLang="en-US" dirty="0"/>
              <a:t>最后要赞美对方。</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77240"/>
          </a:xfrm>
        </p:spPr>
        <p:txBody>
          <a:bodyPr/>
          <a:lstStyle/>
          <a:p>
            <a:r>
              <a:rPr lang="zh-CN" altLang="en-US"/>
              <a:t>任务二   介 绍 礼 仪</a:t>
            </a:r>
          </a:p>
        </p:txBody>
      </p:sp>
      <p:sp>
        <p:nvSpPr>
          <p:cNvPr id="3" name="内容占位符 2"/>
          <p:cNvSpPr>
            <a:spLocks noGrp="1"/>
          </p:cNvSpPr>
          <p:nvPr>
            <p:ph idx="1"/>
          </p:nvPr>
        </p:nvSpPr>
        <p:spPr>
          <a:xfrm>
            <a:off x="948055" y="1345565"/>
            <a:ext cx="10652125" cy="4982845"/>
          </a:xfrm>
        </p:spPr>
        <p:txBody>
          <a:bodyPr/>
          <a:lstStyle/>
          <a:p>
            <a:r>
              <a:rPr lang="zh-CN" altLang="en-US"/>
              <a:t>一、自我介绍</a:t>
            </a:r>
          </a:p>
          <a:p>
            <a:r>
              <a:rPr lang="zh-CN" altLang="en-US"/>
              <a:t>(一)自我介绍的时机</a:t>
            </a:r>
          </a:p>
          <a:p>
            <a:r>
              <a:rPr lang="zh-CN" altLang="en-US"/>
              <a:t>(二)自我介绍的内容</a:t>
            </a:r>
          </a:p>
          <a:p>
            <a:r>
              <a:rPr lang="zh-CN" altLang="en-US"/>
              <a:t>１. 应酬式</a:t>
            </a:r>
          </a:p>
          <a:p>
            <a:r>
              <a:rPr lang="zh-CN" altLang="en-US"/>
              <a:t>应酬式主要适用于某些公共场合和一般性的社交场合，如在旅途中、通电话等时候。它的对象主要是进行一般性接触的交往对象。</a:t>
            </a:r>
          </a:p>
          <a:p>
            <a:r>
              <a:rPr lang="zh-CN" altLang="en-US"/>
              <a:t>２. 公务式</a:t>
            </a:r>
          </a:p>
          <a:p>
            <a:r>
              <a:rPr lang="zh-CN" altLang="en-US"/>
              <a:t>公务式主要适用于工作场合。它是以工作为自我介绍的中心，因工作而交际，因工作而交友。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5360" y="591185"/>
            <a:ext cx="10282555" cy="5668645"/>
          </a:xfrm>
        </p:spPr>
        <p:txBody>
          <a:bodyPr/>
          <a:lstStyle/>
          <a:p>
            <a:r>
              <a:rPr lang="zh-CN" altLang="en-US"/>
              <a:t>３. 社交式</a:t>
            </a:r>
          </a:p>
          <a:p>
            <a:r>
              <a:rPr lang="zh-CN" altLang="en-US"/>
              <a:t>社交式也叫做沟通式或交流式自我介绍。</a:t>
            </a:r>
          </a:p>
          <a:p>
            <a:r>
              <a:rPr lang="zh-CN" altLang="en-US"/>
              <a:t>４. 礼仪式</a:t>
            </a:r>
          </a:p>
          <a:p>
            <a:r>
              <a:rPr lang="zh-CN" altLang="en-US"/>
              <a:t>礼仪式主要适用于讲座、报告、演出、庆典、仪式等一些正规而隆重的场合。</a:t>
            </a:r>
          </a:p>
          <a:p>
            <a:r>
              <a:rPr lang="zh-CN" altLang="en-US"/>
              <a:t>５. 问答式</a:t>
            </a:r>
          </a:p>
          <a:p>
            <a:r>
              <a:rPr lang="zh-CN" altLang="en-US"/>
              <a:t>问答式主要适用于应试、应聘和公务交往。</a:t>
            </a:r>
          </a:p>
          <a:p>
            <a:r>
              <a:rPr lang="zh-CN" altLang="en-US"/>
              <a:t>(三)自我介绍的注意事项</a:t>
            </a:r>
          </a:p>
          <a:p>
            <a:r>
              <a:rPr lang="zh-CN" altLang="en-US"/>
              <a:t>１. 把握时间；２. 讲究态度；３. 真实诚恳；４. 介绍自己时的顺序</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34085" y="715010"/>
            <a:ext cx="10502265" cy="5627370"/>
          </a:xfrm>
        </p:spPr>
        <p:txBody>
          <a:bodyPr/>
          <a:lstStyle/>
          <a:p>
            <a:r>
              <a:rPr lang="zh-CN" altLang="en-US"/>
              <a:t>二、介绍他人</a:t>
            </a:r>
          </a:p>
          <a:p>
            <a:r>
              <a:rPr lang="zh-CN" altLang="en-US"/>
              <a:t>(一)介绍人</a:t>
            </a:r>
          </a:p>
          <a:p>
            <a:r>
              <a:rPr lang="zh-CN" altLang="en-US"/>
              <a:t>在社交中，为他人做介绍是把一个人引见给其他人相识沟通的过程，善于为他人做介绍，可以使你在朋友中有更高的威信和影响力。</a:t>
            </a:r>
          </a:p>
          <a:p>
            <a:r>
              <a:rPr lang="zh-CN" altLang="en-US"/>
              <a:t>(二)介绍的顺序</a:t>
            </a:r>
          </a:p>
          <a:p>
            <a:r>
              <a:rPr lang="zh-CN" altLang="en-US"/>
              <a:t>在为他人作介绍时，先介绍谁，后介绍谁向来都是一个十分敏感的礼仪问题。</a:t>
            </a:r>
          </a:p>
          <a:p>
            <a:r>
              <a:rPr lang="zh-CN" altLang="en-US"/>
              <a:t>(三)介绍人的神态与姿势</a:t>
            </a:r>
          </a:p>
          <a:p>
            <a:r>
              <a:rPr lang="zh-CN" altLang="en-US"/>
              <a:t>作为介绍人在为他人作介绍时，态度要友好热情，语言要清晰明快。</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73100"/>
            <a:ext cx="10542905" cy="5777865"/>
          </a:xfrm>
        </p:spPr>
        <p:txBody>
          <a:bodyPr/>
          <a:lstStyle/>
          <a:p>
            <a:r>
              <a:rPr lang="zh-CN" altLang="en-US"/>
              <a:t>(四)介绍的内容</a:t>
            </a:r>
          </a:p>
          <a:p>
            <a:r>
              <a:rPr lang="zh-CN" altLang="en-US"/>
              <a:t>１. 标准式</a:t>
            </a:r>
          </a:p>
          <a:p>
            <a:r>
              <a:rPr lang="zh-CN" altLang="en-US"/>
              <a:t>标准式适用于正式场合，其内容以对方的姓名、单位、职务等为主。</a:t>
            </a:r>
          </a:p>
          <a:p>
            <a:r>
              <a:rPr lang="zh-CN" altLang="en-US"/>
              <a:t>２. 简介式</a:t>
            </a:r>
          </a:p>
          <a:p>
            <a:r>
              <a:rPr lang="zh-CN" altLang="en-US"/>
              <a:t>简介式适用于一般的社交场合，其内容往往仅包括对方姓名，甚至可以只提到双方姓氏。</a:t>
            </a:r>
          </a:p>
          <a:p>
            <a:r>
              <a:rPr lang="zh-CN" altLang="en-US"/>
              <a:t>３. 强调式</a:t>
            </a:r>
          </a:p>
          <a:p>
            <a:r>
              <a:rPr lang="zh-CN" altLang="en-US"/>
              <a:t>它适用于各种交际场合，其内容除被介绍者的姓名外，往往还会刻意强调一下自己与其中某位被介绍者之间的特殊关系，以便引起另外一位被介绍者的重视。</a:t>
            </a:r>
          </a:p>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261620"/>
            <a:ext cx="10556875" cy="5833110"/>
          </a:xfrm>
        </p:spPr>
        <p:txBody>
          <a:bodyPr/>
          <a:lstStyle/>
          <a:p>
            <a:r>
              <a:rPr lang="zh-CN" altLang="en-US"/>
              <a:t>４. 引见式</a:t>
            </a:r>
          </a:p>
          <a:p>
            <a:r>
              <a:rPr lang="zh-CN" altLang="en-US"/>
              <a:t>引见式适用于普通的社交场合。</a:t>
            </a:r>
          </a:p>
          <a:p>
            <a:r>
              <a:rPr lang="zh-CN" altLang="en-US"/>
              <a:t>５. 推荐式</a:t>
            </a:r>
          </a:p>
          <a:p>
            <a:r>
              <a:rPr lang="zh-CN" altLang="en-US"/>
              <a:t>推荐式适用于比较正规的场合，多是介绍者有所准备，有意将某人举荐给另一个人。因此，在内容方面，介绍者通常会对前者的优点加以重点介绍。</a:t>
            </a:r>
          </a:p>
          <a:p>
            <a:r>
              <a:rPr lang="zh-CN" altLang="en-US"/>
              <a:t>６. 礼仪式</a:t>
            </a:r>
          </a:p>
          <a:p>
            <a:r>
              <a:rPr lang="zh-CN" altLang="en-US"/>
              <a:t>礼仪式适用于正式场合，是一种最为正规的他人介绍ꎮ，其内容略同于标准式，但语气、表达、称呼上都更为礼貌、谦恭。</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zh-CN" altLang="en-US"/>
              <a:t>(五)介绍他人的禁忌</a:t>
            </a:r>
          </a:p>
          <a:p>
            <a:r>
              <a:rPr lang="zh-CN" altLang="en-US"/>
              <a:t>(１)介绍时不可张冠李戴，没有弄清彼此的关系而盲目介绍。</a:t>
            </a:r>
          </a:p>
          <a:p>
            <a:r>
              <a:rPr lang="zh-CN" altLang="en-US"/>
              <a:t>(２)介绍时不可使用命令的语气。</a:t>
            </a:r>
          </a:p>
          <a:p>
            <a:r>
              <a:rPr lang="zh-CN" altLang="en-US"/>
              <a:t>(３)介绍时不可开过分的或不切实际的玩笑，不可称呼绰号或者不雅的称号，以免伤害对</a:t>
            </a:r>
          </a:p>
          <a:p>
            <a:r>
              <a:rPr lang="zh-CN" altLang="en-US"/>
              <a:t>方自尊心或者显得不够庄重。</a:t>
            </a:r>
          </a:p>
          <a:p>
            <a:r>
              <a:rPr lang="zh-CN" altLang="en-US"/>
              <a:t>(４)介绍时不可使用推销的口气进行介绍，也不可以介绍朋友来抬高自己，既失身份又失</a:t>
            </a:r>
          </a:p>
          <a:p>
            <a:r>
              <a:rPr lang="zh-CN" altLang="en-US"/>
              <a:t>礼仪。</a:t>
            </a:r>
          </a:p>
          <a:p>
            <a:r>
              <a:rPr lang="zh-CN" altLang="en-US"/>
              <a:t>(５)介绍时应避免嬉皮笑脸，礼仪不端给人留下非常不尊重对方的印象。</a:t>
            </a:r>
          </a:p>
          <a:p>
            <a:r>
              <a:rPr lang="zh-CN" altLang="en-US"/>
              <a:t>(６)介绍的时间不可太长，不可说太多废话，应以简洁、给人留下深刻印象为目标。</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454025"/>
            <a:ext cx="10214610" cy="5695315"/>
          </a:xfrm>
        </p:spPr>
        <p:txBody>
          <a:bodyPr/>
          <a:lstStyle/>
          <a:p>
            <a:r>
              <a:rPr lang="zh-CN" altLang="en-US"/>
              <a:t>(六)介绍的应对</a:t>
            </a:r>
          </a:p>
          <a:p>
            <a:r>
              <a:rPr lang="zh-CN" altLang="en-US"/>
              <a:t>在进行他人介绍时，介绍人与被介绍人都要注意自己的表达、态度与反应，即他人介绍的应对问题。</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00430"/>
          </a:xfrm>
        </p:spPr>
        <p:txBody>
          <a:bodyPr/>
          <a:lstStyle/>
          <a:p>
            <a:r>
              <a:rPr lang="zh-CN" altLang="en-US"/>
              <a:t>任务三   握 手 礼 仪</a:t>
            </a:r>
          </a:p>
        </p:txBody>
      </p:sp>
      <p:sp>
        <p:nvSpPr>
          <p:cNvPr id="3" name="内容占位符 2"/>
          <p:cNvSpPr>
            <a:spLocks noGrp="1"/>
          </p:cNvSpPr>
          <p:nvPr>
            <p:ph idx="1"/>
          </p:nvPr>
        </p:nvSpPr>
        <p:spPr>
          <a:xfrm>
            <a:off x="838200" y="1482725"/>
            <a:ext cx="10515600" cy="4652645"/>
          </a:xfrm>
        </p:spPr>
        <p:txBody>
          <a:bodyPr>
            <a:normAutofit fontScale="97500" lnSpcReduction="10000"/>
          </a:bodyPr>
          <a:lstStyle/>
          <a:p>
            <a:r>
              <a:rPr lang="zh-CN" altLang="en-US"/>
              <a:t>一、握手礼仪的动作要领</a:t>
            </a:r>
          </a:p>
          <a:p>
            <a:r>
              <a:rPr lang="zh-CN" altLang="en-US"/>
              <a:t>(一)握手礼仪的基本要领</a:t>
            </a:r>
          </a:p>
          <a:p>
            <a:r>
              <a:rPr lang="zh-CN" altLang="en-US"/>
              <a:t>(二)握手礼仪的分解</a:t>
            </a:r>
          </a:p>
          <a:p>
            <a:r>
              <a:rPr lang="zh-CN" altLang="en-US"/>
              <a:t>１. 握手的距离</a:t>
            </a:r>
          </a:p>
          <a:p>
            <a:r>
              <a:rPr lang="zh-CN" altLang="en-US"/>
              <a:t>２. 握手的手位</a:t>
            </a:r>
          </a:p>
          <a:p>
            <a:r>
              <a:rPr lang="zh-CN" altLang="en-US"/>
              <a:t>(１)单手式握手。</a:t>
            </a:r>
          </a:p>
          <a:p>
            <a:r>
              <a:rPr lang="zh-CN" altLang="en-US"/>
              <a:t>(２)双手式握手。</a:t>
            </a:r>
          </a:p>
          <a:p>
            <a:r>
              <a:rPr lang="zh-CN" altLang="en-US"/>
              <a:t>３. 握手时表情</a:t>
            </a:r>
          </a:p>
          <a:p>
            <a:r>
              <a:rPr lang="zh-CN" altLang="en-US"/>
              <a:t>４. 握手时的力度</a:t>
            </a:r>
          </a:p>
          <a:p>
            <a:r>
              <a:rPr lang="zh-CN" altLang="en-US"/>
              <a:t>５. 握手的时间</a:t>
            </a:r>
          </a:p>
          <a:p>
            <a:r>
              <a:rPr lang="zh-CN" altLang="en-US"/>
              <a:t>６. 握手的姿态</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040" y="563245"/>
            <a:ext cx="10803255" cy="5791835"/>
          </a:xfrm>
        </p:spPr>
        <p:txBody>
          <a:bodyPr/>
          <a:lstStyle/>
          <a:p>
            <a:r>
              <a:rPr lang="zh-CN" altLang="en-US"/>
              <a:t>二、握手礼仪规范</a:t>
            </a:r>
          </a:p>
          <a:p>
            <a:r>
              <a:rPr lang="zh-CN" altLang="en-US"/>
              <a:t>(一)握手的时机</a:t>
            </a:r>
          </a:p>
          <a:p>
            <a:r>
              <a:rPr lang="zh-CN" altLang="en-US"/>
              <a:t>(二)握手的顺序</a:t>
            </a:r>
          </a:p>
          <a:p>
            <a:r>
              <a:rPr lang="zh-CN" altLang="en-US"/>
              <a:t>(三)握手禁忌</a:t>
            </a:r>
          </a:p>
          <a:p>
            <a:r>
              <a:rPr lang="zh-CN" altLang="en-US"/>
              <a:t>(四)握手注意事项</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83615"/>
          </a:xfrm>
        </p:spPr>
        <p:txBody>
          <a:bodyPr/>
          <a:lstStyle/>
          <a:p>
            <a:r>
              <a:rPr lang="zh-CN" altLang="en-US"/>
              <a:t>任务四   名 片 礼 仪</a:t>
            </a:r>
          </a:p>
        </p:txBody>
      </p:sp>
      <p:sp>
        <p:nvSpPr>
          <p:cNvPr id="3" name="内容占位符 2"/>
          <p:cNvSpPr>
            <a:spLocks noGrp="1"/>
          </p:cNvSpPr>
          <p:nvPr>
            <p:ph idx="1"/>
          </p:nvPr>
        </p:nvSpPr>
        <p:spPr>
          <a:xfrm>
            <a:off x="838200" y="1510030"/>
            <a:ext cx="10515600" cy="4351338"/>
          </a:xfrm>
        </p:spPr>
        <p:txBody>
          <a:bodyPr>
            <a:normAutofit/>
          </a:bodyPr>
          <a:lstStyle/>
          <a:p>
            <a:r>
              <a:rPr lang="zh-CN" altLang="en-US"/>
              <a:t>一、名片的类别</a:t>
            </a:r>
          </a:p>
          <a:p>
            <a:r>
              <a:rPr lang="zh-CN" altLang="en-US"/>
              <a:t>根据名片用途、内容及使用场合的不同，日常生活中所使用的名片可分为社交名片、公务名片、集体名片等三类，前两种又称为个人名片。</a:t>
            </a:r>
          </a:p>
          <a:p>
            <a:r>
              <a:rPr lang="zh-CN" altLang="en-US"/>
              <a:t>(一)社交名片</a:t>
            </a:r>
          </a:p>
          <a:p>
            <a:r>
              <a:rPr lang="zh-CN" altLang="en-US"/>
              <a:t>社交名片，特指主要适用于社交场合，用以进行自我介绍与保持联络之用的个人名片。</a:t>
            </a:r>
          </a:p>
          <a:p>
            <a:r>
              <a:rPr lang="zh-CN" altLang="en-US"/>
              <a:t>(二)公务名片</a:t>
            </a:r>
          </a:p>
          <a:p>
            <a:r>
              <a:rPr lang="zh-CN" altLang="en-US"/>
              <a:t>公务名片。在这里所指的是在政务、商务、学术、服务等正式的业务中所使用的个人名片。</a:t>
            </a:r>
          </a:p>
          <a:p>
            <a:r>
              <a:rPr lang="zh-CN" altLang="en-US"/>
              <a:t>１. 归属单位</a:t>
            </a:r>
          </a:p>
          <a:p>
            <a:r>
              <a:rPr lang="zh-CN" altLang="en-US"/>
              <a:t>２. 本人称呼</a:t>
            </a:r>
          </a:p>
          <a:p>
            <a:r>
              <a:rPr lang="zh-CN" altLang="en-US"/>
              <a:t>３. 联络方式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63475"/>
            <a:ext cx="10500360" cy="5032375"/>
          </a:xfrm>
        </p:spPr>
        <p:txBody>
          <a:bodyPr>
            <a:normAutofit/>
          </a:bodyPr>
          <a:lstStyle/>
          <a:p>
            <a:r>
              <a:rPr lang="en-US" altLang="zh-CN" dirty="0"/>
              <a:t>(</a:t>
            </a:r>
            <a:r>
              <a:rPr lang="zh-CN" altLang="en-US" dirty="0"/>
              <a:t>二</a:t>
            </a:r>
            <a:r>
              <a:rPr lang="en-US" altLang="zh-CN" dirty="0"/>
              <a:t>)</a:t>
            </a:r>
            <a:r>
              <a:rPr lang="zh-CN" altLang="en-US" dirty="0"/>
              <a:t>ＴＰＯ 原则</a:t>
            </a:r>
            <a:endParaRPr lang="en-US" altLang="zh-CN" dirty="0"/>
          </a:p>
          <a:p>
            <a:r>
              <a:rPr lang="zh-CN" altLang="en-US" dirty="0"/>
              <a:t>ＴＰＯ 原则是有关服饰礼仪的基本原则之一。Ｔ、Ｐ、Ｏ 是三个英语单词的缩写，它们分别代 表时间</a:t>
            </a:r>
            <a:r>
              <a:rPr lang="en-US" altLang="zh-CN" dirty="0"/>
              <a:t>(</a:t>
            </a:r>
            <a:r>
              <a:rPr lang="zh-CN" altLang="en-US" dirty="0"/>
              <a:t>ｔｉｍｅ</a:t>
            </a:r>
            <a:r>
              <a:rPr lang="en-US" altLang="zh-CN" dirty="0"/>
              <a:t>)</a:t>
            </a:r>
            <a:r>
              <a:rPr lang="zh-CN" altLang="en-US" dirty="0"/>
              <a:t>、地点</a:t>
            </a:r>
            <a:r>
              <a:rPr lang="en-US" altLang="zh-CN" dirty="0"/>
              <a:t>( </a:t>
            </a:r>
            <a:r>
              <a:rPr lang="zh-CN" altLang="en-US" dirty="0"/>
              <a:t>ｐｌａｃｅ</a:t>
            </a:r>
            <a:r>
              <a:rPr lang="en-US" altLang="zh-CN" dirty="0"/>
              <a:t>) </a:t>
            </a:r>
            <a:r>
              <a:rPr lang="zh-CN" altLang="en-US" dirty="0"/>
              <a:t>和场合</a:t>
            </a:r>
            <a:r>
              <a:rPr lang="en-US" altLang="zh-CN" dirty="0"/>
              <a:t>( </a:t>
            </a:r>
            <a:r>
              <a:rPr lang="zh-CN" altLang="en-US" dirty="0"/>
              <a:t>ｏｃｃａｓｉｏｎ</a:t>
            </a:r>
            <a:r>
              <a:rPr lang="en-US" altLang="zh-CN" dirty="0"/>
              <a:t>)</a:t>
            </a:r>
            <a:r>
              <a:rPr lang="zh-CN" altLang="en-US" dirty="0"/>
              <a:t>，即着装应该与当时的时间、</a:t>
            </a:r>
          </a:p>
          <a:p>
            <a:pPr marL="0" indent="0">
              <a:buNone/>
            </a:pPr>
            <a:r>
              <a:rPr lang="zh-CN" altLang="en-US" dirty="0"/>
              <a:t>   地点以及场合相 协调。 </a:t>
            </a:r>
            <a:endParaRPr lang="en-US" altLang="zh-CN" dirty="0"/>
          </a:p>
          <a:p>
            <a:pPr marL="0" indent="0">
              <a:buNone/>
            </a:pPr>
            <a:r>
              <a:rPr lang="zh-CN" altLang="en-US" dirty="0"/>
              <a:t>三、如何学好社交礼仪</a:t>
            </a:r>
            <a:endParaRPr lang="en-US" altLang="zh-CN" dirty="0"/>
          </a:p>
          <a:p>
            <a:pPr marL="0" indent="0">
              <a:buNone/>
            </a:pPr>
            <a:r>
              <a:rPr lang="en-US" altLang="zh-CN" dirty="0"/>
              <a:t>(</a:t>
            </a:r>
            <a:r>
              <a:rPr lang="zh-CN" altLang="en-US" dirty="0"/>
              <a:t>一</a:t>
            </a:r>
            <a:r>
              <a:rPr lang="en-US" altLang="zh-CN" dirty="0"/>
              <a:t>)</a:t>
            </a:r>
            <a:r>
              <a:rPr lang="zh-CN" altLang="en-US" dirty="0"/>
              <a:t>培养良好的个人气质</a:t>
            </a:r>
            <a:endParaRPr lang="en-US" altLang="zh-CN" dirty="0"/>
          </a:p>
          <a:p>
            <a:r>
              <a:rPr lang="zh-CN" altLang="en-US" dirty="0"/>
              <a:t>１</a:t>
            </a:r>
            <a:r>
              <a:rPr lang="en-US" altLang="zh-CN" dirty="0"/>
              <a:t>. </a:t>
            </a:r>
            <a:r>
              <a:rPr lang="zh-CN" altLang="en-US" dirty="0"/>
              <a:t>丰富的内心世界</a:t>
            </a:r>
            <a:endParaRPr lang="en-US" altLang="zh-CN" dirty="0"/>
          </a:p>
          <a:p>
            <a:r>
              <a:rPr lang="zh-CN" altLang="en-US" dirty="0"/>
              <a:t>２</a:t>
            </a:r>
            <a:r>
              <a:rPr lang="en-US" altLang="zh-CN" dirty="0"/>
              <a:t>. </a:t>
            </a:r>
            <a:r>
              <a:rPr lang="zh-CN" altLang="en-US" dirty="0"/>
              <a:t>平和开朗的性格</a:t>
            </a:r>
            <a:endParaRPr lang="en-US" altLang="zh-CN" dirty="0"/>
          </a:p>
          <a:p>
            <a:r>
              <a:rPr lang="zh-CN" altLang="en-US" dirty="0"/>
              <a:t>３</a:t>
            </a:r>
            <a:r>
              <a:rPr lang="en-US" altLang="zh-CN" dirty="0"/>
              <a:t>. </a:t>
            </a:r>
            <a:r>
              <a:rPr lang="zh-CN" altLang="en-US" dirty="0"/>
              <a:t>高雅的兴趣</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010" y="920750"/>
            <a:ext cx="10598150" cy="5367020"/>
          </a:xfrm>
        </p:spPr>
        <p:txBody>
          <a:bodyPr/>
          <a:lstStyle/>
          <a:p>
            <a:r>
              <a:rPr lang="zh-CN" altLang="en-US"/>
              <a:t>(三)集体名片</a:t>
            </a:r>
          </a:p>
          <a:p>
            <a:r>
              <a:rPr lang="zh-CN" altLang="en-US"/>
              <a:t>集体名片。实际是公务名片的一个变种，它通常是指某一政府部门，尤其是那些对外交往较为频繁的政府部门，其主要成员集体对外使用的名片。</a:t>
            </a:r>
          </a:p>
          <a:p>
            <a:r>
              <a:rPr lang="zh-CN" altLang="en-US"/>
              <a:t>二、名片的用途</a:t>
            </a:r>
          </a:p>
          <a:p>
            <a:r>
              <a:rPr lang="zh-CN" altLang="en-US"/>
              <a:t>(一)基本用途</a:t>
            </a:r>
          </a:p>
          <a:p>
            <a:r>
              <a:rPr lang="zh-CN" altLang="en-US"/>
              <a:t>１. 介绍自己</a:t>
            </a:r>
          </a:p>
          <a:p>
            <a:r>
              <a:rPr lang="zh-CN" altLang="en-US"/>
              <a:t>２. 结交他人</a:t>
            </a:r>
          </a:p>
          <a:p>
            <a:r>
              <a:rPr lang="zh-CN" altLang="en-US"/>
              <a:t>３. 保持联系</a:t>
            </a:r>
          </a:p>
          <a:p>
            <a:r>
              <a:rPr lang="zh-CN" altLang="en-US"/>
              <a:t>４. 通报变更</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2315" y="755650"/>
            <a:ext cx="10474325" cy="5161280"/>
          </a:xfrm>
        </p:spPr>
        <p:txBody>
          <a:bodyPr>
            <a:normAutofit/>
          </a:bodyPr>
          <a:lstStyle/>
          <a:p>
            <a:r>
              <a:rPr lang="zh-CN" altLang="en-US"/>
              <a:t>(二)特殊用途</a:t>
            </a:r>
          </a:p>
          <a:p>
            <a:r>
              <a:rPr lang="zh-CN" altLang="en-US"/>
              <a:t>１. 用作礼单</a:t>
            </a:r>
          </a:p>
          <a:p>
            <a:r>
              <a:rPr lang="zh-CN" altLang="en-US"/>
              <a:t>以私人身份向他人馈送礼品时，可将本人的社交名片充当礼单ꎬ置于礼品包装之内。</a:t>
            </a:r>
          </a:p>
          <a:p>
            <a:r>
              <a:rPr lang="zh-CN" altLang="en-US"/>
              <a:t>２. 介绍相识</a:t>
            </a:r>
          </a:p>
          <a:p>
            <a:r>
              <a:rPr lang="zh-CN" altLang="en-US"/>
              <a:t>在社交场合中。如果想向自己相识之人介绍某人，亦可使用名片。</a:t>
            </a:r>
          </a:p>
          <a:p>
            <a:r>
              <a:rPr lang="zh-CN" altLang="en-US"/>
              <a:t>３. 简短留言</a:t>
            </a:r>
          </a:p>
          <a:p>
            <a:r>
              <a:rPr lang="zh-CN" altLang="en-US"/>
              <a:t>４. 拜会他人</a:t>
            </a:r>
          </a:p>
          <a:p>
            <a:r>
              <a:rPr lang="zh-CN" altLang="en-US"/>
              <a:t>三、名片的交换</a:t>
            </a:r>
          </a:p>
          <a:p>
            <a:r>
              <a:rPr lang="zh-CN" altLang="en-US"/>
              <a:t>(一)名片的携带</a:t>
            </a:r>
          </a:p>
          <a:p>
            <a:r>
              <a:rPr lang="zh-CN" altLang="en-US"/>
              <a:t>１. 足量适用     ２. 完好无损    ３. 放置到位</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0115" y="560070"/>
            <a:ext cx="10365105" cy="6176645"/>
          </a:xfrm>
        </p:spPr>
        <p:txBody>
          <a:bodyPr>
            <a:normAutofit/>
          </a:bodyPr>
          <a:lstStyle/>
          <a:p>
            <a:r>
              <a:rPr lang="zh-CN" altLang="en-US"/>
              <a:t>(二)名片递交</a:t>
            </a:r>
          </a:p>
          <a:p>
            <a:r>
              <a:rPr lang="zh-CN" altLang="en-US"/>
              <a:t>１. 交换名片的时机</a:t>
            </a:r>
          </a:p>
          <a:p>
            <a:r>
              <a:rPr lang="zh-CN" altLang="en-US"/>
              <a:t>２. 交换名片的方法</a:t>
            </a:r>
          </a:p>
          <a:p>
            <a:r>
              <a:rPr lang="zh-CN" altLang="en-US"/>
              <a:t>(１)递上自己的名片。</a:t>
            </a:r>
          </a:p>
          <a:p>
            <a:r>
              <a:rPr lang="zh-CN" altLang="en-US"/>
              <a:t>(２)接受他人的名片。</a:t>
            </a:r>
          </a:p>
          <a:p>
            <a:r>
              <a:rPr lang="zh-CN" altLang="en-US"/>
              <a:t>３. 索取他人的名片</a:t>
            </a:r>
          </a:p>
          <a:p>
            <a:r>
              <a:rPr lang="zh-CN" altLang="en-US"/>
              <a:t>(１)交易法。</a:t>
            </a:r>
          </a:p>
          <a:p>
            <a:r>
              <a:rPr lang="zh-CN" altLang="en-US"/>
              <a:t>(２)激将法。</a:t>
            </a:r>
          </a:p>
          <a:p>
            <a:r>
              <a:rPr lang="zh-CN" altLang="en-US"/>
              <a:t>(３)谦恭法。</a:t>
            </a:r>
          </a:p>
          <a:p>
            <a:r>
              <a:rPr lang="zh-CN" altLang="en-US"/>
              <a:t>(４)联络法。</a:t>
            </a:r>
          </a:p>
          <a:p>
            <a:r>
              <a:rPr lang="zh-CN" altLang="en-US"/>
              <a:t>４. 婉拒他人索取名片</a:t>
            </a:r>
          </a:p>
          <a:p>
            <a:r>
              <a:rPr lang="zh-CN" altLang="en-US"/>
              <a:t>当他人索取本人名片。而不想给对方时，不宜直截了当，而应用委婉的方法表达此意。</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00405"/>
            <a:ext cx="10460990" cy="5380355"/>
          </a:xfrm>
        </p:spPr>
        <p:txBody>
          <a:bodyPr/>
          <a:lstStyle/>
          <a:p>
            <a:r>
              <a:rPr lang="zh-CN" altLang="en-US"/>
              <a:t>四、名片的存放</a:t>
            </a:r>
          </a:p>
          <a:p>
            <a:r>
              <a:rPr lang="zh-CN" altLang="en-US"/>
              <a:t>(一)名片的放置</a:t>
            </a:r>
          </a:p>
          <a:p>
            <a:r>
              <a:rPr lang="zh-CN" altLang="en-US"/>
              <a:t>在参加交际应酬之前，应该提前准备好名片，并进行必要的检查。</a:t>
            </a:r>
          </a:p>
          <a:p>
            <a:r>
              <a:rPr lang="zh-CN" altLang="en-US"/>
              <a:t>(二)名片的收藏</a:t>
            </a:r>
          </a:p>
          <a:p>
            <a:r>
              <a:rPr lang="zh-CN" altLang="en-US"/>
              <a:t>参加交际应酬以后，应立即对所收到的名片进行整理收藏，以便今后使用方便。</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65530"/>
          </a:xfrm>
        </p:spPr>
        <p:txBody>
          <a:bodyPr/>
          <a:lstStyle/>
          <a:p>
            <a:r>
              <a:rPr lang="zh-CN" altLang="en-US"/>
              <a:t>任务五   日常交谈礼仪</a:t>
            </a:r>
          </a:p>
        </p:txBody>
      </p:sp>
      <p:sp>
        <p:nvSpPr>
          <p:cNvPr id="3" name="内容占位符 2"/>
          <p:cNvSpPr>
            <a:spLocks noGrp="1"/>
          </p:cNvSpPr>
          <p:nvPr>
            <p:ph idx="1"/>
          </p:nvPr>
        </p:nvSpPr>
        <p:spPr>
          <a:xfrm>
            <a:off x="838200" y="1430655"/>
            <a:ext cx="10392410" cy="4954905"/>
          </a:xfrm>
        </p:spPr>
        <p:txBody>
          <a:bodyPr>
            <a:normAutofit/>
          </a:bodyPr>
          <a:lstStyle/>
          <a:p>
            <a:r>
              <a:rPr lang="zh-CN" altLang="en-US"/>
              <a:t>一、日常交谈的原则</a:t>
            </a:r>
          </a:p>
          <a:p>
            <a:r>
              <a:rPr lang="zh-CN" altLang="en-US"/>
              <a:t>(一)真诚坦率的原则</a:t>
            </a:r>
          </a:p>
          <a:p>
            <a:r>
              <a:rPr lang="zh-CN" altLang="en-US"/>
              <a:t>真诚是做人的美德，也是交谈的原则。</a:t>
            </a:r>
          </a:p>
          <a:p>
            <a:r>
              <a:rPr lang="zh-CN" altLang="en-US"/>
              <a:t>(二)互相尊重的原则</a:t>
            </a:r>
          </a:p>
          <a:p>
            <a:r>
              <a:rPr lang="zh-CN" altLang="en-US"/>
              <a:t>交谈是双方思想、感情的交流，是双向活动。</a:t>
            </a:r>
          </a:p>
          <a:p>
            <a:r>
              <a:rPr lang="zh-CN" altLang="en-US"/>
              <a:t>二、交谈的语言</a:t>
            </a:r>
          </a:p>
          <a:p>
            <a:r>
              <a:rPr lang="zh-CN" altLang="en-US"/>
              <a:t>(一)语言文明</a:t>
            </a:r>
          </a:p>
          <a:p>
            <a:r>
              <a:rPr lang="zh-CN" altLang="en-US"/>
              <a:t>(１)在交谈中使用礼貌用语，是博得他人好感与体谅的最为简单易行的做法。</a:t>
            </a:r>
          </a:p>
          <a:p>
            <a:r>
              <a:rPr lang="zh-CN" altLang="en-US"/>
              <a:t>(２)作为有文化、有知识、有教养的现代人。在交谈中一定要使用文明优雅的语言。</a:t>
            </a:r>
          </a:p>
          <a:p>
            <a:r>
              <a:rPr lang="zh-CN" altLang="en-US"/>
              <a:t>(３)交谈中应当尽量避免一些不文雅的语句和说法。不宜明言的一些事情可以用委婉的</a:t>
            </a:r>
          </a:p>
          <a:p>
            <a:r>
              <a:rPr lang="zh-CN" altLang="en-US"/>
              <a:t>词句来表达。</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1040" y="687705"/>
            <a:ext cx="10529570" cy="5516880"/>
          </a:xfrm>
        </p:spPr>
        <p:txBody>
          <a:bodyPr>
            <a:normAutofit/>
          </a:bodyPr>
          <a:lstStyle/>
          <a:p>
            <a:r>
              <a:rPr lang="zh-CN" altLang="en-US"/>
              <a:t>(二)语言准确</a:t>
            </a:r>
          </a:p>
          <a:p>
            <a:r>
              <a:rPr lang="zh-CN" altLang="en-US"/>
              <a:t>１. 发音准确</a:t>
            </a:r>
          </a:p>
          <a:p>
            <a:r>
              <a:rPr lang="zh-CN" altLang="en-US"/>
              <a:t>２. 语速适中</a:t>
            </a:r>
          </a:p>
          <a:p>
            <a:r>
              <a:rPr lang="zh-CN" altLang="en-US"/>
              <a:t>３. 口气谦和</a:t>
            </a:r>
          </a:p>
          <a:p>
            <a:r>
              <a:rPr lang="zh-CN" altLang="en-US"/>
              <a:t>４. 内容简明</a:t>
            </a:r>
          </a:p>
          <a:p>
            <a:r>
              <a:rPr lang="zh-CN" altLang="en-US"/>
              <a:t>５. 用词通俗</a:t>
            </a:r>
          </a:p>
          <a:p>
            <a:r>
              <a:rPr lang="zh-CN" altLang="en-US"/>
              <a:t>三、日常交谈的态度</a:t>
            </a:r>
          </a:p>
          <a:p>
            <a:r>
              <a:rPr lang="zh-CN" altLang="en-US"/>
              <a:t>(一)表情自然</a:t>
            </a:r>
          </a:p>
          <a:p>
            <a:r>
              <a:rPr lang="zh-CN" altLang="en-US"/>
              <a:t>(１)交谈时目光应专注，或注视对方，或凝神思考，从而和谐地与交谈进程相配合。</a:t>
            </a:r>
          </a:p>
          <a:p>
            <a:r>
              <a:rPr lang="zh-CN" altLang="en-US"/>
              <a:t>(２)在交谈时可适当运用眉毛、嘴、眼睛在形态上的变化。</a:t>
            </a:r>
          </a:p>
          <a:p>
            <a:r>
              <a:rPr lang="zh-CN" altLang="en-US"/>
              <a:t>(３)交谈时的表情应与说话的内容相配合。</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32460"/>
            <a:ext cx="10638790" cy="5668010"/>
          </a:xfrm>
        </p:spPr>
        <p:txBody>
          <a:bodyPr/>
          <a:lstStyle/>
          <a:p>
            <a:r>
              <a:rPr lang="zh-CN" altLang="en-US"/>
              <a:t>(二)举止得体</a:t>
            </a:r>
          </a:p>
          <a:p>
            <a:r>
              <a:rPr lang="zh-CN" altLang="en-US"/>
              <a:t>(１)适度的动作是必要的。</a:t>
            </a:r>
          </a:p>
          <a:p>
            <a:r>
              <a:rPr lang="zh-CN" altLang="en-US"/>
              <a:t>(２)避免过分、多余的动作。</a:t>
            </a:r>
          </a:p>
          <a:p>
            <a:r>
              <a:rPr lang="zh-CN" altLang="en-US"/>
              <a:t>(三)遵守惯例</a:t>
            </a:r>
          </a:p>
          <a:p>
            <a:r>
              <a:rPr lang="zh-CN" altLang="en-US"/>
              <a:t>１. 注意倾听</a:t>
            </a:r>
          </a:p>
          <a:p>
            <a:r>
              <a:rPr lang="zh-CN" altLang="en-US"/>
              <a:t>２. 谨慎插话</a:t>
            </a:r>
          </a:p>
          <a:p>
            <a:r>
              <a:rPr lang="zh-CN" altLang="en-US"/>
              <a:t>３. 礼貌进退</a:t>
            </a:r>
          </a:p>
          <a:p>
            <a:r>
              <a:rPr lang="zh-CN" altLang="en-US"/>
              <a:t>４. 注意交流</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741680"/>
            <a:ext cx="10570210" cy="5640070"/>
          </a:xfrm>
        </p:spPr>
        <p:txBody>
          <a:bodyPr/>
          <a:lstStyle/>
          <a:p>
            <a:r>
              <a:rPr lang="zh-CN" altLang="en-US"/>
              <a:t>四、日常交谈的主题</a:t>
            </a:r>
          </a:p>
          <a:p>
            <a:r>
              <a:rPr lang="zh-CN" altLang="en-US"/>
              <a:t>(一)既定的主题</a:t>
            </a:r>
          </a:p>
          <a:p>
            <a:r>
              <a:rPr lang="zh-CN" altLang="en-US"/>
              <a:t>既定的主题即交谈双方已约定，或者其中某一方先准备好的主题。</a:t>
            </a:r>
          </a:p>
          <a:p>
            <a:r>
              <a:rPr lang="zh-CN" altLang="en-US"/>
              <a:t>(二)高雅的主题</a:t>
            </a:r>
          </a:p>
          <a:p>
            <a:r>
              <a:rPr lang="zh-CN" altLang="en-US"/>
              <a:t>高雅的主题即内容文明、优雅或格调高尚、脱俗的话题。</a:t>
            </a:r>
          </a:p>
          <a:p>
            <a:r>
              <a:rPr lang="zh-CN" altLang="en-US"/>
              <a:t>(三)轻松的主题</a:t>
            </a:r>
          </a:p>
          <a:p>
            <a:r>
              <a:rPr lang="zh-CN" altLang="en-US"/>
              <a:t>轻松的主题即谈起来令人轻松愉快、身心放松、饶有情趣、不觉劳累厌烦的话题。</a:t>
            </a:r>
          </a:p>
          <a:p>
            <a:r>
              <a:rPr lang="zh-CN" altLang="en-US"/>
              <a:t>(四)擅长的主题</a:t>
            </a:r>
          </a:p>
          <a:p>
            <a:r>
              <a:rPr lang="zh-CN" altLang="en-US"/>
              <a:t>擅长的主题是指交谈双方，尤其是交谈对象有研究、感兴趣和有可谈之处的话题。</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412750"/>
            <a:ext cx="10570845" cy="5709285"/>
          </a:xfrm>
        </p:spPr>
        <p:txBody>
          <a:bodyPr/>
          <a:lstStyle/>
          <a:p>
            <a:r>
              <a:rPr lang="zh-CN" altLang="en-US"/>
              <a:t>五、日常交谈的方式</a:t>
            </a:r>
          </a:p>
          <a:p>
            <a:r>
              <a:rPr lang="zh-CN" altLang="en-US"/>
              <a:t>(一)倾泻式交谈</a:t>
            </a:r>
          </a:p>
          <a:p>
            <a:r>
              <a:rPr lang="zh-CN" altLang="en-US"/>
              <a:t>倾泻式交谈，就是人们通常所说的“打开天窗说亮话”，知无不言，言无不尽，将自己的所有想法和见解统统讲出来，以便让对方较为全面客观地了解自己的内心世界。</a:t>
            </a:r>
          </a:p>
          <a:p>
            <a:r>
              <a:rPr lang="zh-CN" altLang="en-US"/>
              <a:t>(二)静听式交谈</a:t>
            </a:r>
          </a:p>
          <a:p>
            <a:r>
              <a:rPr lang="zh-CN" altLang="en-US"/>
              <a:t>静听式交谈，即在交谈时有意识地少说多听，以听为主。</a:t>
            </a:r>
          </a:p>
          <a:p>
            <a:r>
              <a:rPr lang="zh-CN" altLang="en-US"/>
              <a:t>(三)启发式交谈</a:t>
            </a:r>
          </a:p>
          <a:p>
            <a:r>
              <a:rPr lang="zh-CN" altLang="en-US"/>
              <a:t>启发式交谈，即交谈一方主动与那些拙于辞令的谈话对象进行合作。在话题的选择或谈话的走向上对对方多方引导、循循善诱，或者抛砖引玉，鼓励对方采用恰当方式阐述己见。</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6720" y="728345"/>
            <a:ext cx="10968355" cy="5516880"/>
          </a:xfrm>
        </p:spPr>
        <p:txBody>
          <a:bodyPr/>
          <a:lstStyle/>
          <a:p>
            <a:r>
              <a:rPr lang="zh-CN" altLang="en-US"/>
              <a:t>(四)跳跃式交谈</a:t>
            </a:r>
          </a:p>
          <a:p>
            <a:r>
              <a:rPr lang="zh-CN" altLang="en-US"/>
              <a:t>跳跃式交谈。即在交谈中，倘若一方或双方对某一话题感到厌倦、不合时宜、无人呼应或难以回答时，及时地转而谈论另外一些较为适当的、双方都感兴趣的话题。</a:t>
            </a:r>
          </a:p>
          <a:p>
            <a:r>
              <a:rPr lang="zh-CN" altLang="en-US"/>
              <a:t>(五)评判式交谈</a:t>
            </a:r>
          </a:p>
          <a:p>
            <a:r>
              <a:rPr lang="zh-CN" altLang="en-US"/>
              <a:t>评判式交谈，即在谈话中听取了他人的观点、见解后，在适当时刻，以适当方法恰如其分地进行插话，来发表自己就此问题的主要看法。</a:t>
            </a:r>
          </a:p>
          <a:p>
            <a:r>
              <a:rPr lang="zh-CN" altLang="en-US"/>
              <a:t>(六)扩展式交谈</a:t>
            </a:r>
          </a:p>
          <a:p>
            <a:r>
              <a:rPr lang="zh-CN" altLang="en-US"/>
              <a:t>扩展式交谈，即围绕着大家共同关心的问题，进行由此及彼、由表及里的探讨，以便开阔思路、加深印象、提高认识或达成一致。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0634" y="845910"/>
            <a:ext cx="10683239" cy="5345883"/>
          </a:xfrm>
        </p:spPr>
        <p:txBody>
          <a:bodyPr>
            <a:normAutofit/>
          </a:bodyPr>
          <a:lstStyle/>
          <a:p>
            <a:r>
              <a:rPr lang="en-US" altLang="zh-CN" dirty="0"/>
              <a:t>(</a:t>
            </a:r>
            <a:r>
              <a:rPr lang="zh-CN" altLang="en-US" dirty="0"/>
              <a:t>二</a:t>
            </a:r>
            <a:r>
              <a:rPr lang="en-US" altLang="zh-CN" dirty="0"/>
              <a:t>)</a:t>
            </a:r>
            <a:r>
              <a:rPr lang="zh-CN" altLang="en-US" dirty="0"/>
              <a:t>塑造健康性格</a:t>
            </a:r>
            <a:endParaRPr lang="en-US" altLang="zh-CN" dirty="0"/>
          </a:p>
          <a:p>
            <a:r>
              <a:rPr lang="zh-CN" altLang="en-US" dirty="0"/>
              <a:t>１</a:t>
            </a:r>
            <a:r>
              <a:rPr lang="en-US" altLang="zh-CN" dirty="0"/>
              <a:t>. </a:t>
            </a:r>
            <a:r>
              <a:rPr lang="zh-CN" altLang="en-US" dirty="0"/>
              <a:t>外向、耐心和宽容</a:t>
            </a:r>
            <a:endParaRPr lang="en-US" altLang="zh-CN" dirty="0"/>
          </a:p>
          <a:p>
            <a:r>
              <a:rPr lang="zh-CN" altLang="en-US" dirty="0"/>
              <a:t>２</a:t>
            </a:r>
            <a:r>
              <a:rPr lang="en-US" altLang="zh-CN" dirty="0"/>
              <a:t>. </a:t>
            </a:r>
            <a:r>
              <a:rPr lang="zh-CN" altLang="en-US" dirty="0"/>
              <a:t>沉稳、自信和坚持原则</a:t>
            </a:r>
            <a:endParaRPr lang="en-US" altLang="zh-CN" dirty="0"/>
          </a:p>
          <a:p>
            <a:r>
              <a:rPr lang="zh-CN" altLang="en-US" dirty="0"/>
              <a:t>３</a:t>
            </a:r>
            <a:r>
              <a:rPr lang="en-US" altLang="zh-CN" dirty="0"/>
              <a:t>. </a:t>
            </a:r>
            <a:r>
              <a:rPr lang="zh-CN" altLang="en-US" dirty="0"/>
              <a:t>富有幽默感 </a:t>
            </a:r>
            <a:endParaRPr lang="en-US" altLang="zh-CN" dirty="0"/>
          </a:p>
          <a:p>
            <a:r>
              <a:rPr lang="en-US" altLang="zh-CN" dirty="0"/>
              <a:t>(</a:t>
            </a:r>
            <a:r>
              <a:rPr lang="zh-CN" altLang="en-US" dirty="0"/>
              <a:t>三</a:t>
            </a:r>
            <a:r>
              <a:rPr lang="en-US" altLang="zh-CN" dirty="0"/>
              <a:t>)</a:t>
            </a:r>
            <a:r>
              <a:rPr lang="zh-CN" altLang="en-US" dirty="0"/>
              <a:t>打造社交能力</a:t>
            </a:r>
            <a:endParaRPr lang="en-US" altLang="zh-CN" dirty="0"/>
          </a:p>
          <a:p>
            <a:r>
              <a:rPr lang="zh-CN" altLang="en-US" dirty="0"/>
              <a:t>１</a:t>
            </a:r>
            <a:r>
              <a:rPr lang="en-US" altLang="zh-CN" dirty="0"/>
              <a:t>. </a:t>
            </a:r>
            <a:r>
              <a:rPr lang="zh-CN" altLang="en-US" dirty="0"/>
              <a:t>表达能力 </a:t>
            </a:r>
          </a:p>
          <a:p>
            <a:r>
              <a:rPr lang="zh-CN" altLang="en-US" dirty="0"/>
              <a:t>表达能力是指用语言、文字和动作等方式将自己的知识、观点、意见明确地传递给他人的能力。</a:t>
            </a:r>
            <a:endParaRPr lang="en-US" altLang="zh-CN" dirty="0"/>
          </a:p>
          <a:p>
            <a:r>
              <a:rPr lang="zh-CN" altLang="en-US" dirty="0"/>
              <a:t>２</a:t>
            </a:r>
            <a:r>
              <a:rPr lang="en-US" altLang="zh-CN" dirty="0"/>
              <a:t>. </a:t>
            </a:r>
            <a:r>
              <a:rPr lang="zh-CN" altLang="en-US" dirty="0"/>
              <a:t>自控能力 </a:t>
            </a:r>
          </a:p>
          <a:p>
            <a:r>
              <a:rPr lang="zh-CN" altLang="en-US" dirty="0"/>
              <a:t>自控能力是指控制自己情绪的能力。</a:t>
            </a:r>
            <a:endParaRPr lang="en-US" altLang="zh-CN" dirty="0"/>
          </a:p>
          <a:p>
            <a:r>
              <a:rPr lang="zh-CN" altLang="en-US" dirty="0"/>
              <a:t>３</a:t>
            </a:r>
            <a:r>
              <a:rPr lang="en-US" altLang="zh-CN" dirty="0"/>
              <a:t>. </a:t>
            </a:r>
            <a:r>
              <a:rPr lang="zh-CN" altLang="en-US" dirty="0"/>
              <a:t>应变能力 </a:t>
            </a:r>
          </a:p>
          <a:p>
            <a:r>
              <a:rPr lang="zh-CN" altLang="en-US" dirty="0"/>
              <a:t>应变能力是指应付突发情况的能力。</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125" y="742315"/>
            <a:ext cx="10968355" cy="5366385"/>
          </a:xfrm>
        </p:spPr>
        <p:txBody>
          <a:bodyPr/>
          <a:lstStyle/>
          <a:p>
            <a:r>
              <a:rPr lang="zh-CN" altLang="en-US"/>
              <a:t>六、日常交谈中的身体语言</a:t>
            </a:r>
          </a:p>
          <a:p>
            <a:r>
              <a:rPr lang="zh-CN" altLang="en-US"/>
              <a:t>(一)积极的身体语言</a:t>
            </a:r>
          </a:p>
          <a:p>
            <a:r>
              <a:rPr lang="zh-CN" altLang="en-US"/>
              <a:t>(１)对方的脸颊微微向上升。</a:t>
            </a:r>
          </a:p>
          <a:p>
            <a:r>
              <a:rPr lang="zh-CN" altLang="en-US"/>
              <a:t>(２)眼睛眯起变细。</a:t>
            </a:r>
          </a:p>
          <a:p>
            <a:r>
              <a:rPr lang="zh-CN" altLang="en-US"/>
              <a:t>(３)嘴角向上扬，嘴时常半闭半开。</a:t>
            </a:r>
          </a:p>
          <a:p>
            <a:r>
              <a:rPr lang="zh-CN" altLang="en-US"/>
              <a:t>(４)肩部保持平衡。</a:t>
            </a:r>
          </a:p>
          <a:p>
            <a:r>
              <a:rPr lang="zh-CN" altLang="en-US"/>
              <a:t>(５)对方眨眼次数减少，睁大眼睛。</a:t>
            </a:r>
          </a:p>
          <a:p>
            <a:r>
              <a:rPr lang="zh-CN" altLang="en-US"/>
              <a:t>(６)身体略向前倾。</a:t>
            </a:r>
          </a:p>
          <a:p>
            <a:r>
              <a:rPr lang="zh-CN" altLang="en-US"/>
              <a:t>(７)频繁和说话人配合。</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8345" y="687070"/>
            <a:ext cx="10570210" cy="5749925"/>
          </a:xfrm>
        </p:spPr>
        <p:txBody>
          <a:bodyPr/>
          <a:lstStyle/>
          <a:p>
            <a:r>
              <a:rPr lang="zh-CN" altLang="en-US"/>
              <a:t>(二)消极的身体语言</a:t>
            </a:r>
          </a:p>
          <a:p>
            <a:r>
              <a:rPr lang="zh-CN" altLang="en-US"/>
              <a:t>(１)跷起二郎腿，并将跷起的脚尖对着别人。</a:t>
            </a:r>
          </a:p>
          <a:p>
            <a:r>
              <a:rPr lang="zh-CN" altLang="en-US"/>
              <a:t>(２)打哈欠，伸懒腰。</a:t>
            </a:r>
          </a:p>
          <a:p>
            <a:r>
              <a:rPr lang="zh-CN" altLang="en-US"/>
              <a:t>(３)剪指甲、挖耳朵、抠鼻子、抖脚或摆弄手指。</a:t>
            </a:r>
          </a:p>
          <a:p>
            <a:r>
              <a:rPr lang="zh-CN" altLang="en-US"/>
              <a:t>(４)看手表。</a:t>
            </a:r>
          </a:p>
          <a:p>
            <a:r>
              <a:rPr lang="zh-CN" altLang="en-US"/>
              <a:t>(５)手搂在脑后。</a:t>
            </a:r>
          </a:p>
          <a:p>
            <a:r>
              <a:rPr lang="zh-CN" altLang="en-US"/>
              <a:t>(６)交叉双臂紧抱在胸前。</a:t>
            </a:r>
          </a:p>
          <a:p>
            <a:r>
              <a:rPr lang="zh-CN" altLang="en-US"/>
              <a:t>(７)双腿叉开。</a:t>
            </a:r>
          </a:p>
          <a:p>
            <a:r>
              <a:rPr lang="zh-CN" altLang="en-US"/>
              <a:t>(８)揉眼、搔头发。</a:t>
            </a:r>
          </a:p>
          <a:p>
            <a:r>
              <a:rPr lang="zh-CN" altLang="en-US"/>
              <a:t>(９)对着别人喷吐烟雾或烟圈。</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2965" y="2614930"/>
            <a:ext cx="10515600" cy="1325563"/>
          </a:xfrm>
        </p:spPr>
        <p:txBody>
          <a:bodyPr/>
          <a:lstStyle/>
          <a:p>
            <a:r>
              <a:rPr lang="zh-CN" altLang="en-US"/>
              <a:t>项目三   通 联 礼 仪</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6455"/>
          </a:xfrm>
        </p:spPr>
        <p:txBody>
          <a:bodyPr/>
          <a:lstStyle/>
          <a:p>
            <a:r>
              <a:rPr lang="zh-CN" altLang="en-US"/>
              <a:t>任务一   书 信 礼 仪</a:t>
            </a:r>
          </a:p>
        </p:txBody>
      </p:sp>
      <p:sp>
        <p:nvSpPr>
          <p:cNvPr id="3" name="内容占位符 2"/>
          <p:cNvSpPr>
            <a:spLocks noGrp="1"/>
          </p:cNvSpPr>
          <p:nvPr>
            <p:ph idx="1"/>
          </p:nvPr>
        </p:nvSpPr>
        <p:spPr>
          <a:xfrm>
            <a:off x="838200" y="1372870"/>
            <a:ext cx="10598150" cy="4954905"/>
          </a:xfrm>
        </p:spPr>
        <p:txBody>
          <a:bodyPr>
            <a:normAutofit/>
          </a:bodyPr>
          <a:lstStyle/>
          <a:p>
            <a:r>
              <a:rPr lang="zh-CN" altLang="en-US"/>
              <a:t>一、书信格式</a:t>
            </a:r>
          </a:p>
          <a:p>
            <a:r>
              <a:rPr lang="zh-CN" altLang="en-US"/>
              <a:t>(一)汉语的书信格式</a:t>
            </a:r>
          </a:p>
          <a:p>
            <a:r>
              <a:rPr lang="zh-CN" altLang="en-US"/>
              <a:t>１. 信文</a:t>
            </a:r>
          </a:p>
          <a:p>
            <a:r>
              <a:rPr lang="zh-CN" altLang="en-US"/>
              <a:t>信文。即书写于信笺之上的文字，故此它又叫笺文。信文的三个组成部分：</a:t>
            </a:r>
          </a:p>
          <a:p>
            <a:r>
              <a:rPr lang="zh-CN" altLang="en-US"/>
              <a:t>(１)信文前段，指的是信文的起始部分。</a:t>
            </a:r>
          </a:p>
          <a:p>
            <a:r>
              <a:rPr lang="zh-CN" altLang="en-US"/>
              <a:t>(２)信文中段，又叫信文的正文。</a:t>
            </a:r>
          </a:p>
          <a:p>
            <a:r>
              <a:rPr lang="zh-CN" altLang="en-US"/>
              <a:t>(３)信文后段，又叫信文的结尾。</a:t>
            </a:r>
          </a:p>
          <a:p>
            <a:r>
              <a:rPr lang="zh-CN" altLang="en-US"/>
              <a:t>２. 封文</a:t>
            </a:r>
          </a:p>
          <a:p>
            <a:r>
              <a:rPr lang="zh-CN" altLang="en-US"/>
              <a:t>封文，即在信封上所写的文字。</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42315"/>
            <a:ext cx="10556875" cy="5627370"/>
          </a:xfrm>
        </p:spPr>
        <p:txBody>
          <a:bodyPr>
            <a:normAutofit fontScale="97500"/>
          </a:bodyPr>
          <a:lstStyle/>
          <a:p>
            <a:r>
              <a:rPr lang="zh-CN" altLang="en-US"/>
              <a:t>(二)英文的书信格式</a:t>
            </a:r>
          </a:p>
          <a:p>
            <a:r>
              <a:rPr lang="zh-CN" altLang="en-US"/>
              <a:t>１. 信头(ｈｅａｄｉｎｇ)</a:t>
            </a:r>
          </a:p>
          <a:p>
            <a:r>
              <a:rPr lang="zh-CN" altLang="en-US"/>
              <a:t>指发信人的姓名(单位名称)、地址和日期，一般写在信纸的右上角。</a:t>
            </a:r>
          </a:p>
          <a:p>
            <a:r>
              <a:rPr lang="zh-CN" altLang="en-US"/>
              <a:t>２. 信内地址(ｉｎｓｉｄｅ ａｄｄｒｅｓｓ)</a:t>
            </a:r>
          </a:p>
          <a:p>
            <a:r>
              <a:rPr lang="zh-CN" altLang="en-US"/>
              <a:t>在一般的社交信中，信内收信人的地址通常省略，但是在公务信函中不能省略。</a:t>
            </a:r>
          </a:p>
          <a:p>
            <a:r>
              <a:rPr lang="zh-CN" altLang="en-US"/>
              <a:t>３. 称呼(ｓａｌｕｔａｔｉｏｎ)</a:t>
            </a:r>
          </a:p>
          <a:p>
            <a:r>
              <a:rPr lang="zh-CN" altLang="en-US"/>
              <a:t>称呼，是写信人对收信人的称呼用语。</a:t>
            </a:r>
          </a:p>
          <a:p>
            <a:r>
              <a:rPr lang="zh-CN" altLang="en-US"/>
              <a:t>４. 正文(ｂｏｄｙ ｏｆ ｔｈｅ ｌｅｔｔｅｒ)</a:t>
            </a:r>
          </a:p>
          <a:p>
            <a:r>
              <a:rPr lang="zh-CN" altLang="en-US"/>
              <a:t>位置在下面称呼语隔一行，是信的核心部分。</a:t>
            </a:r>
          </a:p>
          <a:p>
            <a:r>
              <a:rPr lang="zh-CN" altLang="en-US"/>
              <a:t>５. 结束语(ｃｏｍｐｌｉｍｅｎｔａｒｙ ｃｌｏｓｅ)</a:t>
            </a:r>
          </a:p>
          <a:p>
            <a:r>
              <a:rPr lang="zh-CN" altLang="en-US"/>
              <a:t>在正文下面的一至两行处，从信纸的中间偏右处开始，第一个词开头要大写，句末用逗号。不同的对象，结束语的写法也不同。</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６. 签名(ｓｉｇｎａｔｕｒｅ)</a:t>
            </a:r>
          </a:p>
          <a:p>
            <a:r>
              <a:rPr lang="zh-CN" altLang="en-US"/>
              <a:t>低于结束语一至两行，从信纸中间偏右的地方开始，在结束语的正下方，在签完名字的下面还要有用打字机打出的名字，以便识别。</a:t>
            </a:r>
          </a:p>
          <a:p>
            <a:r>
              <a:rPr lang="zh-CN" altLang="en-US"/>
              <a:t>７. 附言(ｐｏｓｔｓｃｒｉｐｔ)</a:t>
            </a:r>
          </a:p>
          <a:p>
            <a:r>
              <a:rPr lang="zh-CN" altLang="en-US"/>
              <a:t>一封信写完了，突然又想起遗漏的事情。这时用 Ｐ. Ｓ. 表示，再写上遗漏的话即可，要长话短说。</a:t>
            </a:r>
          </a:p>
          <a:p>
            <a:r>
              <a:rPr lang="zh-CN" altLang="en-US"/>
              <a:t>８. 附件(ｅｎｃｌｏｓｕｒｅ)</a:t>
            </a:r>
          </a:p>
          <a:p>
            <a:r>
              <a:rPr lang="zh-CN" altLang="en-US"/>
              <a:t>信件如果有附件，可在信纸的左下角，注上“Ｅｎｃｌ:”或“Ｅｎｃ:”。</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18490"/>
            <a:ext cx="10502265" cy="5805170"/>
          </a:xfrm>
        </p:spPr>
        <p:txBody>
          <a:bodyPr>
            <a:normAutofit fontScale="97500"/>
          </a:bodyPr>
          <a:lstStyle/>
          <a:p>
            <a:r>
              <a:rPr lang="zh-CN" altLang="en-US"/>
              <a:t>二、通信技巧</a:t>
            </a:r>
          </a:p>
          <a:p>
            <a:r>
              <a:rPr lang="zh-CN" altLang="en-US"/>
              <a:t>(一)写信</a:t>
            </a:r>
          </a:p>
          <a:p>
            <a:r>
              <a:rPr lang="zh-CN" altLang="en-US"/>
              <a:t>１. 礼貌</a:t>
            </a:r>
          </a:p>
          <a:p>
            <a:r>
              <a:rPr lang="zh-CN" altLang="en-US"/>
              <a:t>写信人在写信时，要像真正面对收信人一样，以必要的礼貌，去向对方表达自己的恭敬之意，其中的一个重要做法，就是要尽量多使用谦辞或敬语。</a:t>
            </a:r>
          </a:p>
          <a:p>
            <a:r>
              <a:rPr lang="zh-CN" altLang="en-US"/>
              <a:t>２. 完整</a:t>
            </a:r>
          </a:p>
          <a:p>
            <a:r>
              <a:rPr lang="zh-CN" altLang="en-US"/>
              <a:t>在写信时，为了避免传输错误信息，必须使书信的基本内容“按部就班”，完整无缺。</a:t>
            </a:r>
          </a:p>
          <a:p>
            <a:r>
              <a:rPr lang="zh-CN" altLang="en-US"/>
              <a:t>３. 清楚</a:t>
            </a:r>
          </a:p>
          <a:p>
            <a:r>
              <a:rPr lang="zh-CN" altLang="en-US"/>
              <a:t>书写信函时，必须使之清晰可辨。</a:t>
            </a:r>
          </a:p>
          <a:p>
            <a:r>
              <a:rPr lang="zh-CN" altLang="en-US"/>
              <a:t>４. 正确</a:t>
            </a:r>
          </a:p>
          <a:p>
            <a:r>
              <a:rPr lang="zh-CN" altLang="en-US"/>
              <a:t>在写信时，不论是称呼、叙事，还是遣词、造句，都必须做到正确无误。</a:t>
            </a:r>
          </a:p>
          <a:p>
            <a:r>
              <a:rPr lang="zh-CN" altLang="en-US"/>
              <a:t>５. 简洁</a:t>
            </a:r>
          </a:p>
          <a:p>
            <a:r>
              <a:rPr lang="zh-CN" altLang="en-US"/>
              <a:t>写信如同作文一样，同样讲究言简意赅，适可而止。</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68985"/>
            <a:ext cx="10501630" cy="5681345"/>
          </a:xfrm>
        </p:spPr>
        <p:txBody>
          <a:bodyPr>
            <a:normAutofit fontScale="97500"/>
          </a:bodyPr>
          <a:lstStyle/>
          <a:p>
            <a:r>
              <a:rPr lang="zh-CN" altLang="en-US"/>
              <a:t>(二)发信</a:t>
            </a:r>
          </a:p>
          <a:p>
            <a:r>
              <a:rPr lang="zh-CN" altLang="en-US"/>
              <a:t>１. 折叠</a:t>
            </a:r>
          </a:p>
          <a:p>
            <a:r>
              <a:rPr lang="zh-CN" altLang="en-US"/>
              <a:t>写好信文，将信笺装入信封时，不可令其过大或过小。</a:t>
            </a:r>
          </a:p>
          <a:p>
            <a:r>
              <a:rPr lang="zh-CN" altLang="en-US"/>
              <a:t>２. 装入</a:t>
            </a:r>
          </a:p>
          <a:p>
            <a:r>
              <a:rPr lang="zh-CN" altLang="en-US"/>
              <a:t>折好信笺，将其正式装入信封时，要注意的问题是:一定要将其推至信封的顶端，并且令其与信封的封口之处留有大约 １ 厘米的距离。</a:t>
            </a:r>
          </a:p>
          <a:p>
            <a:r>
              <a:rPr lang="zh-CN" altLang="en-US"/>
              <a:t>３. 附件</a:t>
            </a:r>
          </a:p>
          <a:p>
            <a:r>
              <a:rPr lang="zh-CN" altLang="en-US"/>
              <a:t>有些时候，发信人在信封之内往往还要装入其他一些书信的附件。</a:t>
            </a:r>
          </a:p>
          <a:p>
            <a:r>
              <a:rPr lang="zh-CN" altLang="en-US"/>
              <a:t>４. 邮资</a:t>
            </a:r>
          </a:p>
          <a:p>
            <a:r>
              <a:rPr lang="zh-CN" altLang="en-US"/>
              <a:t>需要自己在信封上贴邮票的话，应将其端端正正地贴好，而切勿“见缝插针”，随便乱贴邮票。</a:t>
            </a:r>
          </a:p>
          <a:p>
            <a:r>
              <a:rPr lang="zh-CN" altLang="en-US"/>
              <a:t>５. 封闭</a:t>
            </a:r>
          </a:p>
          <a:p>
            <a:r>
              <a:rPr lang="zh-CN" altLang="en-US"/>
              <a:t>对于信笺装入信封后，信封应否封闭的问题，不可不加任何分别地一概而论。</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426720"/>
            <a:ext cx="10543540" cy="5791835"/>
          </a:xfrm>
        </p:spPr>
        <p:txBody>
          <a:bodyPr>
            <a:normAutofit fontScale="97500" lnSpcReduction="10000"/>
          </a:bodyPr>
          <a:lstStyle/>
          <a:p>
            <a:r>
              <a:rPr lang="zh-CN" altLang="en-US"/>
              <a:t>(三)收信</a:t>
            </a:r>
          </a:p>
          <a:p>
            <a:r>
              <a:rPr lang="zh-CN" altLang="en-US"/>
              <a:t>１. 守法</a:t>
            </a:r>
          </a:p>
          <a:p>
            <a:r>
              <a:rPr lang="zh-CN" altLang="en-US"/>
              <a:t>２. 拆信</a:t>
            </a:r>
          </a:p>
          <a:p>
            <a:r>
              <a:rPr lang="zh-CN" altLang="en-US"/>
              <a:t>３. 保存</a:t>
            </a:r>
          </a:p>
          <a:p>
            <a:r>
              <a:rPr lang="zh-CN" altLang="en-US"/>
              <a:t>４. 即复</a:t>
            </a:r>
          </a:p>
          <a:p>
            <a:r>
              <a:rPr lang="zh-CN" altLang="en-US"/>
              <a:t>５. 回应</a:t>
            </a:r>
          </a:p>
          <a:p>
            <a:r>
              <a:rPr lang="zh-CN" altLang="en-US"/>
              <a:t>三、应用信函(一)联络函</a:t>
            </a:r>
          </a:p>
          <a:p>
            <a:r>
              <a:rPr lang="zh-CN" altLang="en-US"/>
              <a:t>联络函，又叫做保持接触函，它是平时用以培养客户关系、与客户保持联络的一种专用信函。注意:</a:t>
            </a:r>
          </a:p>
          <a:p>
            <a:r>
              <a:rPr lang="zh-CN" altLang="en-US"/>
              <a:t>１. 寻找适当的去信理由</a:t>
            </a:r>
          </a:p>
          <a:p>
            <a:r>
              <a:rPr lang="zh-CN" altLang="en-US"/>
              <a:t>２. 扼要介绍自己的状况</a:t>
            </a:r>
          </a:p>
          <a:p>
            <a:r>
              <a:rPr lang="zh-CN" altLang="en-US"/>
              <a:t>３. 要表达对对方的关注</a:t>
            </a:r>
          </a:p>
          <a:p>
            <a:r>
              <a:rPr lang="zh-CN" altLang="en-US"/>
              <a:t>４. 笼统表示合作的意图</a:t>
            </a:r>
          </a:p>
          <a:p>
            <a:r>
              <a:rPr lang="zh-CN" altLang="en-US"/>
              <a:t>５. 灵活把握友善的分寸</a:t>
            </a:r>
          </a:p>
          <a:p>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5795" y="632460"/>
            <a:ext cx="10954385" cy="5571490"/>
          </a:xfrm>
        </p:spPr>
        <p:txBody>
          <a:bodyPr/>
          <a:lstStyle/>
          <a:p>
            <a:r>
              <a:rPr lang="zh-CN" altLang="en-US"/>
              <a:t>(二)通知函</a:t>
            </a:r>
          </a:p>
          <a:p>
            <a:r>
              <a:rPr lang="zh-CN" altLang="en-US"/>
              <a:t>写作通知函时，应注意以下五点:</a:t>
            </a:r>
          </a:p>
          <a:p>
            <a:r>
              <a:rPr lang="zh-CN" altLang="en-US"/>
              <a:t>１. 重在介绍客观情况</a:t>
            </a:r>
          </a:p>
          <a:p>
            <a:r>
              <a:rPr lang="zh-CN" altLang="en-US"/>
              <a:t>２. 注意介绍的连续性</a:t>
            </a:r>
          </a:p>
          <a:p>
            <a:r>
              <a:rPr lang="zh-CN" altLang="en-US"/>
              <a:t>３. 通报己方今后计划</a:t>
            </a:r>
          </a:p>
          <a:p>
            <a:r>
              <a:rPr lang="zh-CN" altLang="en-US"/>
              <a:t>４. 促进彼此之间的合作</a:t>
            </a:r>
          </a:p>
          <a:p>
            <a:r>
              <a:rPr lang="zh-CN" altLang="en-US"/>
              <a:t>５. 表达应当含蓄委婉</a:t>
            </a:r>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8383" y="832848"/>
            <a:ext cx="10565674" cy="5358946"/>
          </a:xfrm>
        </p:spPr>
        <p:txBody>
          <a:bodyPr>
            <a:normAutofit/>
          </a:bodyPr>
          <a:lstStyle/>
          <a:p>
            <a:r>
              <a:rPr lang="en-US" altLang="zh-CN" dirty="0"/>
              <a:t>(</a:t>
            </a:r>
            <a:r>
              <a:rPr lang="zh-CN" altLang="en-US" dirty="0"/>
              <a:t>四</a:t>
            </a:r>
            <a:r>
              <a:rPr lang="en-US" altLang="zh-CN" dirty="0"/>
              <a:t>)</a:t>
            </a:r>
            <a:r>
              <a:rPr lang="zh-CN" altLang="en-US" dirty="0"/>
              <a:t>掌握社交技巧</a:t>
            </a:r>
            <a:endParaRPr lang="en-US" altLang="zh-CN" dirty="0"/>
          </a:p>
          <a:p>
            <a:r>
              <a:rPr lang="zh-CN" altLang="en-US" dirty="0"/>
              <a:t>首先应该做到的就是“知其然”即了解各种场合礼仪的具体规范，熟练掌握社交技巧；其次应该做到“知其所以然”，即对这些具体规范背后的原因能够真正地理解，而且还能够将礼仪知识融入行动中，使自己具备一定的礼仪实践能力。</a:t>
            </a:r>
          </a:p>
          <a:p>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4375" y="755650"/>
            <a:ext cx="10693400" cy="5530850"/>
          </a:xfrm>
        </p:spPr>
        <p:txBody>
          <a:bodyPr/>
          <a:lstStyle/>
          <a:p>
            <a:r>
              <a:rPr lang="zh-CN" altLang="en-US"/>
              <a:t>写作确认函，应注意以下五点:</a:t>
            </a:r>
          </a:p>
          <a:p>
            <a:r>
              <a:rPr lang="zh-CN" altLang="en-US"/>
              <a:t>１. 明确应予确认的事项</a:t>
            </a:r>
          </a:p>
          <a:p>
            <a:r>
              <a:rPr lang="zh-CN" altLang="en-US"/>
              <a:t>２. 列出相应的附加条件</a:t>
            </a:r>
          </a:p>
          <a:p>
            <a:r>
              <a:rPr lang="zh-CN" altLang="en-US"/>
              <a:t>３. 陈述己方对此的立场</a:t>
            </a:r>
          </a:p>
          <a:p>
            <a:r>
              <a:rPr lang="zh-CN" altLang="en-US"/>
              <a:t>４. 要求收信方予以确认</a:t>
            </a:r>
          </a:p>
          <a:p>
            <a:r>
              <a:rPr lang="zh-CN" altLang="en-US"/>
              <a:t>５. 在信函末尾正式署名</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0750" y="646430"/>
            <a:ext cx="10447655" cy="5695315"/>
          </a:xfrm>
        </p:spPr>
        <p:txBody>
          <a:bodyPr/>
          <a:lstStyle/>
          <a:p>
            <a:r>
              <a:rPr lang="zh-CN" altLang="en-US"/>
              <a:t>(四)感谢函</a:t>
            </a:r>
          </a:p>
          <a:p>
            <a:r>
              <a:rPr lang="zh-CN" altLang="en-US"/>
              <a:t>写作感谢函ꎬ通常应注意以下四点:</a:t>
            </a:r>
          </a:p>
          <a:p>
            <a:r>
              <a:rPr lang="zh-CN" altLang="en-US"/>
              <a:t>１. 内容简练</a:t>
            </a:r>
          </a:p>
          <a:p>
            <a:r>
              <a:rPr lang="zh-CN" altLang="en-US"/>
              <a:t>２. 面面俱到</a:t>
            </a:r>
          </a:p>
          <a:p>
            <a:r>
              <a:rPr lang="zh-CN" altLang="en-US"/>
              <a:t>３. 务必手写</a:t>
            </a:r>
          </a:p>
          <a:p>
            <a:r>
              <a:rPr lang="zh-CN" altLang="en-US"/>
              <a:t>４. 尽早寄达</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(五)推荐函</a:t>
            </a:r>
          </a:p>
          <a:p>
            <a:r>
              <a:rPr lang="zh-CN" altLang="en-US"/>
              <a:t>写作推荐函，主要需要兼顾下述四个方面:</a:t>
            </a:r>
          </a:p>
          <a:p>
            <a:r>
              <a:rPr lang="zh-CN" altLang="en-US"/>
              <a:t>１. 介绍自身情况</a:t>
            </a:r>
          </a:p>
          <a:p>
            <a:r>
              <a:rPr lang="zh-CN" altLang="en-US"/>
              <a:t>２. 评价被推荐者</a:t>
            </a:r>
          </a:p>
          <a:p>
            <a:r>
              <a:rPr lang="zh-CN" altLang="en-US"/>
              <a:t>３. 感谢收信之人</a:t>
            </a:r>
          </a:p>
          <a:p>
            <a:r>
              <a:rPr lang="zh-CN" altLang="en-US"/>
              <a:t>４. 附有背景材料</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a:t>(六)拒绝函</a:t>
            </a:r>
          </a:p>
          <a:p>
            <a:r>
              <a:rPr lang="zh-CN" altLang="en-US"/>
              <a:t>写作拒绝函，大致包括下列四点注意事项:</a:t>
            </a:r>
          </a:p>
          <a:p>
            <a:r>
              <a:rPr lang="zh-CN" altLang="en-US"/>
              <a:t>１. 当机立断</a:t>
            </a:r>
          </a:p>
          <a:p>
            <a:r>
              <a:rPr lang="zh-CN" altLang="en-US"/>
              <a:t>２. 具体说明</a:t>
            </a:r>
          </a:p>
          <a:p>
            <a:r>
              <a:rPr lang="zh-CN" altLang="en-US"/>
              <a:t>３. 阐明原因</a:t>
            </a:r>
          </a:p>
          <a:p>
            <a:r>
              <a:rPr lang="zh-CN" altLang="en-US"/>
              <a:t>４. 表达歉意</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750" y="90805"/>
            <a:ext cx="10515600" cy="1325563"/>
          </a:xfrm>
        </p:spPr>
        <p:txBody>
          <a:bodyPr/>
          <a:lstStyle/>
          <a:p>
            <a:r>
              <a:rPr lang="zh-CN" altLang="en-US"/>
              <a:t>任务二   电 话 礼 仪</a:t>
            </a:r>
          </a:p>
        </p:txBody>
      </p:sp>
      <p:sp>
        <p:nvSpPr>
          <p:cNvPr id="3" name="内容占位符 2"/>
          <p:cNvSpPr>
            <a:spLocks noGrp="1"/>
          </p:cNvSpPr>
          <p:nvPr>
            <p:ph idx="1"/>
          </p:nvPr>
        </p:nvSpPr>
        <p:spPr>
          <a:xfrm>
            <a:off x="838200" y="1304925"/>
            <a:ext cx="10515600" cy="4872355"/>
          </a:xfrm>
        </p:spPr>
        <p:txBody>
          <a:bodyPr/>
          <a:lstStyle/>
          <a:p>
            <a:r>
              <a:rPr lang="zh-CN" altLang="en-US"/>
              <a:t>一、电话礼仪的基本要求</a:t>
            </a:r>
          </a:p>
          <a:p>
            <a:r>
              <a:rPr lang="zh-CN" altLang="en-US"/>
              <a:t>电话礼仪的主旨就是“电话形象”，它的含义是:人们在使用电话时的种种表现，会使通话的对象“如见其人”，能够给对方以及其他在场的人留下完整的、深刻的印象。</a:t>
            </a:r>
          </a:p>
          <a:p>
            <a:r>
              <a:rPr lang="zh-CN" altLang="en-US"/>
              <a:t>(一)表情要面带微笑</a:t>
            </a:r>
          </a:p>
          <a:p>
            <a:r>
              <a:rPr lang="zh-CN" altLang="en-US"/>
              <a:t>(二)姿势要保持端正</a:t>
            </a:r>
          </a:p>
          <a:p>
            <a:r>
              <a:rPr lang="zh-CN" altLang="en-US"/>
              <a:t>(三)声音要清晰柔和</a:t>
            </a:r>
          </a:p>
          <a:p>
            <a:r>
              <a:rPr lang="zh-CN" altLang="en-US"/>
              <a:t>(四)过程要专一</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850" y="769620"/>
            <a:ext cx="10776585" cy="5516880"/>
          </a:xfrm>
        </p:spPr>
        <p:txBody>
          <a:bodyPr>
            <a:normAutofit fontScale="97500" lnSpcReduction="10000"/>
          </a:bodyPr>
          <a:lstStyle/>
          <a:p>
            <a:r>
              <a:rPr lang="zh-CN" altLang="en-US"/>
              <a:t>二、拨打电话的礼仪</a:t>
            </a:r>
          </a:p>
          <a:p>
            <a:r>
              <a:rPr lang="zh-CN" altLang="en-US"/>
              <a:t>(一)时间适宜</a:t>
            </a:r>
          </a:p>
          <a:p>
            <a:r>
              <a:rPr lang="zh-CN" altLang="en-US"/>
              <a:t>１. 通话时机适宜</a:t>
            </a:r>
          </a:p>
          <a:p>
            <a:r>
              <a:rPr lang="zh-CN" altLang="en-US"/>
              <a:t>一般情况下，要选择对方方便的时间。</a:t>
            </a:r>
          </a:p>
          <a:p>
            <a:r>
              <a:rPr lang="zh-CN" altLang="en-US"/>
              <a:t>２. 通话长短适宜</a:t>
            </a:r>
          </a:p>
          <a:p>
            <a:r>
              <a:rPr lang="zh-CN" altLang="en-US"/>
              <a:t>通话时间一般应遵守“３ 分钟原则”。</a:t>
            </a:r>
          </a:p>
          <a:p>
            <a:r>
              <a:rPr lang="zh-CN" altLang="en-US"/>
              <a:t>(二)内容简练</a:t>
            </a:r>
          </a:p>
          <a:p>
            <a:r>
              <a:rPr lang="zh-CN" altLang="en-US"/>
              <a:t>１. 做好准备</a:t>
            </a:r>
          </a:p>
          <a:p>
            <a:r>
              <a:rPr lang="zh-CN" altLang="en-US"/>
              <a:t>通话之前，应做好充分准备。</a:t>
            </a:r>
          </a:p>
          <a:p>
            <a:r>
              <a:rPr lang="zh-CN" altLang="en-US"/>
              <a:t>２. 内容简明扼要</a:t>
            </a:r>
          </a:p>
          <a:p>
            <a:r>
              <a:rPr lang="zh-CN" altLang="en-US"/>
              <a:t>电话接通后，除了先问候对方外，别忘记自报单位、职务和姓名。</a:t>
            </a:r>
          </a:p>
          <a:p>
            <a:r>
              <a:rPr lang="zh-CN" altLang="en-US"/>
              <a:t>３. 适可而止</a:t>
            </a:r>
          </a:p>
          <a:p>
            <a:r>
              <a:rPr lang="zh-CN" altLang="en-US"/>
              <a:t>作为发话人，应自觉控制通话的时间，要说的话已说完，就应果断终止通话。</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10895"/>
            <a:ext cx="10844530" cy="5366385"/>
          </a:xfrm>
        </p:spPr>
        <p:txBody>
          <a:bodyPr>
            <a:normAutofit/>
          </a:bodyPr>
          <a:lstStyle/>
          <a:p>
            <a:r>
              <a:rPr lang="zh-CN" altLang="en-US"/>
              <a:t>三、接电话的礼仪</a:t>
            </a:r>
          </a:p>
          <a:p>
            <a:r>
              <a:rPr lang="zh-CN" altLang="en-US"/>
              <a:t>(一)本人受话</a:t>
            </a:r>
          </a:p>
          <a:p>
            <a:r>
              <a:rPr lang="zh-CN" altLang="en-US"/>
              <a:t>需要注意三个问题:</a:t>
            </a:r>
          </a:p>
          <a:p>
            <a:r>
              <a:rPr lang="zh-CN" altLang="en-US"/>
              <a:t>１. 接听及时</a:t>
            </a:r>
          </a:p>
          <a:p>
            <a:r>
              <a:rPr lang="zh-CN" altLang="en-US"/>
              <a:t>２. 应对谦和</a:t>
            </a:r>
          </a:p>
          <a:p>
            <a:r>
              <a:rPr lang="zh-CN" altLang="en-US"/>
              <a:t>３. 主次分明</a:t>
            </a:r>
          </a:p>
          <a:p>
            <a:r>
              <a:rPr lang="zh-CN" altLang="en-US"/>
              <a:t>(二)代接电话</a:t>
            </a:r>
          </a:p>
          <a:p>
            <a:r>
              <a:rPr lang="zh-CN" altLang="en-US"/>
              <a:t>１. 礼尚往来</a:t>
            </a:r>
          </a:p>
          <a:p>
            <a:r>
              <a:rPr lang="zh-CN" altLang="en-US"/>
              <a:t>２. 尊重隐私</a:t>
            </a:r>
          </a:p>
          <a:p>
            <a:r>
              <a:rPr lang="zh-CN" altLang="en-US"/>
              <a:t>３. 准确记录</a:t>
            </a:r>
          </a:p>
          <a:p>
            <a:r>
              <a:rPr lang="zh-CN" altLang="en-US"/>
              <a:t>４. 及时传达</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14375"/>
            <a:ext cx="10515600" cy="5737225"/>
          </a:xfrm>
        </p:spPr>
        <p:txBody>
          <a:bodyPr>
            <a:normAutofit/>
          </a:bodyPr>
          <a:lstStyle/>
          <a:p>
            <a:r>
              <a:rPr lang="zh-CN" altLang="en-US"/>
              <a:t>(三)录音电话</a:t>
            </a:r>
          </a:p>
          <a:p>
            <a:r>
              <a:rPr lang="zh-CN" altLang="en-US"/>
              <a:t>１. 留言制作</a:t>
            </a:r>
          </a:p>
          <a:p>
            <a:r>
              <a:rPr lang="zh-CN" altLang="en-US"/>
              <a:t>使用录音电话，少不了要制作一段录音留言。</a:t>
            </a:r>
          </a:p>
          <a:p>
            <a:r>
              <a:rPr lang="zh-CN" altLang="en-US"/>
              <a:t>２. 来电处理</a:t>
            </a:r>
          </a:p>
          <a:p>
            <a:r>
              <a:rPr lang="zh-CN" altLang="en-US"/>
              <a:t>不是十分必要的时候不要使用录音电话，如果使用就一定要做到“言必信ꎬ行必果”。</a:t>
            </a:r>
          </a:p>
          <a:p>
            <a:r>
              <a:rPr lang="zh-CN" altLang="en-US"/>
              <a:t>四、移动电话使用礼仪</a:t>
            </a:r>
          </a:p>
          <a:p>
            <a:r>
              <a:rPr lang="zh-CN" altLang="en-US"/>
              <a:t>第一，要置放到位。</a:t>
            </a:r>
          </a:p>
          <a:p>
            <a:r>
              <a:rPr lang="zh-CN" altLang="en-US"/>
              <a:t>第二，要遵守公德。</a:t>
            </a:r>
          </a:p>
          <a:p>
            <a:r>
              <a:rPr lang="zh-CN" altLang="en-US"/>
              <a:t>第三，要保证畅通。</a:t>
            </a:r>
          </a:p>
          <a:p>
            <a:r>
              <a:rPr lang="zh-CN" altLang="en-US"/>
              <a:t>第四，要重视私密。</a:t>
            </a:r>
          </a:p>
          <a:p>
            <a:r>
              <a:rPr lang="zh-CN" altLang="en-US"/>
              <a:t>第五，要注意安全。</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51560"/>
          </a:xfrm>
        </p:spPr>
        <p:txBody>
          <a:bodyPr/>
          <a:lstStyle/>
          <a:p>
            <a:r>
              <a:rPr lang="zh-CN" altLang="en-US"/>
              <a:t>任务三  馈 赠 礼 仪</a:t>
            </a:r>
          </a:p>
        </p:txBody>
      </p:sp>
      <p:sp>
        <p:nvSpPr>
          <p:cNvPr id="3" name="内容占位符 2"/>
          <p:cNvSpPr>
            <a:spLocks noGrp="1"/>
          </p:cNvSpPr>
          <p:nvPr>
            <p:ph idx="1"/>
          </p:nvPr>
        </p:nvSpPr>
        <p:spPr>
          <a:xfrm>
            <a:off x="838200" y="1619885"/>
            <a:ext cx="10515600" cy="4351338"/>
          </a:xfrm>
        </p:spPr>
        <p:txBody>
          <a:bodyPr>
            <a:normAutofit/>
          </a:bodyPr>
          <a:lstStyle/>
          <a:p>
            <a:r>
              <a:rPr lang="zh-CN" altLang="en-US"/>
              <a:t>一、赠礼的守则</a:t>
            </a:r>
          </a:p>
          <a:p>
            <a:r>
              <a:rPr lang="zh-CN" altLang="en-US"/>
              <a:t>(一)礼品的选择</a:t>
            </a:r>
          </a:p>
          <a:p>
            <a:r>
              <a:rPr lang="zh-CN" altLang="en-US"/>
              <a:t>１. 适应性</a:t>
            </a:r>
          </a:p>
          <a:p>
            <a:r>
              <a:rPr lang="zh-CN" altLang="en-US"/>
              <a:t>赠与他人的礼品。首先应符合对方的某种实际需要，或是有助于对方的工作、学习或生活，或是可以满足对方的兴趣、爱好。</a:t>
            </a:r>
          </a:p>
          <a:p>
            <a:r>
              <a:rPr lang="zh-CN" altLang="en-US"/>
              <a:t>２. 纪念性</a:t>
            </a:r>
          </a:p>
          <a:p>
            <a:r>
              <a:rPr lang="zh-CN" altLang="en-US"/>
              <a:t>在绝大多数情况下，尤其是在关系普通者之间，送人的礼品务必要着重突出其纪念意义，即一定要讲究千里送鹅毛，礼轻情义重ꎬ而无须过分强调其价值、价格。</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92810"/>
            <a:ext cx="10570845" cy="4845685"/>
          </a:xfrm>
        </p:spPr>
        <p:txBody>
          <a:bodyPr/>
          <a:lstStyle/>
          <a:p>
            <a:r>
              <a:rPr lang="zh-CN" altLang="en-US"/>
              <a:t>３. 独特性</a:t>
            </a:r>
          </a:p>
          <a:p>
            <a:r>
              <a:rPr lang="zh-CN" altLang="en-US"/>
              <a:t>送人礼品，与做其他许多事情一样ꎬ是非常忌讳千人一面的。</a:t>
            </a:r>
          </a:p>
          <a:p>
            <a:r>
              <a:rPr lang="zh-CN" altLang="en-US"/>
              <a:t>４. 时尚性</a:t>
            </a:r>
          </a:p>
          <a:p>
            <a:r>
              <a:rPr lang="zh-CN" altLang="en-US"/>
              <a:t>礼品的时尚性。在此指的是送人的礼品，在符合以上几条标准的同时，还须符合时尚，尚未过时或落伍。</a:t>
            </a:r>
          </a:p>
          <a:p>
            <a:r>
              <a:rPr lang="zh-CN" altLang="en-US"/>
              <a:t>(二)禁忌的回避</a:t>
            </a:r>
          </a:p>
          <a:p>
            <a:r>
              <a:rPr lang="zh-CN" altLang="en-US"/>
              <a:t>主要有下列七种物品:</a:t>
            </a:r>
          </a:p>
          <a:p>
            <a:r>
              <a:rPr lang="zh-CN" altLang="en-US"/>
              <a:t>１. 违法的物品    ２. 犯规的物品    ３. 败俗的物品    ４. 犯忌的物品    ５. 有害的物品    ６. 废弃的物品    ７. 广告类物品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8"/>
            <a:ext cx="10515600" cy="1325563"/>
          </a:xfrm>
        </p:spPr>
        <p:txBody>
          <a:bodyPr/>
          <a:lstStyle/>
          <a:p>
            <a:r>
              <a:rPr lang="zh-CN" altLang="en-US" dirty="0"/>
              <a:t>             项目一    个 人 礼 仪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59765"/>
            <a:ext cx="10652125" cy="5763895"/>
          </a:xfrm>
        </p:spPr>
        <p:txBody>
          <a:bodyPr>
            <a:normAutofit/>
          </a:bodyPr>
          <a:lstStyle/>
          <a:p>
            <a:r>
              <a:rPr lang="zh-CN" altLang="en-US"/>
              <a:t>(三)送礼的常规</a:t>
            </a:r>
          </a:p>
          <a:p>
            <a:r>
              <a:rPr lang="zh-CN" altLang="en-US"/>
              <a:t>１. 精心包装</a:t>
            </a:r>
          </a:p>
          <a:p>
            <a:r>
              <a:rPr lang="zh-CN" altLang="en-US"/>
              <a:t>送给他人的礼品，尤其是在正式场合赠送于人的礼品。在相赠之前，一般均应认真进行包装。即使用专门的纸张包裹礼品，或是把礼品装入特制的盒子、瓶子之内。</a:t>
            </a:r>
          </a:p>
          <a:p>
            <a:r>
              <a:rPr lang="zh-CN" altLang="en-US"/>
              <a:t>２. 表现大方</a:t>
            </a:r>
          </a:p>
          <a:p>
            <a:r>
              <a:rPr lang="zh-CN" altLang="en-US"/>
              <a:t>现场赠送礼品时，有关人士尤其是赠送者一定要神态自然、举止大方，千万不要表现得偷偷摸摸、小里小气。</a:t>
            </a:r>
          </a:p>
          <a:p>
            <a:r>
              <a:rPr lang="zh-CN" altLang="en-US"/>
              <a:t>３. 有所说明</a:t>
            </a:r>
          </a:p>
          <a:p>
            <a:r>
              <a:rPr lang="zh-CN" altLang="en-US"/>
              <a:t>亲自向他人赠送礼品时，一言不发、送上即罢，是最要不得的ꎮ 在以礼赠人时，有必要辅以适当的、认真的说明。</a:t>
            </a:r>
          </a:p>
          <a:p>
            <a:r>
              <a:rPr lang="zh-CN" altLang="en-US"/>
              <a:t>４. 时机恰当</a:t>
            </a:r>
          </a:p>
          <a:p>
            <a:r>
              <a:rPr lang="zh-CN" altLang="en-US"/>
              <a:t>赠礼时机和场合的选择，是十分重要的。</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55650"/>
            <a:ext cx="10542905" cy="5668010"/>
          </a:xfrm>
        </p:spPr>
        <p:txBody>
          <a:bodyPr/>
          <a:lstStyle/>
          <a:p>
            <a:r>
              <a:rPr lang="zh-CN" altLang="en-US"/>
              <a:t>二、受赠须知</a:t>
            </a:r>
          </a:p>
          <a:p>
            <a:r>
              <a:rPr lang="zh-CN" altLang="en-US"/>
              <a:t>(一)欣然笑纳</a:t>
            </a:r>
          </a:p>
          <a:p>
            <a:r>
              <a:rPr lang="zh-CN" altLang="en-US"/>
              <a:t>接受他人赠品之时ꎬ对下列五个细节问题应予认真对待：</a:t>
            </a:r>
          </a:p>
          <a:p>
            <a:r>
              <a:rPr lang="zh-CN" altLang="en-US"/>
              <a:t>１. 神态专注</a:t>
            </a:r>
          </a:p>
          <a:p>
            <a:r>
              <a:rPr lang="zh-CN" altLang="en-US"/>
              <a:t>２. 双手捧接</a:t>
            </a:r>
          </a:p>
          <a:p>
            <a:r>
              <a:rPr lang="zh-CN" altLang="en-US"/>
              <a:t>３. 认真道谢</a:t>
            </a:r>
          </a:p>
          <a:p>
            <a:r>
              <a:rPr lang="zh-CN" altLang="en-US"/>
              <a:t>４. 当面启封</a:t>
            </a:r>
          </a:p>
          <a:p>
            <a:r>
              <a:rPr lang="zh-CN" altLang="en-US"/>
              <a:t>５. 表示欣赏</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7070" y="796925"/>
            <a:ext cx="10734675" cy="5503545"/>
          </a:xfrm>
        </p:spPr>
        <p:txBody>
          <a:bodyPr>
            <a:normAutofit/>
          </a:bodyPr>
          <a:lstStyle/>
          <a:p>
            <a:r>
              <a:rPr lang="zh-CN" altLang="en-US"/>
              <a:t>(二)拒绝有方</a:t>
            </a:r>
          </a:p>
          <a:p>
            <a:r>
              <a:rPr lang="zh-CN" altLang="en-US"/>
              <a:t>１. 婉言相告法</a:t>
            </a:r>
          </a:p>
          <a:p>
            <a:r>
              <a:rPr lang="zh-CN" altLang="en-US"/>
              <a:t>２. 直言缘由法</a:t>
            </a:r>
          </a:p>
          <a:p>
            <a:r>
              <a:rPr lang="zh-CN" altLang="en-US"/>
              <a:t>３. 事后退还法</a:t>
            </a:r>
          </a:p>
          <a:p>
            <a:r>
              <a:rPr lang="zh-CN" altLang="en-US"/>
              <a:t>(三)依礼还礼</a:t>
            </a:r>
          </a:p>
          <a:p>
            <a:r>
              <a:rPr lang="zh-CN" altLang="en-US"/>
              <a:t>１. 还礼的时间</a:t>
            </a:r>
          </a:p>
          <a:p>
            <a:r>
              <a:rPr lang="zh-CN" altLang="en-US"/>
              <a:t>２. 还礼的形式</a:t>
            </a:r>
          </a:p>
          <a:p>
            <a:r>
              <a:rPr lang="zh-CN" altLang="en-US"/>
              <a:t>三、送花礼仪</a:t>
            </a:r>
          </a:p>
          <a:p>
            <a:r>
              <a:rPr lang="zh-CN" altLang="en-US"/>
              <a:t>(一)送花的形式</a:t>
            </a:r>
          </a:p>
          <a:p>
            <a:r>
              <a:rPr lang="zh-CN" altLang="en-US"/>
              <a:t>１. 以人区分</a:t>
            </a:r>
          </a:p>
          <a:p>
            <a:r>
              <a:rPr lang="zh-CN" altLang="en-US"/>
              <a:t>２. 以花区分</a:t>
            </a:r>
          </a:p>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106805"/>
          </a:xfrm>
        </p:spPr>
        <p:txBody>
          <a:bodyPr/>
          <a:lstStyle/>
          <a:p>
            <a:r>
              <a:rPr lang="zh-CN" altLang="en-US"/>
              <a:t>任务四   网络社交礼仪</a:t>
            </a:r>
          </a:p>
        </p:txBody>
      </p:sp>
      <p:sp>
        <p:nvSpPr>
          <p:cNvPr id="3" name="内容占位符 2"/>
          <p:cNvSpPr>
            <a:spLocks noGrp="1"/>
          </p:cNvSpPr>
          <p:nvPr>
            <p:ph idx="1"/>
          </p:nvPr>
        </p:nvSpPr>
        <p:spPr>
          <a:xfrm>
            <a:off x="947420" y="1471930"/>
            <a:ext cx="10515600" cy="4351338"/>
          </a:xfrm>
        </p:spPr>
        <p:txBody>
          <a:bodyPr/>
          <a:lstStyle/>
          <a:p>
            <a:r>
              <a:rPr lang="zh-CN" altLang="en-US"/>
              <a:t>一、网络社交工具的类型</a:t>
            </a:r>
          </a:p>
          <a:p>
            <a:r>
              <a:rPr lang="zh-CN" altLang="en-US"/>
              <a:t>１. 即时通信平台</a:t>
            </a:r>
          </a:p>
          <a:p>
            <a:r>
              <a:rPr lang="zh-CN" altLang="en-US"/>
              <a:t>２. 社交网络平台</a:t>
            </a:r>
          </a:p>
          <a:p>
            <a:r>
              <a:rPr lang="zh-CN" altLang="en-US"/>
              <a:t>３. 网络购物平台</a:t>
            </a:r>
          </a:p>
          <a:p>
            <a:r>
              <a:rPr lang="zh-CN" altLang="en-US"/>
              <a:t>４. 网络游戏平台</a:t>
            </a:r>
          </a:p>
          <a:p>
            <a:r>
              <a:rPr lang="zh-CN" altLang="en-US"/>
              <a:t>二、基本的网络交往规范</a:t>
            </a:r>
          </a:p>
          <a:p>
            <a:r>
              <a:rPr lang="zh-CN" altLang="en-US"/>
              <a:t>(一)谨言慎行，宽以待人</a:t>
            </a:r>
          </a:p>
          <a:p>
            <a:r>
              <a:rPr lang="zh-CN" altLang="en-US"/>
              <a:t>(二)很好地控制上网时间</a:t>
            </a:r>
          </a:p>
          <a:p>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87070"/>
            <a:ext cx="10487660" cy="5668010"/>
          </a:xfrm>
        </p:spPr>
        <p:txBody>
          <a:bodyPr>
            <a:normAutofit fontScale="92500" lnSpcReduction="20000"/>
          </a:bodyPr>
          <a:lstStyle/>
          <a:p>
            <a:r>
              <a:rPr lang="zh-CN" altLang="en-US" sz="1400"/>
              <a:t>(三)确保网络安全</a:t>
            </a:r>
          </a:p>
          <a:p>
            <a:r>
              <a:rPr lang="zh-CN" altLang="en-US" sz="1400"/>
              <a:t>主要可以从以下几个方面注意：</a:t>
            </a:r>
          </a:p>
          <a:p>
            <a:r>
              <a:rPr lang="zh-CN" altLang="en-US" sz="1400"/>
              <a:t>１. 保证账户及密码设置安全，谨防被盗</a:t>
            </a:r>
          </a:p>
          <a:p>
            <a:r>
              <a:rPr lang="zh-CN" altLang="en-US" sz="1400"/>
              <a:t>２. 不要轻易同意陌生人的添加好友</a:t>
            </a:r>
          </a:p>
          <a:p>
            <a:r>
              <a:rPr lang="zh-CN" altLang="en-US" sz="1400"/>
              <a:t>３. 不要在网上过多泄露个人真实信息</a:t>
            </a:r>
          </a:p>
          <a:p>
            <a:r>
              <a:rPr lang="zh-CN" altLang="en-US" sz="1400"/>
              <a:t>４. 不要随意点开不明网络链接</a:t>
            </a:r>
          </a:p>
          <a:p>
            <a:r>
              <a:rPr lang="zh-CN" altLang="en-US" sz="1400"/>
              <a:t>三、遵循网络礼仪的注意事项</a:t>
            </a:r>
          </a:p>
          <a:p>
            <a:r>
              <a:rPr lang="zh-CN" altLang="en-US" sz="1400"/>
              <a:t>１. 要彬彬有礼</a:t>
            </a:r>
          </a:p>
          <a:p>
            <a:r>
              <a:rPr lang="zh-CN" altLang="en-US" sz="1400"/>
              <a:t>２. 要尊重别人</a:t>
            </a:r>
          </a:p>
          <a:p>
            <a:r>
              <a:rPr lang="zh-CN" altLang="en-US" sz="1400"/>
              <a:t>３. 邮件大小事关重大</a:t>
            </a:r>
          </a:p>
          <a:p>
            <a:r>
              <a:rPr lang="zh-CN" altLang="en-US" sz="1400"/>
              <a:t>４. 将你的电子邮件清理干净</a:t>
            </a:r>
          </a:p>
          <a:p>
            <a:r>
              <a:rPr lang="zh-CN" altLang="en-US" sz="1400"/>
              <a:t>５. 勿制造电子垃圾</a:t>
            </a:r>
          </a:p>
          <a:p>
            <a:r>
              <a:rPr lang="zh-CN" altLang="en-US" sz="1400"/>
              <a:t>６. 用形象化表情</a:t>
            </a:r>
          </a:p>
          <a:p>
            <a:r>
              <a:rPr lang="zh-CN" altLang="en-US" sz="1400"/>
              <a:t>７. 潜伏和学习</a:t>
            </a:r>
          </a:p>
          <a:p>
            <a:r>
              <a:rPr lang="zh-CN" altLang="en-US" sz="1400"/>
              <a:t>８. 要谦虚谨慎</a:t>
            </a:r>
          </a:p>
          <a:p>
            <a:r>
              <a:rPr lang="zh-CN" altLang="en-US" sz="1400"/>
              <a:t>９. 尊重权威</a:t>
            </a:r>
          </a:p>
          <a:p>
            <a:r>
              <a:rPr lang="zh-CN" altLang="en-US" sz="1400"/>
              <a:t>１０. 保护儿童</a:t>
            </a:r>
          </a:p>
          <a:p>
            <a:r>
              <a:rPr lang="zh-CN" altLang="en-US" sz="1400"/>
              <a:t>１１. 扑灭火焰</a:t>
            </a:r>
          </a:p>
          <a:p>
            <a:r>
              <a:rPr lang="zh-CN" altLang="en-US" sz="1400"/>
              <a:t>１２. 鼓励网络新手</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0725" y="2435860"/>
            <a:ext cx="10515600" cy="1325563"/>
          </a:xfrm>
        </p:spPr>
        <p:txBody>
          <a:bodyPr/>
          <a:lstStyle/>
          <a:p>
            <a:r>
              <a:rPr lang="zh-CN" altLang="en-US"/>
              <a:t>项目四    拜访接待礼仪</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80135"/>
          </a:xfrm>
        </p:spPr>
        <p:txBody>
          <a:bodyPr/>
          <a:lstStyle/>
          <a:p>
            <a:r>
              <a:rPr lang="zh-CN" altLang="en-US"/>
              <a:t>任务一  拜 访 礼 仪</a:t>
            </a:r>
          </a:p>
        </p:txBody>
      </p:sp>
      <p:sp>
        <p:nvSpPr>
          <p:cNvPr id="3" name="内容占位符 2"/>
          <p:cNvSpPr>
            <a:spLocks noGrp="1"/>
          </p:cNvSpPr>
          <p:nvPr>
            <p:ph idx="1"/>
          </p:nvPr>
        </p:nvSpPr>
        <p:spPr>
          <a:xfrm>
            <a:off x="838200" y="1551305"/>
            <a:ext cx="10515600" cy="4351338"/>
          </a:xfrm>
        </p:spPr>
        <p:txBody>
          <a:bodyPr/>
          <a:lstStyle/>
          <a:p>
            <a:r>
              <a:rPr lang="zh-CN" altLang="en-US"/>
              <a:t>一、拜访的礼仪</a:t>
            </a:r>
          </a:p>
          <a:p>
            <a:r>
              <a:rPr lang="zh-CN" altLang="en-US"/>
              <a:t>拜访又可以称之为“做客”，是正常的人际交往中不可缺少的应酬，但如果不了解做客之道，则难免会使拜访不尽如人意。</a:t>
            </a:r>
          </a:p>
          <a:p>
            <a:r>
              <a:rPr lang="zh-CN" altLang="en-US"/>
              <a:t>(一)事先预约</a:t>
            </a:r>
          </a:p>
          <a:p>
            <a:r>
              <a:rPr lang="zh-CN" altLang="en-US"/>
              <a:t>１. 约定时间</a:t>
            </a:r>
          </a:p>
          <a:p>
            <a:r>
              <a:rPr lang="zh-CN" altLang="en-US"/>
              <a:t>２. 约定人数</a:t>
            </a:r>
          </a:p>
          <a:p>
            <a:r>
              <a:rPr lang="zh-CN" altLang="en-US"/>
              <a:t>３. 准时赴约</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4375" y="673100"/>
            <a:ext cx="10406380" cy="5434330"/>
          </a:xfrm>
        </p:spPr>
        <p:txBody>
          <a:bodyPr/>
          <a:lstStyle/>
          <a:p>
            <a:r>
              <a:rPr lang="zh-CN" altLang="en-US"/>
              <a:t>(二)登门有礼</a:t>
            </a:r>
          </a:p>
          <a:p>
            <a:r>
              <a:rPr lang="zh-CN" altLang="en-US"/>
              <a:t>１. 注意着装</a:t>
            </a:r>
          </a:p>
          <a:p>
            <a:r>
              <a:rPr lang="zh-CN" altLang="en-US"/>
              <a:t>２. 提前通报</a:t>
            </a:r>
          </a:p>
          <a:p>
            <a:r>
              <a:rPr lang="zh-CN" altLang="en-US"/>
              <a:t>３. 问候致意</a:t>
            </a:r>
          </a:p>
          <a:p>
            <a:r>
              <a:rPr lang="zh-CN" altLang="en-US"/>
              <a:t>４. 应邀就座</a:t>
            </a:r>
          </a:p>
          <a:p>
            <a:r>
              <a:rPr lang="zh-CN" altLang="en-US"/>
              <a:t>５. 举止稳重</a:t>
            </a:r>
          </a:p>
          <a:p>
            <a:r>
              <a:rPr lang="zh-CN" altLang="en-US"/>
              <a:t>(三)为客有方</a:t>
            </a:r>
          </a:p>
          <a:p>
            <a:r>
              <a:rPr lang="zh-CN" altLang="en-US"/>
              <a:t>１. 围绕主题</a:t>
            </a:r>
          </a:p>
          <a:p>
            <a:r>
              <a:rPr lang="zh-CN" altLang="en-US"/>
              <a:t>２. 限定范围</a:t>
            </a:r>
          </a:p>
          <a:p>
            <a:r>
              <a:rPr lang="zh-CN" altLang="en-US"/>
              <a:t>３. 适时告退</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3100" y="769620"/>
            <a:ext cx="10542905" cy="5448935"/>
          </a:xfrm>
        </p:spPr>
        <p:txBody>
          <a:bodyPr/>
          <a:lstStyle/>
          <a:p>
            <a:r>
              <a:rPr lang="zh-CN" altLang="en-US"/>
              <a:t>二、陪同拜访时的礼仪</a:t>
            </a:r>
          </a:p>
          <a:p>
            <a:r>
              <a:rPr lang="zh-CN" altLang="en-US"/>
              <a:t>(一)塑造良好的风貌</a:t>
            </a:r>
          </a:p>
          <a:p>
            <a:r>
              <a:rPr lang="zh-CN" altLang="en-US"/>
              <a:t>(二)摆正自己的身份地位</a:t>
            </a:r>
          </a:p>
          <a:p>
            <a:r>
              <a:rPr lang="zh-CN" altLang="en-US"/>
              <a:t>(三)做恰当的介绍</a:t>
            </a:r>
          </a:p>
          <a:p>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36600"/>
          </a:xfrm>
        </p:spPr>
        <p:txBody>
          <a:bodyPr/>
          <a:lstStyle/>
          <a:p>
            <a:r>
              <a:rPr lang="zh-CN" altLang="en-US"/>
              <a:t>任务二   接 待 礼 仪</a:t>
            </a:r>
          </a:p>
        </p:txBody>
      </p:sp>
      <p:sp>
        <p:nvSpPr>
          <p:cNvPr id="3" name="内容占位符 2"/>
          <p:cNvSpPr>
            <a:spLocks noGrp="1"/>
          </p:cNvSpPr>
          <p:nvPr>
            <p:ph idx="1"/>
          </p:nvPr>
        </p:nvSpPr>
        <p:spPr>
          <a:xfrm>
            <a:off x="947420" y="1253490"/>
            <a:ext cx="10583545" cy="5215890"/>
          </a:xfrm>
        </p:spPr>
        <p:txBody>
          <a:bodyPr/>
          <a:lstStyle/>
          <a:p>
            <a:r>
              <a:rPr lang="zh-CN" altLang="en-US"/>
              <a:t>一、接待的原则</a:t>
            </a:r>
          </a:p>
          <a:p>
            <a:r>
              <a:rPr lang="zh-CN" altLang="en-US"/>
              <a:t>１. 以礼相待</a:t>
            </a:r>
          </a:p>
          <a:p>
            <a:r>
              <a:rPr lang="zh-CN" altLang="en-US"/>
              <a:t>２. 热情接待</a:t>
            </a:r>
          </a:p>
          <a:p>
            <a:r>
              <a:rPr lang="zh-CN" altLang="en-US"/>
              <a:t>３. 真诚相待</a:t>
            </a:r>
          </a:p>
          <a:p>
            <a:r>
              <a:rPr lang="zh-CN" altLang="en-US"/>
              <a:t>４. 平等相待</a:t>
            </a:r>
          </a:p>
          <a:p>
            <a:r>
              <a:rPr lang="zh-CN" altLang="en-US"/>
              <a:t>二、接待礼仪</a:t>
            </a:r>
          </a:p>
          <a:p>
            <a:r>
              <a:rPr lang="zh-CN" altLang="en-US"/>
              <a:t>(一)私人接待礼仪</a:t>
            </a:r>
          </a:p>
          <a:p>
            <a:r>
              <a:rPr lang="zh-CN" altLang="en-US"/>
              <a:t>１. 细心安排</a:t>
            </a:r>
          </a:p>
          <a:p>
            <a:r>
              <a:rPr lang="zh-CN" altLang="en-US"/>
              <a:t>(１)环境卫生。(２)待客用品。(３)膳食住宿。(４)交通问题。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任务一   仪 容 礼 仪</a:t>
            </a:r>
          </a:p>
        </p:txBody>
      </p:sp>
      <p:sp>
        <p:nvSpPr>
          <p:cNvPr id="3" name="内容占位符 2"/>
          <p:cNvSpPr>
            <a:spLocks noGrp="1"/>
          </p:cNvSpPr>
          <p:nvPr>
            <p:ph idx="1"/>
          </p:nvPr>
        </p:nvSpPr>
        <p:spPr/>
        <p:txBody>
          <a:bodyPr/>
          <a:lstStyle/>
          <a:p>
            <a:r>
              <a:rPr lang="zh-CN" altLang="en-US" dirty="0"/>
              <a:t>一、仪容修饰的原则</a:t>
            </a:r>
            <a:endParaRPr lang="en-US" altLang="zh-CN" dirty="0"/>
          </a:p>
          <a:p>
            <a:r>
              <a:rPr lang="zh-CN" altLang="en-US" dirty="0"/>
              <a:t>成功的仪容修饰一般应遵循以下原则</a:t>
            </a:r>
            <a:r>
              <a:rPr lang="en-US" altLang="zh-CN" dirty="0"/>
              <a:t>: </a:t>
            </a:r>
          </a:p>
          <a:p>
            <a:r>
              <a:rPr lang="en-US" altLang="zh-CN" dirty="0"/>
              <a:t>(</a:t>
            </a:r>
            <a:r>
              <a:rPr lang="zh-CN" altLang="en-US" dirty="0"/>
              <a:t>一</a:t>
            </a:r>
            <a:r>
              <a:rPr lang="en-US" altLang="zh-CN" dirty="0"/>
              <a:t>)</a:t>
            </a:r>
            <a:r>
              <a:rPr lang="zh-CN" altLang="en-US" dirty="0"/>
              <a:t>适体性原则</a:t>
            </a:r>
            <a:endParaRPr lang="en-US" altLang="zh-CN" dirty="0"/>
          </a:p>
          <a:p>
            <a:r>
              <a:rPr lang="en-US" altLang="zh-CN" dirty="0"/>
              <a:t>(</a:t>
            </a:r>
            <a:r>
              <a:rPr lang="zh-CN" altLang="en-US" dirty="0"/>
              <a:t>二</a:t>
            </a:r>
            <a:r>
              <a:rPr lang="en-US" altLang="zh-CN" dirty="0"/>
              <a:t>)</a:t>
            </a:r>
            <a:r>
              <a:rPr lang="zh-CN" altLang="en-US" dirty="0"/>
              <a:t>ＴＰＯ 原则</a:t>
            </a:r>
            <a:endParaRPr lang="en-US" altLang="zh-CN" dirty="0"/>
          </a:p>
          <a:p>
            <a:r>
              <a:rPr lang="en-US" altLang="zh-CN" dirty="0"/>
              <a:t>(</a:t>
            </a:r>
            <a:r>
              <a:rPr lang="zh-CN" altLang="en-US" dirty="0"/>
              <a:t>三</a:t>
            </a:r>
            <a:r>
              <a:rPr lang="en-US" altLang="zh-CN" dirty="0"/>
              <a:t>)</a:t>
            </a:r>
            <a:r>
              <a:rPr lang="zh-CN" altLang="en-US" dirty="0"/>
              <a:t>整体性原则 </a:t>
            </a:r>
            <a:endParaRPr lang="en-US" altLang="zh-CN" dirty="0"/>
          </a:p>
          <a:p>
            <a:r>
              <a:rPr lang="en-US" altLang="zh-CN" dirty="0"/>
              <a:t>(</a:t>
            </a:r>
            <a:r>
              <a:rPr lang="zh-CN" altLang="en-US" dirty="0"/>
              <a:t>四</a:t>
            </a:r>
            <a:r>
              <a:rPr lang="en-US" altLang="zh-CN" dirty="0"/>
              <a:t>)</a:t>
            </a:r>
            <a:r>
              <a:rPr lang="zh-CN" altLang="en-US" dirty="0"/>
              <a:t>适度性原则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3735" y="440055"/>
            <a:ext cx="10596880" cy="5709285"/>
          </a:xfrm>
        </p:spPr>
        <p:txBody>
          <a:bodyPr>
            <a:normAutofit/>
          </a:bodyPr>
          <a:lstStyle/>
          <a:p>
            <a:r>
              <a:rPr lang="zh-CN" altLang="en-US"/>
              <a:t>２. 迎接礼让</a:t>
            </a:r>
          </a:p>
          <a:p>
            <a:r>
              <a:rPr lang="zh-CN" altLang="en-US"/>
              <a:t>(１)迎接。</a:t>
            </a:r>
          </a:p>
          <a:p>
            <a:r>
              <a:rPr lang="zh-CN" altLang="en-US"/>
              <a:t>(２)致意。</a:t>
            </a:r>
          </a:p>
          <a:p>
            <a:r>
              <a:rPr lang="zh-CN" altLang="en-US"/>
              <a:t>(３)让座。</a:t>
            </a:r>
          </a:p>
          <a:p>
            <a:r>
              <a:rPr lang="zh-CN" altLang="en-US"/>
              <a:t>(４)交谈。</a:t>
            </a:r>
          </a:p>
          <a:p>
            <a:r>
              <a:rPr lang="zh-CN" altLang="en-US"/>
              <a:t>(二)公务接待礼仪</a:t>
            </a:r>
          </a:p>
          <a:p>
            <a:r>
              <a:rPr lang="zh-CN" altLang="en-US"/>
              <a:t>１. 掌握详情</a:t>
            </a:r>
          </a:p>
          <a:p>
            <a:r>
              <a:rPr lang="zh-CN" altLang="en-US"/>
              <a:t>(１)掌握对方状况。</a:t>
            </a:r>
          </a:p>
          <a:p>
            <a:r>
              <a:rPr lang="zh-CN" altLang="en-US"/>
              <a:t>(２)了解己方要求。</a:t>
            </a:r>
          </a:p>
          <a:p>
            <a:r>
              <a:rPr lang="zh-CN" altLang="en-US"/>
              <a:t>２. 确定“时空”</a:t>
            </a:r>
          </a:p>
          <a:p>
            <a:r>
              <a:rPr lang="zh-CN" altLang="en-US"/>
              <a:t>(１)活动的时间。</a:t>
            </a:r>
          </a:p>
          <a:p>
            <a:r>
              <a:rPr lang="zh-CN" altLang="en-US"/>
              <a:t>(２)活动的空间。</a:t>
            </a:r>
          </a:p>
          <a:p>
            <a:endParaRPr lang="zh-CN" altLang="en-US"/>
          </a:p>
          <a:p>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３. 关注细节</a:t>
            </a:r>
          </a:p>
          <a:p>
            <a:r>
              <a:rPr lang="zh-CN" altLang="en-US"/>
              <a:t>(１)气象状况。</a:t>
            </a:r>
          </a:p>
          <a:p>
            <a:r>
              <a:rPr lang="zh-CN" altLang="en-US"/>
              <a:t>(２)交通状况。</a:t>
            </a:r>
          </a:p>
          <a:p>
            <a:r>
              <a:rPr lang="zh-CN" altLang="en-US"/>
              <a:t>(３)安全状况。</a:t>
            </a:r>
          </a:p>
          <a:p>
            <a:r>
              <a:rPr lang="zh-CN" altLang="en-US"/>
              <a:t>４. 熟知程序</a:t>
            </a:r>
          </a:p>
          <a:p>
            <a:r>
              <a:rPr lang="zh-CN" altLang="en-US"/>
              <a:t>(１)制定程序。</a:t>
            </a:r>
          </a:p>
          <a:p>
            <a:r>
              <a:rPr lang="zh-CN" altLang="en-US"/>
              <a:t>(２)规范程序。</a:t>
            </a:r>
          </a:p>
          <a:p>
            <a:r>
              <a:rPr lang="zh-CN" altLang="en-US"/>
              <a:t>(３)简化程序。</a:t>
            </a:r>
          </a:p>
          <a:p>
            <a:r>
              <a:rPr lang="zh-CN" altLang="en-US"/>
              <a:t>(４)执行程序。</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1185" y="632460"/>
            <a:ext cx="10871200" cy="5367020"/>
          </a:xfrm>
        </p:spPr>
        <p:txBody>
          <a:bodyPr/>
          <a:lstStyle/>
          <a:p>
            <a:r>
              <a:rPr lang="zh-CN" altLang="en-US"/>
              <a:t>５. 礼宾次序</a:t>
            </a:r>
          </a:p>
          <a:p>
            <a:r>
              <a:rPr lang="zh-CN" altLang="en-US"/>
              <a:t>所谓礼宾次序，亦称礼宾序列、礼宾排列或名次安排。六种排序方式:</a:t>
            </a:r>
          </a:p>
          <a:p>
            <a:r>
              <a:rPr lang="zh-CN" altLang="en-US"/>
              <a:t>(１)职务次序。</a:t>
            </a:r>
          </a:p>
          <a:p>
            <a:r>
              <a:rPr lang="zh-CN" altLang="en-US"/>
              <a:t>(２)字母排列。</a:t>
            </a:r>
          </a:p>
          <a:p>
            <a:r>
              <a:rPr lang="zh-CN" altLang="en-US"/>
              <a:t>(３)抵达早晚。</a:t>
            </a:r>
          </a:p>
          <a:p>
            <a:r>
              <a:rPr lang="zh-CN" altLang="en-US"/>
              <a:t>(４)报名先后。</a:t>
            </a:r>
          </a:p>
          <a:p>
            <a:r>
              <a:rPr lang="zh-CN" altLang="en-US"/>
              <a:t>(５)地位排序。</a:t>
            </a:r>
          </a:p>
          <a:p>
            <a:r>
              <a:rPr lang="zh-CN" altLang="en-US"/>
              <a:t>(６)不做排列。</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3735" y="632460"/>
            <a:ext cx="10774680" cy="5928360"/>
          </a:xfrm>
        </p:spPr>
        <p:txBody>
          <a:bodyPr>
            <a:normAutofit/>
          </a:bodyPr>
          <a:lstStyle/>
          <a:p>
            <a:r>
              <a:rPr lang="zh-CN" altLang="en-US"/>
              <a:t>三、送别礼仪</a:t>
            </a:r>
          </a:p>
          <a:p>
            <a:r>
              <a:rPr lang="zh-CN" altLang="en-US"/>
              <a:t>(一)道别</a:t>
            </a:r>
          </a:p>
          <a:p>
            <a:r>
              <a:rPr lang="zh-CN" altLang="en-US"/>
              <a:t>１. 道别提出</a:t>
            </a:r>
          </a:p>
          <a:p>
            <a:r>
              <a:rPr lang="zh-CN" altLang="en-US"/>
              <a:t>２. 道别用语</a:t>
            </a:r>
          </a:p>
          <a:p>
            <a:r>
              <a:rPr lang="zh-CN" altLang="en-US"/>
              <a:t>(二)话别</a:t>
            </a:r>
          </a:p>
          <a:p>
            <a:r>
              <a:rPr lang="zh-CN" altLang="en-US"/>
              <a:t>１. 话别时间</a:t>
            </a:r>
          </a:p>
          <a:p>
            <a:r>
              <a:rPr lang="zh-CN" altLang="en-US"/>
              <a:t>２. 话别地点</a:t>
            </a:r>
          </a:p>
          <a:p>
            <a:r>
              <a:rPr lang="zh-CN" altLang="en-US"/>
              <a:t>３. 话别人员</a:t>
            </a:r>
          </a:p>
          <a:p>
            <a:r>
              <a:rPr lang="zh-CN" altLang="en-US"/>
              <a:t>４. 话别内容</a:t>
            </a:r>
          </a:p>
          <a:p>
            <a:r>
              <a:rPr lang="zh-CN" altLang="en-US"/>
              <a:t>(三)饯别</a:t>
            </a:r>
          </a:p>
          <a:p>
            <a:r>
              <a:rPr lang="zh-CN" altLang="en-US"/>
              <a:t>饯别又称饯行ꎮ。它是指在来宾离别之前，东道主一方专门为来宾举行一次宴会，以便郑重其事地为对方送别。</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6285" y="728345"/>
            <a:ext cx="10638790" cy="5516880"/>
          </a:xfrm>
        </p:spPr>
        <p:txBody>
          <a:bodyPr/>
          <a:lstStyle/>
          <a:p>
            <a:r>
              <a:rPr lang="zh-CN" altLang="en-US"/>
              <a:t>(四)送行</a:t>
            </a:r>
          </a:p>
          <a:p>
            <a:r>
              <a:rPr lang="zh-CN" altLang="en-US"/>
              <a:t>送行是指客人离开本地时，特地委派专人前往来宾的起程之处与对方亲切告别，并目送对方渐渐离去。</a:t>
            </a:r>
          </a:p>
          <a:p>
            <a:r>
              <a:rPr lang="zh-CN" altLang="en-US"/>
              <a:t>１. 送行的需要</a:t>
            </a:r>
          </a:p>
          <a:p>
            <a:r>
              <a:rPr lang="zh-CN" altLang="en-US"/>
              <a:t>２. 送行的时间</a:t>
            </a:r>
          </a:p>
          <a:p>
            <a:r>
              <a:rPr lang="zh-CN" altLang="en-US"/>
              <a:t>３. 送行的地点</a:t>
            </a:r>
          </a:p>
          <a:p>
            <a:r>
              <a:rPr lang="zh-CN" altLang="en-US"/>
              <a:t>４. 送行的人员</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4120" y="2504440"/>
            <a:ext cx="10515600" cy="1325563"/>
          </a:xfrm>
        </p:spPr>
        <p:txBody>
          <a:bodyPr/>
          <a:lstStyle/>
          <a:p>
            <a:r>
              <a:rPr lang="zh-CN" altLang="en-US"/>
              <a:t>项目五      饮 食 礼 仪</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09880"/>
            <a:ext cx="10515600" cy="983615"/>
          </a:xfrm>
        </p:spPr>
        <p:txBody>
          <a:bodyPr/>
          <a:lstStyle/>
          <a:p>
            <a:r>
              <a:rPr lang="zh-CN" altLang="en-US"/>
              <a:t>任务一    中 餐 礼 仪</a:t>
            </a:r>
          </a:p>
        </p:txBody>
      </p:sp>
      <p:sp>
        <p:nvSpPr>
          <p:cNvPr id="3" name="内容占位符 2"/>
          <p:cNvSpPr>
            <a:spLocks noGrp="1"/>
          </p:cNvSpPr>
          <p:nvPr>
            <p:ph idx="1"/>
          </p:nvPr>
        </p:nvSpPr>
        <p:spPr>
          <a:xfrm>
            <a:off x="838200" y="1565275"/>
            <a:ext cx="10515600" cy="4707890"/>
          </a:xfrm>
        </p:spPr>
        <p:txBody>
          <a:bodyPr>
            <a:normAutofit/>
          </a:bodyPr>
          <a:lstStyle/>
          <a:p>
            <a:r>
              <a:rPr lang="zh-CN" altLang="en-US"/>
              <a:t>一、用餐的方式</a:t>
            </a:r>
          </a:p>
          <a:p>
            <a:r>
              <a:rPr lang="zh-CN" altLang="en-US"/>
              <a:t>(一)宴会</a:t>
            </a:r>
          </a:p>
          <a:p>
            <a:r>
              <a:rPr lang="zh-CN" altLang="en-US"/>
              <a:t>宴会。通常指的是以用餐为形式的社交聚会，可以分为正式宴会和非正式宴会两种类型。</a:t>
            </a:r>
          </a:p>
          <a:p>
            <a:r>
              <a:rPr lang="zh-CN" altLang="en-US"/>
              <a:t>(二)家宴</a:t>
            </a:r>
          </a:p>
          <a:p>
            <a:r>
              <a:rPr lang="zh-CN" altLang="en-US"/>
              <a:t>家宴，也就是在家里举行的宴会。</a:t>
            </a:r>
          </a:p>
          <a:p>
            <a:r>
              <a:rPr lang="zh-CN" altLang="en-US"/>
              <a:t>(三)便餐</a:t>
            </a:r>
          </a:p>
          <a:p>
            <a:r>
              <a:rPr lang="zh-CN" altLang="en-US"/>
              <a:t>便餐，也就是家常便饭。</a:t>
            </a:r>
          </a:p>
          <a:p>
            <a:r>
              <a:rPr lang="zh-CN" altLang="en-US"/>
              <a:t>(四)工作餐</a:t>
            </a:r>
          </a:p>
          <a:p>
            <a:r>
              <a:rPr lang="zh-CN" altLang="en-US"/>
              <a:t>工作餐，是在商务交往中具有业务关系的合作伙伴。为进行接触、保持联系、交换信息</a:t>
            </a:r>
          </a:p>
          <a:p>
            <a:r>
              <a:rPr lang="zh-CN" altLang="en-US"/>
              <a:t>或洽谈生意而用餐的形式进行的商务聚会。</a:t>
            </a:r>
          </a:p>
          <a:p>
            <a:endParaRPr lang="zh-CN"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a:t>二、用餐时间和地点的选择</a:t>
            </a:r>
          </a:p>
          <a:p>
            <a:r>
              <a:rPr lang="zh-CN" altLang="en-US"/>
              <a:t>(一)时间的选择</a:t>
            </a:r>
          </a:p>
          <a:p>
            <a:r>
              <a:rPr lang="zh-CN" altLang="en-US"/>
              <a:t>１. 民俗惯例</a:t>
            </a:r>
          </a:p>
          <a:p>
            <a:r>
              <a:rPr lang="zh-CN" altLang="en-US"/>
              <a:t>根据人们的用餐习惯，依照用餐时间的不同，分为早餐、午餐、晚餐三种。</a:t>
            </a:r>
          </a:p>
          <a:p>
            <a:r>
              <a:rPr lang="zh-CN" altLang="en-US"/>
              <a:t>２. 主随客便</a:t>
            </a:r>
          </a:p>
          <a:p>
            <a:r>
              <a:rPr lang="zh-CN" altLang="en-US"/>
              <a:t>在确定社交聚餐的具体时间时，主人不仅要从自己的客观能力出发，更要讲究主随客便，要优先考虑被邀请者，特别是主宾的实际情况，不要对这一点不闻不问。</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3735" y="687705"/>
            <a:ext cx="10392410" cy="5503545"/>
          </a:xfrm>
        </p:spPr>
        <p:txBody>
          <a:bodyPr/>
          <a:lstStyle/>
          <a:p>
            <a:r>
              <a:rPr lang="zh-CN" altLang="en-US"/>
              <a:t>(二)地点的选择</a:t>
            </a:r>
          </a:p>
          <a:p>
            <a:r>
              <a:rPr lang="zh-CN" altLang="en-US"/>
              <a:t>１. 环境幽雅</a:t>
            </a:r>
          </a:p>
          <a:p>
            <a:r>
              <a:rPr lang="zh-CN" altLang="en-US"/>
              <a:t>２. 卫生条件良好</a:t>
            </a:r>
          </a:p>
          <a:p>
            <a:r>
              <a:rPr lang="zh-CN" altLang="en-US"/>
              <a:t>３. 交通方便</a:t>
            </a:r>
          </a:p>
          <a:p>
            <a:r>
              <a:rPr lang="zh-CN" altLang="en-US"/>
              <a:t>三、菜单的安排</a:t>
            </a:r>
          </a:p>
          <a:p>
            <a:r>
              <a:rPr lang="zh-CN" altLang="en-US"/>
              <a:t>(一)点菜的礼仪</a:t>
            </a:r>
          </a:p>
          <a:p>
            <a:r>
              <a:rPr lang="zh-CN" altLang="en-US"/>
              <a:t>１. 量入为出</a:t>
            </a:r>
          </a:p>
          <a:p>
            <a:r>
              <a:rPr lang="zh-CN" altLang="en-US"/>
              <a:t>２. 相互体谅</a:t>
            </a:r>
          </a:p>
          <a:p>
            <a:r>
              <a:rPr lang="zh-CN" altLang="en-US"/>
              <a:t>３. 上菜的次序</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51535"/>
            <a:ext cx="10090785" cy="5324475"/>
          </a:xfrm>
        </p:spPr>
        <p:txBody>
          <a:bodyPr>
            <a:normAutofit/>
          </a:bodyPr>
          <a:lstStyle/>
          <a:p>
            <a:r>
              <a:rPr lang="zh-CN" altLang="en-US"/>
              <a:t>(二)菜单的准备</a:t>
            </a:r>
          </a:p>
          <a:p>
            <a:r>
              <a:rPr lang="zh-CN" altLang="en-US"/>
              <a:t>优先考虑的菜肴有四类：</a:t>
            </a:r>
          </a:p>
          <a:p>
            <a:r>
              <a:rPr lang="zh-CN" altLang="en-US"/>
              <a:t>第一类，有中餐特色的菜肴</a:t>
            </a:r>
          </a:p>
          <a:p>
            <a:r>
              <a:rPr lang="zh-CN" altLang="en-US"/>
              <a:t>第二类，有本地特色的菜肴</a:t>
            </a:r>
          </a:p>
          <a:p>
            <a:r>
              <a:rPr lang="zh-CN" altLang="en-US"/>
              <a:t>第三类，本餐馆的特色菜</a:t>
            </a:r>
          </a:p>
          <a:p>
            <a:r>
              <a:rPr lang="zh-CN" altLang="en-US"/>
              <a:t>第四类，主人的拿手菜</a:t>
            </a:r>
          </a:p>
          <a:p>
            <a:r>
              <a:rPr lang="zh-CN" altLang="en-US"/>
              <a:t>四、座次的安排</a:t>
            </a:r>
          </a:p>
          <a:p>
            <a:r>
              <a:rPr lang="zh-CN" altLang="en-US"/>
              <a:t>(一)中式宴会的桌次安排</a:t>
            </a:r>
          </a:p>
          <a:p>
            <a:r>
              <a:rPr lang="zh-CN" altLang="en-US"/>
              <a:t>１. 由两桌组成的小型宴请</a:t>
            </a:r>
          </a:p>
          <a:p>
            <a:r>
              <a:rPr lang="zh-CN" altLang="en-US"/>
              <a:t>这种情况，可以分为两桌横排和两桌竖排的形式。</a:t>
            </a:r>
          </a:p>
          <a:p>
            <a:r>
              <a:rPr lang="zh-CN" altLang="en-US"/>
              <a:t>(１)以右为上</a:t>
            </a:r>
          </a:p>
          <a:p>
            <a:r>
              <a:rPr lang="zh-CN" altLang="en-US"/>
              <a:t>(２)以远为上</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TotalTime>
  <Words>12653</Words>
  <Application>Microsoft Office PowerPoint</Application>
  <PresentationFormat>宽屏</PresentationFormat>
  <Paragraphs>1244</Paragraphs>
  <Slides>160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160</vt:i4>
      </vt:variant>
    </vt:vector>
  </HeadingPairs>
  <TitlesOfParts>
    <vt:vector size="164" baseType="lpstr">
      <vt:lpstr>Arial</vt:lpstr>
      <vt:lpstr>Century Gothic</vt:lpstr>
      <vt:lpstr>Wingdings 3</vt:lpstr>
      <vt:lpstr>离子</vt:lpstr>
      <vt:lpstr>绪      论   </vt:lpstr>
      <vt:lpstr>PowerPoint 演示文稿</vt:lpstr>
      <vt:lpstr>PowerPoint 演示文稿</vt:lpstr>
      <vt:lpstr>PowerPoint 演示文稿</vt:lpstr>
      <vt:lpstr>PowerPoint 演示文稿</vt:lpstr>
      <vt:lpstr>PowerPoint 演示文稿</vt:lpstr>
      <vt:lpstr>PowerPoint 演示文稿</vt:lpstr>
      <vt:lpstr>             项目一    个 人 礼 仪 </vt:lpstr>
      <vt:lpstr>任务一   仪 容 礼 仪</vt:lpstr>
      <vt:lpstr>PowerPoint 演示文稿</vt:lpstr>
      <vt:lpstr>PowerPoint 演示文稿</vt:lpstr>
      <vt:lpstr>PowerPoint 演示文稿</vt:lpstr>
      <vt:lpstr>PowerPoint 演示文稿</vt:lpstr>
      <vt:lpstr>PowerPoint 演示文稿</vt:lpstr>
      <vt:lpstr>任务二     服 饰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任务三    仪 态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项目二    交 往 礼 仪</vt:lpstr>
      <vt:lpstr>任务一    称 呼 礼 仪</vt:lpstr>
      <vt:lpstr>PowerPoint 演示文稿</vt:lpstr>
      <vt:lpstr>PowerPoint 演示文稿</vt:lpstr>
      <vt:lpstr>PowerPoint 演示文稿</vt:lpstr>
      <vt:lpstr>PowerPoint 演示文稿</vt:lpstr>
      <vt:lpstr>PowerPoint 演示文稿</vt:lpstr>
      <vt:lpstr>PowerPoint 演示文稿</vt:lpstr>
      <vt:lpstr>任务二   介 绍 礼 仪</vt:lpstr>
      <vt:lpstr>PowerPoint 演示文稿</vt:lpstr>
      <vt:lpstr>PowerPoint 演示文稿</vt:lpstr>
      <vt:lpstr>PowerPoint 演示文稿</vt:lpstr>
      <vt:lpstr>PowerPoint 演示文稿</vt:lpstr>
      <vt:lpstr>PowerPoint 演示文稿</vt:lpstr>
      <vt:lpstr>PowerPoint 演示文稿</vt:lpstr>
      <vt:lpstr>任务三   握 手 礼 仪</vt:lpstr>
      <vt:lpstr>PowerPoint 演示文稿</vt:lpstr>
      <vt:lpstr>任务四   名 片 礼 仪</vt:lpstr>
      <vt:lpstr>PowerPoint 演示文稿</vt:lpstr>
      <vt:lpstr>PowerPoint 演示文稿</vt:lpstr>
      <vt:lpstr>PowerPoint 演示文稿</vt:lpstr>
      <vt:lpstr>PowerPoint 演示文稿</vt:lpstr>
      <vt:lpstr>任务五   日常交谈礼仪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项目三   通 联 礼 仪</vt:lpstr>
      <vt:lpstr>任务一   书 信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任务二   电 话 礼 仪</vt:lpstr>
      <vt:lpstr>PowerPoint 演示文稿</vt:lpstr>
      <vt:lpstr>PowerPoint 演示文稿</vt:lpstr>
      <vt:lpstr>PowerPoint 演示文稿</vt:lpstr>
      <vt:lpstr>任务三  馈 赠 礼 仪</vt:lpstr>
      <vt:lpstr>PowerPoint 演示文稿</vt:lpstr>
      <vt:lpstr>PowerPoint 演示文稿</vt:lpstr>
      <vt:lpstr>PowerPoint 演示文稿</vt:lpstr>
      <vt:lpstr>PowerPoint 演示文稿</vt:lpstr>
      <vt:lpstr>任务四   网络社交礼仪</vt:lpstr>
      <vt:lpstr>PowerPoint 演示文稿</vt:lpstr>
      <vt:lpstr>项目四    拜访接待礼仪</vt:lpstr>
      <vt:lpstr>任务一  拜 访 礼 仪</vt:lpstr>
      <vt:lpstr>PowerPoint 演示文稿</vt:lpstr>
      <vt:lpstr>PowerPoint 演示文稿</vt:lpstr>
      <vt:lpstr>任务二   接 待 礼 仪</vt:lpstr>
      <vt:lpstr>PowerPoint 演示文稿</vt:lpstr>
      <vt:lpstr>PowerPoint 演示文稿</vt:lpstr>
      <vt:lpstr>PowerPoint 演示文稿</vt:lpstr>
      <vt:lpstr>PowerPoint 演示文稿</vt:lpstr>
      <vt:lpstr>PowerPoint 演示文稿</vt:lpstr>
      <vt:lpstr>项目五      饮 食 礼 仪</vt:lpstr>
      <vt:lpstr>任务一    中 餐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任务二   西 餐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任务三    自助餐礼仪</vt:lpstr>
      <vt:lpstr>PowerPoint 演示文稿</vt:lpstr>
      <vt:lpstr>PowerPoint 演示文稿</vt:lpstr>
      <vt:lpstr>任务四   酒 水 礼 仪</vt:lpstr>
      <vt:lpstr>PowerPoint 演示文稿</vt:lpstr>
      <vt:lpstr>任务五   饮 茶 礼 仪</vt:lpstr>
      <vt:lpstr>PowerPoint 演示文稿</vt:lpstr>
      <vt:lpstr>PowerPoint 演示文稿</vt:lpstr>
      <vt:lpstr>项目六   公 共 礼 仪</vt:lpstr>
      <vt:lpstr>任务一  出 行 礼 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任务二   公共场所礼仪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项目七   民 俗 礼 仪</vt:lpstr>
      <vt:lpstr>任务一 中国民俗礼仪</vt:lpstr>
      <vt:lpstr>PowerPoint 演示文稿</vt:lpstr>
      <vt:lpstr>PowerPoint 演示文稿</vt:lpstr>
      <vt:lpstr>任务二   国外民俗礼仪</vt:lpstr>
      <vt:lpstr>PowerPoint 演示文稿</vt:lpstr>
      <vt:lpstr>PowerPoint 演示文稿</vt:lpstr>
      <vt:lpstr>PowerPoint 演示文稿</vt:lpstr>
      <vt:lpstr>PowerPoint 演示文稿</vt:lpstr>
      <vt:lpstr>项目八    求 职 礼 仪</vt:lpstr>
      <vt:lpstr>任务一   求 职 准 备</vt:lpstr>
      <vt:lpstr>PowerPoint 演示文稿</vt:lpstr>
      <vt:lpstr>PowerPoint 演示文稿</vt:lpstr>
      <vt:lpstr>PowerPoint 演示文稿</vt:lpstr>
      <vt:lpstr>PowerPoint 演示文稿</vt:lpstr>
      <vt:lpstr>任务二   面 试 礼 仪</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绪 论 </dc:title>
  <dc:creator>Administrator</dc:creator>
  <cp:lastModifiedBy>lenovo</cp:lastModifiedBy>
  <cp:revision>48</cp:revision>
  <dcterms:created xsi:type="dcterms:W3CDTF">2020-08-25T07:10:00Z</dcterms:created>
  <dcterms:modified xsi:type="dcterms:W3CDTF">2020-09-08T08:52:45Z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2052-11.3.0.8586</vt:lpwstr>
  </property>
</Properties>
</file>