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slides/slide8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9" r:id="rId5"/>
    <p:sldId id="259" r:id="rId6"/>
    <p:sldId id="260" r:id="rId7"/>
    <p:sldId id="261" r:id="rId8"/>
    <p:sldId id="262" r:id="rId9"/>
    <p:sldId id="263" r:id="rId10"/>
    <p:sldId id="265" r:id="rId11"/>
    <p:sldId id="268"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6" r:id="rId59"/>
    <p:sldId id="317" r:id="rId60"/>
    <p:sldId id="318" r:id="rId61"/>
    <p:sldId id="319" r:id="rId62"/>
    <p:sldId id="320" r:id="rId63"/>
    <p:sldId id="321" r:id="rId64"/>
    <p:sldId id="322" r:id="rId65"/>
    <p:sldId id="323" r:id="rId66"/>
    <p:sldId id="324" r:id="rId67"/>
    <p:sldId id="325" r:id="rId68"/>
    <p:sldId id="326" r:id="rId69"/>
    <p:sldId id="327" r:id="rId70"/>
    <p:sldId id="328" r:id="rId71"/>
    <p:sldId id="329" r:id="rId72"/>
    <p:sldId id="330" r:id="rId73"/>
    <p:sldId id="331" r:id="rId74"/>
    <p:sldId id="332" r:id="rId75"/>
    <p:sldId id="333" r:id="rId76"/>
    <p:sldId id="334" r:id="rId77"/>
    <p:sldId id="335" r:id="rId78"/>
    <p:sldId id="336" r:id="rId79"/>
    <p:sldId id="337" r:id="rId80"/>
    <p:sldId id="338" r:id="rId81"/>
    <p:sldId id="339" r:id="rId82"/>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170"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zh-CN" altLang="en-US" smtClean="0"/>
              <a:t>单击此处编辑母版标题样式</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CN" altLang="en-US" smtClean="0"/>
              <a:t>单击此处编辑母版副标题样式</a:t>
            </a:r>
            <a:endParaRPr lang="en-US"/>
          </a:p>
        </p:txBody>
      </p:sp>
      <p:sp>
        <p:nvSpPr>
          <p:cNvPr id="4" name="Date Placeholder 29"/>
          <p:cNvSpPr>
            <a:spLocks noGrp="1"/>
          </p:cNvSpPr>
          <p:nvPr>
            <p:ph type="dt" sz="half" idx="10"/>
          </p:nvPr>
        </p:nvSpPr>
        <p:spPr/>
        <p:txBody>
          <a:bodyPr/>
          <a:lstStyle>
            <a:lvl1pPr>
              <a:defRPr/>
            </a:lvl1pPr>
          </a:lstStyle>
          <a:p>
            <a:pPr>
              <a:defRPr/>
            </a:pPr>
            <a:fld id="{010A1BBB-A8E5-4080-8477-E9A6781CD4DF}" type="datetimeFigureOut">
              <a:rPr lang="zh-CN" altLang="en-US"/>
              <a:pPr>
                <a:defRPr/>
              </a:pPr>
              <a:t>2017/6/14</a:t>
            </a:fld>
            <a:endParaRPr lang="zh-CN" altLang="en-US"/>
          </a:p>
        </p:txBody>
      </p:sp>
      <p:sp>
        <p:nvSpPr>
          <p:cNvPr id="5" name="Footer Placeholder 18"/>
          <p:cNvSpPr>
            <a:spLocks noGrp="1"/>
          </p:cNvSpPr>
          <p:nvPr>
            <p:ph type="ftr" sz="quarter" idx="11"/>
          </p:nvPr>
        </p:nvSpPr>
        <p:spPr/>
        <p:txBody>
          <a:bodyPr/>
          <a:lstStyle>
            <a:lvl1pPr>
              <a:defRPr/>
            </a:lvl1pPr>
          </a:lstStyle>
          <a:p>
            <a:pPr>
              <a:defRPr/>
            </a:pPr>
            <a:endParaRPr lang="zh-CN" altLang="en-US"/>
          </a:p>
        </p:txBody>
      </p:sp>
      <p:sp>
        <p:nvSpPr>
          <p:cNvPr id="6" name="Slide Number Placeholder 26"/>
          <p:cNvSpPr>
            <a:spLocks noGrp="1"/>
          </p:cNvSpPr>
          <p:nvPr>
            <p:ph type="sldNum" sz="quarter" idx="12"/>
          </p:nvPr>
        </p:nvSpPr>
        <p:spPr/>
        <p:txBody>
          <a:bodyPr/>
          <a:lstStyle>
            <a:lvl1pPr>
              <a:defRPr/>
            </a:lvl1pPr>
          </a:lstStyle>
          <a:p>
            <a:pPr>
              <a:defRPr/>
            </a:pPr>
            <a:fld id="{C33AB37C-C8EC-4B65-8C9C-A2FCD77926E4}" type="slidenum">
              <a:rPr lang="zh-CN" altLang="en-US"/>
              <a:pPr>
                <a:defRPr/>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9"/>
          <p:cNvSpPr>
            <a:spLocks noGrp="1"/>
          </p:cNvSpPr>
          <p:nvPr>
            <p:ph type="dt" sz="half" idx="10"/>
          </p:nvPr>
        </p:nvSpPr>
        <p:spPr/>
        <p:txBody>
          <a:bodyPr/>
          <a:lstStyle>
            <a:lvl1pPr>
              <a:defRPr/>
            </a:lvl1pPr>
          </a:lstStyle>
          <a:p>
            <a:pPr>
              <a:defRPr/>
            </a:pPr>
            <a:fld id="{394A5616-637D-43A5-915F-E392CD7279B8}" type="datetimeFigureOut">
              <a:rPr lang="zh-CN" altLang="en-US"/>
              <a:pPr>
                <a:defRPr/>
              </a:pPr>
              <a:t>2017/6/14</a:t>
            </a:fld>
            <a:endParaRPr lang="zh-CN" altLang="en-US"/>
          </a:p>
        </p:txBody>
      </p:sp>
      <p:sp>
        <p:nvSpPr>
          <p:cNvPr id="5" name="Footer Placeholder 21"/>
          <p:cNvSpPr>
            <a:spLocks noGrp="1"/>
          </p:cNvSpPr>
          <p:nvPr>
            <p:ph type="ftr" sz="quarter" idx="11"/>
          </p:nvPr>
        </p:nvSpPr>
        <p:spPr/>
        <p:txBody>
          <a:bodyPr/>
          <a:lstStyle>
            <a:lvl1pPr>
              <a:defRPr/>
            </a:lvl1pPr>
          </a:lstStyle>
          <a:p>
            <a:pPr>
              <a:defRPr/>
            </a:pPr>
            <a:endParaRPr lang="zh-CN" altLang="en-US"/>
          </a:p>
        </p:txBody>
      </p:sp>
      <p:sp>
        <p:nvSpPr>
          <p:cNvPr id="6" name="Slide Number Placeholder 17"/>
          <p:cNvSpPr>
            <a:spLocks noGrp="1"/>
          </p:cNvSpPr>
          <p:nvPr>
            <p:ph type="sldNum" sz="quarter" idx="12"/>
          </p:nvPr>
        </p:nvSpPr>
        <p:spPr/>
        <p:txBody>
          <a:bodyPr/>
          <a:lstStyle>
            <a:lvl1pPr>
              <a:defRPr/>
            </a:lvl1pPr>
          </a:lstStyle>
          <a:p>
            <a:pPr>
              <a:defRPr/>
            </a:pPr>
            <a:fld id="{095E3CDA-9E4B-45CB-BD8E-8FB56F32148B}"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9"/>
          <p:cNvSpPr>
            <a:spLocks noGrp="1"/>
          </p:cNvSpPr>
          <p:nvPr>
            <p:ph type="dt" sz="half" idx="10"/>
          </p:nvPr>
        </p:nvSpPr>
        <p:spPr/>
        <p:txBody>
          <a:bodyPr/>
          <a:lstStyle>
            <a:lvl1pPr>
              <a:defRPr/>
            </a:lvl1pPr>
          </a:lstStyle>
          <a:p>
            <a:pPr>
              <a:defRPr/>
            </a:pPr>
            <a:fld id="{ED32D438-327E-46E8-A87E-90882B4B6A3D}" type="datetimeFigureOut">
              <a:rPr lang="zh-CN" altLang="en-US"/>
              <a:pPr>
                <a:defRPr/>
              </a:pPr>
              <a:t>2017/6/14</a:t>
            </a:fld>
            <a:endParaRPr lang="zh-CN" altLang="en-US"/>
          </a:p>
        </p:txBody>
      </p:sp>
      <p:sp>
        <p:nvSpPr>
          <p:cNvPr id="5" name="Footer Placeholder 21"/>
          <p:cNvSpPr>
            <a:spLocks noGrp="1"/>
          </p:cNvSpPr>
          <p:nvPr>
            <p:ph type="ftr" sz="quarter" idx="11"/>
          </p:nvPr>
        </p:nvSpPr>
        <p:spPr/>
        <p:txBody>
          <a:bodyPr/>
          <a:lstStyle>
            <a:lvl1pPr>
              <a:defRPr/>
            </a:lvl1pPr>
          </a:lstStyle>
          <a:p>
            <a:pPr>
              <a:defRPr/>
            </a:pPr>
            <a:endParaRPr lang="zh-CN" altLang="en-US"/>
          </a:p>
        </p:txBody>
      </p:sp>
      <p:sp>
        <p:nvSpPr>
          <p:cNvPr id="6" name="Slide Number Placeholder 17"/>
          <p:cNvSpPr>
            <a:spLocks noGrp="1"/>
          </p:cNvSpPr>
          <p:nvPr>
            <p:ph type="sldNum" sz="quarter" idx="12"/>
          </p:nvPr>
        </p:nvSpPr>
        <p:spPr/>
        <p:txBody>
          <a:bodyPr/>
          <a:lstStyle>
            <a:lvl1pPr>
              <a:defRPr/>
            </a:lvl1pPr>
          </a:lstStyle>
          <a:p>
            <a:pPr>
              <a:defRPr/>
            </a:pPr>
            <a:fld id="{5ED59636-0A63-422A-8475-A63C67B58EBB}"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9"/>
          <p:cNvSpPr>
            <a:spLocks noGrp="1"/>
          </p:cNvSpPr>
          <p:nvPr>
            <p:ph type="dt" sz="half" idx="10"/>
          </p:nvPr>
        </p:nvSpPr>
        <p:spPr/>
        <p:txBody>
          <a:bodyPr/>
          <a:lstStyle>
            <a:lvl1pPr>
              <a:defRPr/>
            </a:lvl1pPr>
          </a:lstStyle>
          <a:p>
            <a:pPr>
              <a:defRPr/>
            </a:pPr>
            <a:fld id="{39BD8312-C475-4F23-BB12-0B228031DBE7}" type="datetimeFigureOut">
              <a:rPr lang="zh-CN" altLang="en-US"/>
              <a:pPr>
                <a:defRPr/>
              </a:pPr>
              <a:t>2017/6/14</a:t>
            </a:fld>
            <a:endParaRPr lang="zh-CN" altLang="en-US"/>
          </a:p>
        </p:txBody>
      </p:sp>
      <p:sp>
        <p:nvSpPr>
          <p:cNvPr id="5" name="Footer Placeholder 21"/>
          <p:cNvSpPr>
            <a:spLocks noGrp="1"/>
          </p:cNvSpPr>
          <p:nvPr>
            <p:ph type="ftr" sz="quarter" idx="11"/>
          </p:nvPr>
        </p:nvSpPr>
        <p:spPr/>
        <p:txBody>
          <a:bodyPr/>
          <a:lstStyle>
            <a:lvl1pPr>
              <a:defRPr/>
            </a:lvl1pPr>
          </a:lstStyle>
          <a:p>
            <a:pPr>
              <a:defRPr/>
            </a:pPr>
            <a:endParaRPr lang="zh-CN" altLang="en-US"/>
          </a:p>
        </p:txBody>
      </p:sp>
      <p:sp>
        <p:nvSpPr>
          <p:cNvPr id="6" name="Slide Number Placeholder 17"/>
          <p:cNvSpPr>
            <a:spLocks noGrp="1"/>
          </p:cNvSpPr>
          <p:nvPr>
            <p:ph type="sldNum" sz="quarter" idx="12"/>
          </p:nvPr>
        </p:nvSpPr>
        <p:spPr/>
        <p:txBody>
          <a:bodyPr/>
          <a:lstStyle>
            <a:lvl1pPr>
              <a:defRPr/>
            </a:lvl1pPr>
          </a:lstStyle>
          <a:p>
            <a:pPr>
              <a:defRPr/>
            </a:pPr>
            <a:fld id="{5B9D08EF-DE3E-494B-A294-BACBA8334B4F}"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lvl1pPr>
              <a:defRPr/>
            </a:lvl1pPr>
          </a:lstStyle>
          <a:p>
            <a:pPr>
              <a:defRPr/>
            </a:pPr>
            <a:fld id="{5F2058D7-F8A0-4975-A909-3131823610A6}" type="datetimeFigureOut">
              <a:rPr lang="zh-CN" altLang="en-US"/>
              <a:pPr>
                <a:defRPr/>
              </a:pPr>
              <a:t>2017/6/14</a:t>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655A24FE-F6B1-47A3-ABE0-FD9550D92C64}" type="slidenum">
              <a:rPr lang="zh-CN" altLang="en-US"/>
              <a:pPr>
                <a:defRPr/>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9"/>
          <p:cNvSpPr>
            <a:spLocks noGrp="1"/>
          </p:cNvSpPr>
          <p:nvPr>
            <p:ph type="dt" sz="half" idx="10"/>
          </p:nvPr>
        </p:nvSpPr>
        <p:spPr/>
        <p:txBody>
          <a:bodyPr/>
          <a:lstStyle>
            <a:lvl1pPr>
              <a:defRPr/>
            </a:lvl1pPr>
          </a:lstStyle>
          <a:p>
            <a:pPr>
              <a:defRPr/>
            </a:pPr>
            <a:fld id="{8E1F7ABD-9634-448E-BCFE-16339572E638}" type="datetimeFigureOut">
              <a:rPr lang="zh-CN" altLang="en-US"/>
              <a:pPr>
                <a:defRPr/>
              </a:pPr>
              <a:t>2017/6/14</a:t>
            </a:fld>
            <a:endParaRPr lang="zh-CN" altLang="en-US"/>
          </a:p>
        </p:txBody>
      </p:sp>
      <p:sp>
        <p:nvSpPr>
          <p:cNvPr id="6" name="Footer Placeholder 21"/>
          <p:cNvSpPr>
            <a:spLocks noGrp="1"/>
          </p:cNvSpPr>
          <p:nvPr>
            <p:ph type="ftr" sz="quarter" idx="11"/>
          </p:nvPr>
        </p:nvSpPr>
        <p:spPr/>
        <p:txBody>
          <a:bodyPr/>
          <a:lstStyle>
            <a:lvl1pPr>
              <a:defRPr/>
            </a:lvl1pPr>
          </a:lstStyle>
          <a:p>
            <a:pPr>
              <a:defRPr/>
            </a:pPr>
            <a:endParaRPr lang="zh-CN" altLang="en-US"/>
          </a:p>
        </p:txBody>
      </p:sp>
      <p:sp>
        <p:nvSpPr>
          <p:cNvPr id="7" name="Slide Number Placeholder 17"/>
          <p:cNvSpPr>
            <a:spLocks noGrp="1"/>
          </p:cNvSpPr>
          <p:nvPr>
            <p:ph type="sldNum" sz="quarter" idx="12"/>
          </p:nvPr>
        </p:nvSpPr>
        <p:spPr/>
        <p:txBody>
          <a:bodyPr/>
          <a:lstStyle>
            <a:lvl1pPr>
              <a:defRPr/>
            </a:lvl1pPr>
          </a:lstStyle>
          <a:p>
            <a:pPr>
              <a:defRPr/>
            </a:pPr>
            <a:fld id="{DC7E1228-6DFD-420C-BC5F-F78E40BC4F55}"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CN" altLang="en-US" smtClean="0"/>
              <a:t>单击此处编辑母版文本样式</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CN" altLang="en-US" smtClean="0"/>
              <a:t>单击此处编辑母版文本样式</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9"/>
          <p:cNvSpPr>
            <a:spLocks noGrp="1"/>
          </p:cNvSpPr>
          <p:nvPr>
            <p:ph type="dt" sz="half" idx="10"/>
          </p:nvPr>
        </p:nvSpPr>
        <p:spPr/>
        <p:txBody>
          <a:bodyPr/>
          <a:lstStyle>
            <a:lvl1pPr>
              <a:defRPr/>
            </a:lvl1pPr>
          </a:lstStyle>
          <a:p>
            <a:pPr>
              <a:defRPr/>
            </a:pPr>
            <a:fld id="{6B324911-C34F-4D1D-AC4C-7B9CFA1A5784}" type="datetimeFigureOut">
              <a:rPr lang="zh-CN" altLang="en-US"/>
              <a:pPr>
                <a:defRPr/>
              </a:pPr>
              <a:t>2017/6/14</a:t>
            </a:fld>
            <a:endParaRPr lang="zh-CN" altLang="en-US"/>
          </a:p>
        </p:txBody>
      </p:sp>
      <p:sp>
        <p:nvSpPr>
          <p:cNvPr id="8" name="Footer Placeholder 21"/>
          <p:cNvSpPr>
            <a:spLocks noGrp="1"/>
          </p:cNvSpPr>
          <p:nvPr>
            <p:ph type="ftr" sz="quarter" idx="11"/>
          </p:nvPr>
        </p:nvSpPr>
        <p:spPr/>
        <p:txBody>
          <a:bodyPr/>
          <a:lstStyle>
            <a:lvl1pPr>
              <a:defRPr/>
            </a:lvl1pPr>
          </a:lstStyle>
          <a:p>
            <a:pPr>
              <a:defRPr/>
            </a:pPr>
            <a:endParaRPr lang="zh-CN" altLang="en-US"/>
          </a:p>
        </p:txBody>
      </p:sp>
      <p:sp>
        <p:nvSpPr>
          <p:cNvPr id="9" name="Slide Number Placeholder 17"/>
          <p:cNvSpPr>
            <a:spLocks noGrp="1"/>
          </p:cNvSpPr>
          <p:nvPr>
            <p:ph type="sldNum" sz="quarter" idx="12"/>
          </p:nvPr>
        </p:nvSpPr>
        <p:spPr/>
        <p:txBody>
          <a:bodyPr/>
          <a:lstStyle>
            <a:lvl1pPr>
              <a:defRPr/>
            </a:lvl1pPr>
          </a:lstStyle>
          <a:p>
            <a:pPr>
              <a:defRPr/>
            </a:pPr>
            <a:fld id="{E9F03E5E-8D9C-4773-AD2E-E99BF974F11B}"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zh-CN" altLang="en-US" smtClean="0"/>
              <a:t>单击此处编辑母版标题样式</a:t>
            </a:r>
            <a:endParaRPr lang="en-US"/>
          </a:p>
        </p:txBody>
      </p:sp>
      <p:sp>
        <p:nvSpPr>
          <p:cNvPr id="3" name="Date Placeholder 9"/>
          <p:cNvSpPr>
            <a:spLocks noGrp="1"/>
          </p:cNvSpPr>
          <p:nvPr>
            <p:ph type="dt" sz="half" idx="10"/>
          </p:nvPr>
        </p:nvSpPr>
        <p:spPr/>
        <p:txBody>
          <a:bodyPr/>
          <a:lstStyle>
            <a:lvl1pPr>
              <a:defRPr/>
            </a:lvl1pPr>
          </a:lstStyle>
          <a:p>
            <a:pPr>
              <a:defRPr/>
            </a:pPr>
            <a:fld id="{B16E0CFB-CC91-4981-AF20-60C614270C43}" type="datetimeFigureOut">
              <a:rPr lang="zh-CN" altLang="en-US"/>
              <a:pPr>
                <a:defRPr/>
              </a:pPr>
              <a:t>2017/6/14</a:t>
            </a:fld>
            <a:endParaRPr lang="zh-CN" altLang="en-US"/>
          </a:p>
        </p:txBody>
      </p:sp>
      <p:sp>
        <p:nvSpPr>
          <p:cNvPr id="4" name="Footer Placeholder 21"/>
          <p:cNvSpPr>
            <a:spLocks noGrp="1"/>
          </p:cNvSpPr>
          <p:nvPr>
            <p:ph type="ftr" sz="quarter" idx="11"/>
          </p:nvPr>
        </p:nvSpPr>
        <p:spPr/>
        <p:txBody>
          <a:bodyPr/>
          <a:lstStyle>
            <a:lvl1pPr>
              <a:defRPr/>
            </a:lvl1pPr>
          </a:lstStyle>
          <a:p>
            <a:pPr>
              <a:defRPr/>
            </a:pPr>
            <a:endParaRPr lang="zh-CN" altLang="en-US"/>
          </a:p>
        </p:txBody>
      </p:sp>
      <p:sp>
        <p:nvSpPr>
          <p:cNvPr id="5" name="Slide Number Placeholder 17"/>
          <p:cNvSpPr>
            <a:spLocks noGrp="1"/>
          </p:cNvSpPr>
          <p:nvPr>
            <p:ph type="sldNum" sz="quarter" idx="12"/>
          </p:nvPr>
        </p:nvSpPr>
        <p:spPr/>
        <p:txBody>
          <a:bodyPr/>
          <a:lstStyle>
            <a:lvl1pPr>
              <a:defRPr/>
            </a:lvl1pPr>
          </a:lstStyle>
          <a:p>
            <a:pPr>
              <a:defRPr/>
            </a:pPr>
            <a:fld id="{0700EC71-EBAD-49D3-A59B-FBBC833BF57A}"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B480ED96-0A34-44D4-89EE-E5C3D8BC86DC}" type="datetimeFigureOut">
              <a:rPr lang="zh-CN" altLang="en-US"/>
              <a:pPr>
                <a:defRPr/>
              </a:pPr>
              <a:t>2017/6/14</a:t>
            </a:fld>
            <a:endParaRPr lang="zh-CN" altLang="en-US"/>
          </a:p>
        </p:txBody>
      </p:sp>
      <p:sp>
        <p:nvSpPr>
          <p:cNvPr id="3" name="Footer Placeholder 21"/>
          <p:cNvSpPr>
            <a:spLocks noGrp="1"/>
          </p:cNvSpPr>
          <p:nvPr>
            <p:ph type="ftr" sz="quarter" idx="11"/>
          </p:nvPr>
        </p:nvSpPr>
        <p:spPr/>
        <p:txBody>
          <a:bodyPr/>
          <a:lstStyle>
            <a:lvl1pPr>
              <a:defRPr/>
            </a:lvl1pPr>
          </a:lstStyle>
          <a:p>
            <a:pPr>
              <a:defRPr/>
            </a:pPr>
            <a:endParaRPr lang="zh-CN" altLang="en-US"/>
          </a:p>
        </p:txBody>
      </p:sp>
      <p:sp>
        <p:nvSpPr>
          <p:cNvPr id="4" name="Slide Number Placeholder 17"/>
          <p:cNvSpPr>
            <a:spLocks noGrp="1"/>
          </p:cNvSpPr>
          <p:nvPr>
            <p:ph type="sldNum" sz="quarter" idx="12"/>
          </p:nvPr>
        </p:nvSpPr>
        <p:spPr/>
        <p:txBody>
          <a:bodyPr/>
          <a:lstStyle>
            <a:lvl1pPr>
              <a:defRPr/>
            </a:lvl1pPr>
          </a:lstStyle>
          <a:p>
            <a:pPr>
              <a:defRPr/>
            </a:pPr>
            <a:fld id="{57CF625D-538C-4D8A-BA0E-88F39B401413}"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zh-CN" altLang="en-US" smtClean="0"/>
              <a:t>单击此处编辑母版标题样式</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zh-CN" altLang="en-US" smtClean="0"/>
              <a:t>单击此处编辑母版文本样式</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9"/>
          <p:cNvSpPr>
            <a:spLocks noGrp="1"/>
          </p:cNvSpPr>
          <p:nvPr>
            <p:ph type="dt" sz="half" idx="10"/>
          </p:nvPr>
        </p:nvSpPr>
        <p:spPr/>
        <p:txBody>
          <a:bodyPr/>
          <a:lstStyle>
            <a:lvl1pPr>
              <a:defRPr/>
            </a:lvl1pPr>
          </a:lstStyle>
          <a:p>
            <a:pPr>
              <a:defRPr/>
            </a:pPr>
            <a:fld id="{FD575721-0625-4B4D-9744-6E671C72C723}" type="datetimeFigureOut">
              <a:rPr lang="zh-CN" altLang="en-US"/>
              <a:pPr>
                <a:defRPr/>
              </a:pPr>
              <a:t>2017/6/14</a:t>
            </a:fld>
            <a:endParaRPr lang="zh-CN" altLang="en-US"/>
          </a:p>
        </p:txBody>
      </p:sp>
      <p:sp>
        <p:nvSpPr>
          <p:cNvPr id="6" name="Footer Placeholder 21"/>
          <p:cNvSpPr>
            <a:spLocks noGrp="1"/>
          </p:cNvSpPr>
          <p:nvPr>
            <p:ph type="ftr" sz="quarter" idx="11"/>
          </p:nvPr>
        </p:nvSpPr>
        <p:spPr/>
        <p:txBody>
          <a:bodyPr/>
          <a:lstStyle>
            <a:lvl1pPr>
              <a:defRPr/>
            </a:lvl1pPr>
          </a:lstStyle>
          <a:p>
            <a:pPr>
              <a:defRPr/>
            </a:pPr>
            <a:endParaRPr lang="zh-CN" altLang="en-US"/>
          </a:p>
        </p:txBody>
      </p:sp>
      <p:sp>
        <p:nvSpPr>
          <p:cNvPr id="7" name="Slide Number Placeholder 17"/>
          <p:cNvSpPr>
            <a:spLocks noGrp="1"/>
          </p:cNvSpPr>
          <p:nvPr>
            <p:ph type="sldNum" sz="quarter" idx="12"/>
          </p:nvPr>
        </p:nvSpPr>
        <p:spPr/>
        <p:txBody>
          <a:bodyPr/>
          <a:lstStyle>
            <a:lvl1pPr>
              <a:defRPr/>
            </a:lvl1pPr>
          </a:lstStyle>
          <a:p>
            <a:pPr>
              <a:defRPr/>
            </a:pPr>
            <a:fld id="{BFA72F20-C758-4A00-BD75-D4F4DEAEEBD7}"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zh-CN" altLang="en-US" smtClean="0"/>
              <a:t>单击此处编辑母版标题样式</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zh-CN" altLang="en-US" smtClean="0"/>
              <a:t>单击此处编辑母版文本样式</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zh-CN" altLang="en-US" noProof="0" smtClean="0"/>
              <a:t>单击图标添加图片</a:t>
            </a:r>
            <a:endParaRPr lang="en-US" noProof="0" dirty="0"/>
          </a:p>
        </p:txBody>
      </p:sp>
      <p:sp>
        <p:nvSpPr>
          <p:cNvPr id="9" name="Date Placeholder 4"/>
          <p:cNvSpPr>
            <a:spLocks noGrp="1"/>
          </p:cNvSpPr>
          <p:nvPr>
            <p:ph type="dt" sz="half" idx="10"/>
          </p:nvPr>
        </p:nvSpPr>
        <p:spPr/>
        <p:txBody>
          <a:bodyPr/>
          <a:lstStyle>
            <a:lvl1pPr>
              <a:defRPr/>
            </a:lvl1pPr>
          </a:lstStyle>
          <a:p>
            <a:pPr>
              <a:defRPr/>
            </a:pPr>
            <a:fld id="{9914BEE3-E7EC-449C-9F47-9D2F12C40420}" type="datetimeFigureOut">
              <a:rPr lang="zh-CN" altLang="en-US"/>
              <a:pPr>
                <a:defRPr/>
              </a:pPr>
              <a:t>2017/6/14</a:t>
            </a:fld>
            <a:endParaRPr lang="zh-CN" altLang="en-US"/>
          </a:p>
        </p:txBody>
      </p:sp>
      <p:sp>
        <p:nvSpPr>
          <p:cNvPr id="10" name="Footer Placeholder 5"/>
          <p:cNvSpPr>
            <a:spLocks noGrp="1"/>
          </p:cNvSpPr>
          <p:nvPr>
            <p:ph type="ftr" sz="quarter" idx="11"/>
          </p:nvPr>
        </p:nvSpPr>
        <p:spPr/>
        <p:txBody>
          <a:bodyPr/>
          <a:lstStyle>
            <a:lvl1pPr>
              <a:defRPr/>
            </a:lvl1pPr>
          </a:lstStyle>
          <a:p>
            <a:pPr>
              <a:defRPr/>
            </a:pPr>
            <a:endParaRPr lang="zh-CN" alt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DA78D27B-2A6D-4CF4-AFE9-0F3F7CD8925D}"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zh-CN" altLang="en-US" smtClean="0"/>
              <a:t>单击此处编辑母版标题样式</a:t>
            </a:r>
            <a:endParaRPr lang="en-US" smtClean="0"/>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smtClean="0"/>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ea typeface="+mn-ea"/>
              </a:defRPr>
            </a:lvl1pPr>
          </a:lstStyle>
          <a:p>
            <a:pPr>
              <a:defRPr/>
            </a:pPr>
            <a:fld id="{730A0EEC-E609-4FE8-A9B3-7AAE0C2BCCA0}" type="datetimeFigureOut">
              <a:rPr lang="zh-CN" altLang="en-US"/>
              <a:pPr>
                <a:defRPr/>
              </a:pPr>
              <a:t>2017/6/14</a:t>
            </a:fld>
            <a:endParaRPr lang="zh-CN" alt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ea typeface="+mn-ea"/>
              </a:defRPr>
            </a:lvl1pPr>
          </a:lstStyle>
          <a:p>
            <a:pPr>
              <a:defRPr/>
            </a:pPr>
            <a:endParaRPr lang="zh-CN" alt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ea typeface="+mn-ea"/>
              </a:defRPr>
            </a:lvl1pPr>
          </a:lstStyle>
          <a:p>
            <a:pPr>
              <a:defRPr/>
            </a:pPr>
            <a:fld id="{0803150A-E44A-4715-B86A-EA20A3791A99}" type="slidenum">
              <a:rPr lang="zh-CN" altLang="en-US"/>
              <a:pPr>
                <a:defRPr/>
              </a:pPr>
              <a:t>‹#›</a:t>
            </a:fld>
            <a:endParaRPr lang="zh-CN" alt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grpSp>
    </p:spTree>
  </p:cSld>
  <p:clrMap bg1="lt1" tx1="dk1" bg2="lt2" tx2="dk2" accent1="accent1" accent2="accent2" accent3="accent3" accent4="accent4" accent5="accent5" accent6="accent6" hlink="hlink" folHlink="folHlink"/>
  <p:sldLayoutIdLst>
    <p:sldLayoutId id="2147483708" r:id="rId1"/>
    <p:sldLayoutId id="2147483707" r:id="rId2"/>
    <p:sldLayoutId id="2147483709" r:id="rId3"/>
    <p:sldLayoutId id="2147483706" r:id="rId4"/>
    <p:sldLayoutId id="2147483705" r:id="rId5"/>
    <p:sldLayoutId id="2147483704" r:id="rId6"/>
    <p:sldLayoutId id="2147483703" r:id="rId7"/>
    <p:sldLayoutId id="2147483702" r:id="rId8"/>
    <p:sldLayoutId id="2147483710" r:id="rId9"/>
    <p:sldLayoutId id="2147483701" r:id="rId10"/>
    <p:sldLayoutId id="2147483700"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ea typeface="隶书" pitchFamily="49" charset="-122"/>
        </a:defRPr>
      </a:lvl2pPr>
      <a:lvl3pPr algn="l" rtl="0" fontAlgn="base">
        <a:spcBef>
          <a:spcPct val="0"/>
        </a:spcBef>
        <a:spcAft>
          <a:spcPct val="0"/>
        </a:spcAft>
        <a:defRPr sz="5000">
          <a:solidFill>
            <a:schemeClr val="tx2"/>
          </a:solidFill>
          <a:latin typeface="Calibri" pitchFamily="34" charset="0"/>
          <a:ea typeface="隶书" pitchFamily="49" charset="-122"/>
        </a:defRPr>
      </a:lvl3pPr>
      <a:lvl4pPr algn="l" rtl="0" fontAlgn="base">
        <a:spcBef>
          <a:spcPct val="0"/>
        </a:spcBef>
        <a:spcAft>
          <a:spcPct val="0"/>
        </a:spcAft>
        <a:defRPr sz="5000">
          <a:solidFill>
            <a:schemeClr val="tx2"/>
          </a:solidFill>
          <a:latin typeface="Calibri" pitchFamily="34" charset="0"/>
          <a:ea typeface="隶书" pitchFamily="49" charset="-122"/>
        </a:defRPr>
      </a:lvl4pPr>
      <a:lvl5pPr algn="l" rtl="0" fontAlgn="base">
        <a:spcBef>
          <a:spcPct val="0"/>
        </a:spcBef>
        <a:spcAft>
          <a:spcPct val="0"/>
        </a:spcAft>
        <a:defRPr sz="5000">
          <a:solidFill>
            <a:schemeClr val="tx2"/>
          </a:solidFill>
          <a:latin typeface="Calibri" pitchFamily="34" charset="0"/>
          <a:ea typeface="隶书" pitchFamily="49" charset="-122"/>
        </a:defRPr>
      </a:lvl5pPr>
      <a:lvl6pPr marL="457200" algn="l" rtl="0" fontAlgn="base">
        <a:spcBef>
          <a:spcPct val="0"/>
        </a:spcBef>
        <a:spcAft>
          <a:spcPct val="0"/>
        </a:spcAft>
        <a:defRPr sz="5000">
          <a:solidFill>
            <a:schemeClr val="tx2"/>
          </a:solidFill>
          <a:latin typeface="Calibri" pitchFamily="34" charset="0"/>
          <a:ea typeface="隶书" pitchFamily="49" charset="-122"/>
        </a:defRPr>
      </a:lvl6pPr>
      <a:lvl7pPr marL="914400" algn="l" rtl="0" fontAlgn="base">
        <a:spcBef>
          <a:spcPct val="0"/>
        </a:spcBef>
        <a:spcAft>
          <a:spcPct val="0"/>
        </a:spcAft>
        <a:defRPr sz="5000">
          <a:solidFill>
            <a:schemeClr val="tx2"/>
          </a:solidFill>
          <a:latin typeface="Calibri" pitchFamily="34" charset="0"/>
          <a:ea typeface="隶书" pitchFamily="49" charset="-122"/>
        </a:defRPr>
      </a:lvl7pPr>
      <a:lvl8pPr marL="1371600" algn="l" rtl="0" fontAlgn="base">
        <a:spcBef>
          <a:spcPct val="0"/>
        </a:spcBef>
        <a:spcAft>
          <a:spcPct val="0"/>
        </a:spcAft>
        <a:defRPr sz="5000">
          <a:solidFill>
            <a:schemeClr val="tx2"/>
          </a:solidFill>
          <a:latin typeface="Calibri" pitchFamily="34" charset="0"/>
          <a:ea typeface="隶书" pitchFamily="49" charset="-122"/>
        </a:defRPr>
      </a:lvl8pPr>
      <a:lvl9pPr marL="1828800" algn="l" rtl="0" fontAlgn="base">
        <a:spcBef>
          <a:spcPct val="0"/>
        </a:spcBef>
        <a:spcAft>
          <a:spcPct val="0"/>
        </a:spcAft>
        <a:defRPr sz="5000">
          <a:solidFill>
            <a:schemeClr val="tx2"/>
          </a:solidFill>
          <a:latin typeface="Calibri" pitchFamily="34" charset="0"/>
          <a:ea typeface="隶书" pitchFamily="49" charset="-122"/>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baike.haosou.com/doc/5366184.html" TargetMode="External"/><Relationship Id="rId3" Type="http://schemas.openxmlformats.org/officeDocument/2006/relationships/hyperlink" Target="http://baike.haosou.com/doc/5346629.html" TargetMode="External"/><Relationship Id="rId7" Type="http://schemas.openxmlformats.org/officeDocument/2006/relationships/hyperlink" Target="http://baike.haosou.com/doc/5379785.html" TargetMode="External"/><Relationship Id="rId2" Type="http://schemas.openxmlformats.org/officeDocument/2006/relationships/hyperlink" Target="http://baike.haosou.com/doc/4103583.html" TargetMode="External"/><Relationship Id="rId1" Type="http://schemas.openxmlformats.org/officeDocument/2006/relationships/slideLayout" Target="../slideLayouts/slideLayout2.xml"/><Relationship Id="rId6" Type="http://schemas.openxmlformats.org/officeDocument/2006/relationships/hyperlink" Target="http://baike.haosou.com/doc/2190459.html" TargetMode="External"/><Relationship Id="rId5" Type="http://schemas.openxmlformats.org/officeDocument/2006/relationships/hyperlink" Target="http://baike.haosou.com/doc/1428983.html" TargetMode="External"/><Relationship Id="rId4" Type="http://schemas.openxmlformats.org/officeDocument/2006/relationships/hyperlink" Target="http://baike.haosou.com/doc/2453672.html"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www.xyz.cn/study/tags-list-%E5%9B%A2%E4%BD%93%E4%BF%9D%E9%99%A9-1.html"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pPr fontAlgn="auto">
              <a:spcAft>
                <a:spcPts val="0"/>
              </a:spcAft>
              <a:defRPr/>
            </a:pPr>
            <a:r>
              <a:rPr lang="zh-CN" altLang="zh-CN" dirty="0">
                <a:effectLst/>
              </a:rPr>
              <a:t>《人身保险实务》</a:t>
            </a:r>
            <a:endParaRPr lang="zh-CN" altLang="en-US" dirty="0"/>
          </a:p>
        </p:txBody>
      </p:sp>
      <p:sp>
        <p:nvSpPr>
          <p:cNvPr id="13314" name="副标题 2"/>
          <p:cNvSpPr>
            <a:spLocks noGrp="1"/>
          </p:cNvSpPr>
          <p:nvPr>
            <p:ph type="subTitle" idx="1"/>
          </p:nvPr>
        </p:nvSpPr>
        <p:spPr>
          <a:xfrm>
            <a:off x="533400" y="3228975"/>
            <a:ext cx="7854950" cy="1752600"/>
          </a:xfrm>
        </p:spPr>
        <p:txBody>
          <a:bodyPr/>
          <a:lstStyle/>
          <a:p>
            <a:pPr marR="0">
              <a:lnSpc>
                <a:spcPct val="80000"/>
              </a:lnSpc>
            </a:pPr>
            <a:endParaRPr lang="zh-CN" altLang="en-US" sz="2200" smtClean="0"/>
          </a:p>
          <a:p>
            <a:pPr marR="0">
              <a:lnSpc>
                <a:spcPct val="80000"/>
              </a:lnSpc>
            </a:pPr>
            <a:endParaRPr lang="zh-CN" altLang="en-US" sz="2200" smtClean="0"/>
          </a:p>
          <a:p>
            <a:pPr marR="0">
              <a:lnSpc>
                <a:spcPct val="80000"/>
              </a:lnSpc>
            </a:pPr>
            <a:endParaRPr lang="zh-CN" altLang="en-US" sz="2200" smtClean="0"/>
          </a:p>
          <a:p>
            <a:pPr marR="0">
              <a:lnSpc>
                <a:spcPct val="80000"/>
              </a:lnSpc>
            </a:pPr>
            <a:endParaRPr lang="zh-CN" altLang="en-US" sz="2200" smtClean="0"/>
          </a:p>
          <a:p>
            <a:pPr marR="0">
              <a:lnSpc>
                <a:spcPct val="80000"/>
              </a:lnSpc>
            </a:pPr>
            <a:r>
              <a:rPr lang="zh-CN" altLang="en-US" sz="2200" smtClean="0"/>
              <a:t>主编：王媛媛</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标题 1"/>
          <p:cNvSpPr>
            <a:spLocks noGrp="1"/>
          </p:cNvSpPr>
          <p:nvPr>
            <p:ph type="title"/>
          </p:nvPr>
        </p:nvSpPr>
        <p:spPr/>
        <p:txBody>
          <a:bodyPr/>
          <a:lstStyle/>
          <a:p>
            <a:r>
              <a:rPr lang="zh-CN" altLang="zh-CN" b="1" smtClean="0"/>
              <a:t>步骤四</a:t>
            </a:r>
            <a:r>
              <a:rPr lang="en-US" altLang="zh-CN" b="1" smtClean="0"/>
              <a:t>    </a:t>
            </a:r>
            <a:r>
              <a:rPr lang="zh-CN" altLang="zh-CN" b="1" smtClean="0"/>
              <a:t>认识保险的基本原则</a:t>
            </a:r>
            <a:endParaRPr lang="zh-CN" altLang="en-US" smtClean="0"/>
          </a:p>
        </p:txBody>
      </p:sp>
      <p:sp>
        <p:nvSpPr>
          <p:cNvPr id="22530" name="内容占位符 2"/>
          <p:cNvSpPr>
            <a:spLocks noGrp="1"/>
          </p:cNvSpPr>
          <p:nvPr>
            <p:ph idx="1"/>
          </p:nvPr>
        </p:nvSpPr>
        <p:spPr/>
        <p:txBody>
          <a:bodyPr/>
          <a:lstStyle/>
          <a:p>
            <a:r>
              <a:rPr lang="zh-CN" altLang="zh-CN" smtClean="0"/>
              <a:t>（一）最大诚信原则</a:t>
            </a:r>
          </a:p>
          <a:p>
            <a:r>
              <a:rPr lang="zh-CN" altLang="zh-CN" smtClean="0"/>
              <a:t>（二）保险利益原则</a:t>
            </a:r>
          </a:p>
          <a:p>
            <a:r>
              <a:rPr lang="zh-CN" altLang="zh-CN" smtClean="0"/>
              <a:t>（三）损失补偿原则</a:t>
            </a:r>
          </a:p>
          <a:p>
            <a:r>
              <a:rPr lang="zh-CN" altLang="zh-CN" smtClean="0"/>
              <a:t>（四）损失补偿派生的原则</a:t>
            </a:r>
          </a:p>
          <a:p>
            <a:r>
              <a:rPr lang="zh-CN" altLang="zh-CN" smtClean="0"/>
              <a:t>（五）近因原则</a:t>
            </a:r>
          </a:p>
          <a:p>
            <a:endParaRPr lang="zh-CN" altLang="zh-CN" smtClean="0"/>
          </a:p>
          <a:p>
            <a:endParaRPr lang="zh-CN" alt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fontAlgn="auto">
              <a:spcAft>
                <a:spcPts val="0"/>
              </a:spcAft>
              <a:defRPr/>
            </a:pPr>
            <a:r>
              <a:rPr lang="en-US" altLang="zh-CN" dirty="0"/>
              <a:t> </a:t>
            </a:r>
            <a:r>
              <a:rPr lang="zh-CN" altLang="zh-CN" dirty="0"/>
              <a:t/>
            </a:r>
            <a:br>
              <a:rPr lang="zh-CN" altLang="zh-CN" dirty="0"/>
            </a:br>
            <a:r>
              <a:rPr lang="zh-CN" altLang="zh-CN" b="1" dirty="0"/>
              <a:t>任务二</a:t>
            </a:r>
            <a:r>
              <a:rPr lang="en-US" altLang="zh-CN" b="1" dirty="0"/>
              <a:t>    </a:t>
            </a:r>
            <a:r>
              <a:rPr lang="zh-CN" altLang="zh-CN" b="1" dirty="0"/>
              <a:t>岗位</a:t>
            </a:r>
            <a:r>
              <a:rPr lang="zh-CN" altLang="zh-CN" b="1" dirty="0" smtClean="0"/>
              <a:t>训练</a:t>
            </a:r>
            <a:endParaRPr lang="zh-CN" altLang="en-US" dirty="0"/>
          </a:p>
        </p:txBody>
      </p:sp>
      <p:sp>
        <p:nvSpPr>
          <p:cNvPr id="3" name="内容占位符 2"/>
          <p:cNvSpPr>
            <a:spLocks noGrp="1"/>
          </p:cNvSpPr>
          <p:nvPr>
            <p:ph idx="1"/>
          </p:nvPr>
        </p:nvSpPr>
        <p:spPr/>
        <p:txBody>
          <a:bodyPr>
            <a:normAutofit fontScale="92500" lnSpcReduction="10000"/>
          </a:bodyPr>
          <a:lstStyle/>
          <a:p>
            <a:pPr marL="274320" indent="-274320" fontAlgn="auto">
              <a:spcAft>
                <a:spcPts val="0"/>
              </a:spcAft>
              <a:buClr>
                <a:schemeClr val="accent3"/>
              </a:buClr>
              <a:buFont typeface="Wingdings 2"/>
              <a:buChar char=""/>
              <a:defRPr/>
            </a:pPr>
            <a:r>
              <a:rPr lang="zh-CN" altLang="zh-CN" b="1" dirty="0"/>
              <a:t>【任务描述】</a:t>
            </a:r>
            <a:r>
              <a:rPr lang="zh-CN" altLang="zh-CN" dirty="0"/>
              <a:t>人寿或健康险保险公司的员工，上岗之前都要进行专门业务培训，以熟悉本公司的人身保险产品，为客户提供优质的服务。</a:t>
            </a:r>
          </a:p>
          <a:p>
            <a:pPr marL="274320" indent="-274320" fontAlgn="auto">
              <a:spcAft>
                <a:spcPts val="0"/>
              </a:spcAft>
              <a:buClr>
                <a:schemeClr val="accent3"/>
              </a:buClr>
              <a:buFont typeface="Wingdings 2"/>
              <a:buChar char=""/>
              <a:defRPr/>
            </a:pPr>
            <a:r>
              <a:rPr lang="zh-CN" altLang="zh-CN" dirty="0"/>
              <a:t>【</a:t>
            </a:r>
            <a:r>
              <a:rPr lang="zh-CN" altLang="zh-CN" b="1" dirty="0"/>
              <a:t>工作情景</a:t>
            </a:r>
            <a:r>
              <a:rPr lang="zh-CN" altLang="zh-CN" dirty="0"/>
              <a:t>】</a:t>
            </a:r>
          </a:p>
          <a:p>
            <a:pPr marL="274320" indent="-274320" fontAlgn="auto">
              <a:spcAft>
                <a:spcPts val="0"/>
              </a:spcAft>
              <a:buClr>
                <a:schemeClr val="accent3"/>
              </a:buClr>
              <a:buFont typeface="Wingdings 2"/>
              <a:buChar char=""/>
              <a:defRPr/>
            </a:pPr>
            <a:r>
              <a:rPr lang="en-US" altLang="zh-CN" dirty="0"/>
              <a:t>1.</a:t>
            </a:r>
            <a:r>
              <a:rPr lang="zh-CN" altLang="zh-CN" dirty="0"/>
              <a:t>活动地点</a:t>
            </a:r>
            <a:r>
              <a:rPr lang="en-US" altLang="zh-CN" dirty="0"/>
              <a:t>:</a:t>
            </a:r>
            <a:r>
              <a:rPr lang="zh-CN" altLang="zh-CN" dirty="0"/>
              <a:t>保险模拟教室</a:t>
            </a:r>
          </a:p>
          <a:p>
            <a:pPr marL="274320" indent="-274320" fontAlgn="auto">
              <a:spcAft>
                <a:spcPts val="0"/>
              </a:spcAft>
              <a:buClr>
                <a:schemeClr val="accent3"/>
              </a:buClr>
              <a:buFont typeface="Wingdings 2"/>
              <a:buChar char=""/>
              <a:defRPr/>
            </a:pPr>
            <a:r>
              <a:rPr lang="en-US" altLang="zh-CN" dirty="0"/>
              <a:t>2.</a:t>
            </a:r>
            <a:r>
              <a:rPr lang="zh-CN" altLang="zh-CN" dirty="0"/>
              <a:t>角色分配</a:t>
            </a:r>
            <a:r>
              <a:rPr lang="en-US" altLang="zh-CN" dirty="0"/>
              <a:t>:</a:t>
            </a:r>
            <a:r>
              <a:rPr lang="zh-CN" altLang="zh-CN" dirty="0"/>
              <a:t>新上岗的人员</a:t>
            </a:r>
          </a:p>
          <a:p>
            <a:pPr marL="274320" indent="-274320" fontAlgn="auto">
              <a:spcAft>
                <a:spcPts val="0"/>
              </a:spcAft>
              <a:buClr>
                <a:schemeClr val="accent3"/>
              </a:buClr>
              <a:buFont typeface="Wingdings 2"/>
              <a:buChar char=""/>
              <a:defRPr/>
            </a:pPr>
            <a:r>
              <a:rPr lang="en-US" altLang="zh-CN" dirty="0"/>
              <a:t>3.</a:t>
            </a:r>
            <a:r>
              <a:rPr lang="zh-CN" altLang="zh-CN" dirty="0"/>
              <a:t>有关业务</a:t>
            </a:r>
            <a:r>
              <a:rPr lang="en-US" altLang="zh-CN" dirty="0"/>
              <a:t>: </a:t>
            </a:r>
            <a:endParaRPr lang="en-US" altLang="zh-CN" dirty="0" smtClean="0"/>
          </a:p>
          <a:p>
            <a:pPr marL="274320" indent="-274320" fontAlgn="auto">
              <a:spcAft>
                <a:spcPts val="0"/>
              </a:spcAft>
              <a:buClr>
                <a:schemeClr val="accent3"/>
              </a:buClr>
              <a:buFont typeface="Wingdings 2"/>
              <a:buChar char=""/>
              <a:defRPr/>
            </a:pPr>
            <a:r>
              <a:rPr lang="zh-CN" altLang="zh-CN" dirty="0" smtClean="0"/>
              <a:t>（</a:t>
            </a:r>
            <a:r>
              <a:rPr lang="en-US" altLang="zh-CN" dirty="0"/>
              <a:t>1</a:t>
            </a:r>
            <a:r>
              <a:rPr lang="zh-CN" altLang="zh-CN" dirty="0"/>
              <a:t>）认识人身保险知识</a:t>
            </a:r>
            <a:r>
              <a:rPr lang="en-US" altLang="zh-CN" dirty="0"/>
              <a:t>            </a:t>
            </a:r>
            <a:endParaRPr lang="zh-CN" altLang="zh-CN" dirty="0"/>
          </a:p>
          <a:p>
            <a:pPr marL="274320" indent="-274320" fontAlgn="auto">
              <a:spcAft>
                <a:spcPts val="0"/>
              </a:spcAft>
              <a:buClr>
                <a:schemeClr val="accent3"/>
              </a:buClr>
              <a:buFont typeface="Wingdings 2"/>
              <a:buChar char=""/>
              <a:defRPr/>
            </a:pPr>
            <a:r>
              <a:rPr lang="zh-CN" altLang="zh-CN" dirty="0"/>
              <a:t>（</a:t>
            </a:r>
            <a:r>
              <a:rPr lang="en-US" altLang="zh-CN" dirty="0"/>
              <a:t>2</a:t>
            </a:r>
            <a:r>
              <a:rPr lang="zh-CN" altLang="zh-CN" dirty="0"/>
              <a:t>）认识人寿保险知识</a:t>
            </a:r>
          </a:p>
          <a:p>
            <a:pPr marL="274320" indent="-274320" fontAlgn="auto">
              <a:spcAft>
                <a:spcPts val="0"/>
              </a:spcAft>
              <a:buClr>
                <a:schemeClr val="accent3"/>
              </a:buClr>
              <a:buFont typeface="Wingdings 2"/>
              <a:buChar char=""/>
              <a:defRPr/>
            </a:pPr>
            <a:r>
              <a:rPr lang="en-US" altLang="zh-CN" dirty="0"/>
              <a:t> </a:t>
            </a:r>
            <a:r>
              <a:rPr lang="zh-CN" altLang="zh-CN" dirty="0" smtClean="0"/>
              <a:t>（</a:t>
            </a:r>
            <a:r>
              <a:rPr lang="en-US" altLang="zh-CN" dirty="0"/>
              <a:t>3</a:t>
            </a:r>
            <a:r>
              <a:rPr lang="zh-CN" altLang="zh-CN" dirty="0"/>
              <a:t>）认识人身意外伤害保险知识</a:t>
            </a:r>
          </a:p>
          <a:p>
            <a:pPr marL="274320" indent="-274320" fontAlgn="auto">
              <a:spcAft>
                <a:spcPts val="0"/>
              </a:spcAft>
              <a:buClr>
                <a:schemeClr val="accent3"/>
              </a:buClr>
              <a:buFont typeface="Wingdings 2"/>
              <a:buChar char=""/>
              <a:defRPr/>
            </a:pPr>
            <a:r>
              <a:rPr lang="en-US" altLang="zh-CN" dirty="0"/>
              <a:t> </a:t>
            </a:r>
            <a:r>
              <a:rPr lang="zh-CN" altLang="zh-CN" dirty="0" smtClean="0"/>
              <a:t>（</a:t>
            </a:r>
            <a:r>
              <a:rPr lang="en-US" altLang="zh-CN" dirty="0"/>
              <a:t>4</a:t>
            </a:r>
            <a:r>
              <a:rPr lang="zh-CN" altLang="zh-CN" dirty="0"/>
              <a:t>）认识健康保险知识</a:t>
            </a:r>
            <a:r>
              <a:rPr lang="en-US" altLang="zh-CN" dirty="0"/>
              <a:t>             </a:t>
            </a:r>
            <a:endParaRPr lang="zh-CN" altLang="zh-CN" dirty="0"/>
          </a:p>
          <a:p>
            <a:pPr marL="274320" indent="-274320" fontAlgn="auto">
              <a:spcAft>
                <a:spcPts val="0"/>
              </a:spcAft>
              <a:buClr>
                <a:schemeClr val="accent3"/>
              </a:buClr>
              <a:buFont typeface="Wingdings 2"/>
              <a:buChar char=""/>
              <a:defRPr/>
            </a:pPr>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标题 1"/>
          <p:cNvSpPr>
            <a:spLocks noGrp="1"/>
          </p:cNvSpPr>
          <p:nvPr>
            <p:ph type="title"/>
          </p:nvPr>
        </p:nvSpPr>
        <p:spPr/>
        <p:txBody>
          <a:bodyPr/>
          <a:lstStyle/>
          <a:p>
            <a:r>
              <a:rPr lang="zh-CN" altLang="zh-CN" b="1" smtClean="0"/>
              <a:t>步骤一</a:t>
            </a:r>
            <a:r>
              <a:rPr lang="en-US" altLang="zh-CN" b="1" smtClean="0"/>
              <a:t>    </a:t>
            </a:r>
            <a:r>
              <a:rPr lang="zh-CN" altLang="zh-CN" b="1" smtClean="0"/>
              <a:t>人身保险知识</a:t>
            </a:r>
            <a:endParaRPr lang="zh-CN" altLang="en-US" smtClean="0"/>
          </a:p>
        </p:txBody>
      </p:sp>
      <p:sp>
        <p:nvSpPr>
          <p:cNvPr id="3" name="内容占位符 2"/>
          <p:cNvSpPr>
            <a:spLocks noGrp="1"/>
          </p:cNvSpPr>
          <p:nvPr>
            <p:ph idx="1"/>
          </p:nvPr>
        </p:nvSpPr>
        <p:spPr/>
        <p:txBody>
          <a:bodyPr>
            <a:normAutofit lnSpcReduction="10000"/>
          </a:bodyPr>
          <a:lstStyle/>
          <a:p>
            <a:pPr marL="274320" indent="-274320" fontAlgn="auto">
              <a:spcAft>
                <a:spcPts val="0"/>
              </a:spcAft>
              <a:buClr>
                <a:schemeClr val="accent3"/>
              </a:buClr>
              <a:buFont typeface="Wingdings 2"/>
              <a:buChar char=""/>
              <a:defRPr/>
            </a:pPr>
            <a:r>
              <a:rPr lang="zh-CN" altLang="zh-CN" dirty="0" smtClean="0"/>
              <a:t>（</a:t>
            </a:r>
            <a:r>
              <a:rPr lang="zh-CN" altLang="zh-CN" dirty="0"/>
              <a:t>一）人身保险的含义：</a:t>
            </a:r>
          </a:p>
          <a:p>
            <a:pPr marL="274320" indent="-274320" fontAlgn="auto">
              <a:spcAft>
                <a:spcPts val="0"/>
              </a:spcAft>
              <a:buClr>
                <a:schemeClr val="accent3"/>
              </a:buClr>
              <a:buFont typeface="Wingdings 2"/>
              <a:buChar char=""/>
              <a:defRPr/>
            </a:pPr>
            <a:r>
              <a:rPr lang="en-US" altLang="zh-CN" dirty="0"/>
              <a:t> </a:t>
            </a:r>
            <a:r>
              <a:rPr lang="zh-CN" altLang="zh-CN" dirty="0"/>
              <a:t>人身保险——指以人的生命或身体作为保险标的，被保险人发生死亡、伤残、疾病等事故，或生存到保险期限满时给付被保险人（受益人）保险金的一种商业保险。</a:t>
            </a:r>
          </a:p>
          <a:p>
            <a:pPr marL="274320" indent="-274320" fontAlgn="auto">
              <a:spcAft>
                <a:spcPts val="0"/>
              </a:spcAft>
              <a:buClr>
                <a:schemeClr val="accent3"/>
              </a:buClr>
              <a:buFont typeface="Wingdings 2"/>
              <a:buChar char=""/>
              <a:defRPr/>
            </a:pPr>
            <a:r>
              <a:rPr lang="zh-CN" altLang="zh-CN" dirty="0"/>
              <a:t>（二）人身保险的种类：</a:t>
            </a:r>
          </a:p>
          <a:p>
            <a:pPr marL="274320" indent="-274320" fontAlgn="auto">
              <a:spcAft>
                <a:spcPts val="0"/>
              </a:spcAft>
              <a:buClr>
                <a:schemeClr val="accent3"/>
              </a:buClr>
              <a:buFont typeface="Wingdings 2"/>
              <a:buChar char=""/>
              <a:defRPr/>
            </a:pPr>
            <a:r>
              <a:rPr lang="en-US" altLang="zh-CN" dirty="0"/>
              <a:t>1.</a:t>
            </a:r>
            <a:r>
              <a:rPr lang="zh-CN" altLang="zh-CN" dirty="0"/>
              <a:t>按照保险责任分类：</a:t>
            </a:r>
          </a:p>
          <a:p>
            <a:pPr marL="274320" indent="-274320" fontAlgn="auto">
              <a:spcAft>
                <a:spcPts val="0"/>
              </a:spcAft>
              <a:buClr>
                <a:schemeClr val="accent3"/>
              </a:buClr>
              <a:buFont typeface="Wingdings 2"/>
              <a:buChar char=""/>
              <a:defRPr/>
            </a:pPr>
            <a:r>
              <a:rPr lang="zh-CN" altLang="zh-CN" dirty="0"/>
              <a:t>①</a:t>
            </a:r>
            <a:r>
              <a:rPr lang="zh-CN" altLang="zh-CN" dirty="0" smtClean="0"/>
              <a:t>人寿保险</a:t>
            </a:r>
            <a:endParaRPr lang="en-US" altLang="zh-CN" dirty="0" smtClean="0"/>
          </a:p>
          <a:p>
            <a:pPr marL="274320" indent="-274320" fontAlgn="auto">
              <a:spcAft>
                <a:spcPts val="0"/>
              </a:spcAft>
              <a:buClr>
                <a:schemeClr val="accent3"/>
              </a:buClr>
              <a:buFont typeface="Wingdings 2"/>
              <a:buChar char=""/>
              <a:defRPr/>
            </a:pPr>
            <a:r>
              <a:rPr lang="zh-CN" altLang="zh-CN" dirty="0"/>
              <a:t>②人身意外伤害</a:t>
            </a:r>
            <a:r>
              <a:rPr lang="zh-CN" altLang="zh-CN" dirty="0" smtClean="0"/>
              <a:t>保险</a:t>
            </a:r>
            <a:endParaRPr lang="en-US" altLang="zh-CN" dirty="0" smtClean="0"/>
          </a:p>
          <a:p>
            <a:pPr marL="274320" indent="-274320" fontAlgn="auto">
              <a:spcAft>
                <a:spcPts val="0"/>
              </a:spcAft>
              <a:buClr>
                <a:schemeClr val="accent3"/>
              </a:buClr>
              <a:buFont typeface="Wingdings 2"/>
              <a:buChar char=""/>
              <a:defRPr/>
            </a:pPr>
            <a:r>
              <a:rPr lang="zh-CN" altLang="zh-CN" dirty="0"/>
              <a:t>③健康保险</a:t>
            </a:r>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标题 1"/>
          <p:cNvSpPr>
            <a:spLocks noGrp="1"/>
          </p:cNvSpPr>
          <p:nvPr>
            <p:ph type="title"/>
          </p:nvPr>
        </p:nvSpPr>
        <p:spPr/>
        <p:txBody>
          <a:bodyPr/>
          <a:lstStyle/>
          <a:p>
            <a:endParaRPr lang="zh-CN" altLang="en-US" smtClean="0"/>
          </a:p>
        </p:txBody>
      </p:sp>
      <p:sp>
        <p:nvSpPr>
          <p:cNvPr id="25602" name="内容占位符 2"/>
          <p:cNvSpPr>
            <a:spLocks noGrp="1"/>
          </p:cNvSpPr>
          <p:nvPr>
            <p:ph idx="1"/>
          </p:nvPr>
        </p:nvSpPr>
        <p:spPr>
          <a:xfrm>
            <a:off x="468313" y="692150"/>
            <a:ext cx="8218487" cy="5632450"/>
          </a:xfrm>
        </p:spPr>
        <p:txBody>
          <a:bodyPr/>
          <a:lstStyle/>
          <a:p>
            <a:r>
              <a:rPr lang="en-US" altLang="zh-CN" smtClean="0"/>
              <a:t>2.</a:t>
            </a:r>
            <a:r>
              <a:rPr lang="zh-CN" altLang="zh-CN" smtClean="0"/>
              <a:t>按照保险承保方式分类</a:t>
            </a:r>
          </a:p>
          <a:p>
            <a:r>
              <a:rPr lang="zh-CN" altLang="zh-CN" smtClean="0"/>
              <a:t>①团体保险</a:t>
            </a:r>
            <a:endParaRPr lang="en-US" altLang="zh-CN" smtClean="0"/>
          </a:p>
          <a:p>
            <a:r>
              <a:rPr lang="zh-CN" altLang="zh-CN" smtClean="0"/>
              <a:t>②个人保险</a:t>
            </a:r>
            <a:endParaRPr lang="en-US" altLang="zh-CN" smtClean="0"/>
          </a:p>
          <a:p>
            <a:r>
              <a:rPr lang="en-US" altLang="zh-CN" smtClean="0"/>
              <a:t>3.</a:t>
            </a:r>
            <a:r>
              <a:rPr lang="zh-CN" altLang="zh-CN" smtClean="0"/>
              <a:t>按照保险期限分类</a:t>
            </a:r>
          </a:p>
          <a:p>
            <a:r>
              <a:rPr lang="zh-CN" altLang="zh-CN" smtClean="0"/>
              <a:t>①长期业务</a:t>
            </a:r>
            <a:endParaRPr lang="en-US" altLang="zh-CN" smtClean="0"/>
          </a:p>
          <a:p>
            <a:r>
              <a:rPr lang="zh-CN" altLang="zh-CN" smtClean="0"/>
              <a:t>②一年期业务</a:t>
            </a:r>
            <a:endParaRPr lang="en-US" altLang="zh-CN" smtClean="0"/>
          </a:p>
          <a:p>
            <a:r>
              <a:rPr lang="zh-CN" altLang="zh-CN" smtClean="0"/>
              <a:t>③短期业务</a:t>
            </a:r>
            <a:endParaRPr lang="en-US" altLang="zh-CN" smtClean="0"/>
          </a:p>
          <a:p>
            <a:r>
              <a:rPr lang="en-US" altLang="zh-CN" smtClean="0"/>
              <a:t>4.</a:t>
            </a:r>
            <a:r>
              <a:rPr lang="zh-CN" altLang="zh-CN" smtClean="0"/>
              <a:t>按照保险实施方式分类</a:t>
            </a:r>
          </a:p>
          <a:p>
            <a:r>
              <a:rPr lang="en-US" altLang="zh-CN" smtClean="0"/>
              <a:t> </a:t>
            </a:r>
            <a:r>
              <a:rPr lang="zh-CN" altLang="zh-CN" smtClean="0"/>
              <a:t>①强制保险</a:t>
            </a:r>
            <a:endParaRPr lang="en-US" altLang="zh-CN" smtClean="0"/>
          </a:p>
          <a:p>
            <a:r>
              <a:rPr lang="en-US" altLang="zh-CN" smtClean="0"/>
              <a:t> </a:t>
            </a:r>
            <a:r>
              <a:rPr lang="zh-CN" altLang="zh-CN" smtClean="0"/>
              <a:t>②自愿保险</a:t>
            </a:r>
            <a:endParaRPr lang="zh-CN" alt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标题 1"/>
          <p:cNvSpPr>
            <a:spLocks noGrp="1"/>
          </p:cNvSpPr>
          <p:nvPr>
            <p:ph type="title"/>
          </p:nvPr>
        </p:nvSpPr>
        <p:spPr/>
        <p:txBody>
          <a:bodyPr/>
          <a:lstStyle/>
          <a:p>
            <a:r>
              <a:rPr lang="zh-CN" altLang="zh-CN" b="1" smtClean="0"/>
              <a:t>步骤二</a:t>
            </a:r>
            <a:r>
              <a:rPr lang="en-US" altLang="zh-CN" b="1" smtClean="0"/>
              <a:t>    </a:t>
            </a:r>
            <a:r>
              <a:rPr lang="zh-CN" altLang="zh-CN" b="1" smtClean="0"/>
              <a:t>人寿保险知识</a:t>
            </a:r>
            <a:endParaRPr lang="zh-CN" altLang="en-US" smtClean="0"/>
          </a:p>
        </p:txBody>
      </p:sp>
      <p:sp>
        <p:nvSpPr>
          <p:cNvPr id="26626" name="内容占位符 2"/>
          <p:cNvSpPr>
            <a:spLocks noGrp="1"/>
          </p:cNvSpPr>
          <p:nvPr>
            <p:ph idx="1"/>
          </p:nvPr>
        </p:nvSpPr>
        <p:spPr/>
        <p:txBody>
          <a:bodyPr/>
          <a:lstStyle/>
          <a:p>
            <a:r>
              <a:rPr lang="zh-CN" altLang="zh-CN" smtClean="0"/>
              <a:t>（一）人寿保险的概念</a:t>
            </a:r>
          </a:p>
          <a:p>
            <a:r>
              <a:rPr lang="zh-CN" altLang="zh-CN" smtClean="0"/>
              <a:t>人寿保险又称生命保险，简称寿险，是以被保险人的寿命为保险标的，以被保险人的生存或死亡为保险事故，投保人向保险人支付一定数量的保费，当被保险人在保险期内死亡或到了保险合同约定的年龄、期限时生存，由保险人向被保险人或受益人给付约定的保险金、提供经济保障的一种保险业务。</a:t>
            </a:r>
          </a:p>
          <a:p>
            <a:endParaRPr lang="zh-CN" alt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标题 1"/>
          <p:cNvSpPr>
            <a:spLocks noGrp="1"/>
          </p:cNvSpPr>
          <p:nvPr>
            <p:ph type="title"/>
          </p:nvPr>
        </p:nvSpPr>
        <p:spPr/>
        <p:txBody>
          <a:bodyPr/>
          <a:lstStyle/>
          <a:p>
            <a:endParaRPr lang="zh-CN" altLang="en-US" smtClean="0"/>
          </a:p>
        </p:txBody>
      </p:sp>
      <p:sp>
        <p:nvSpPr>
          <p:cNvPr id="27650" name="内容占位符 2"/>
          <p:cNvSpPr>
            <a:spLocks noGrp="1"/>
          </p:cNvSpPr>
          <p:nvPr>
            <p:ph idx="1"/>
          </p:nvPr>
        </p:nvSpPr>
        <p:spPr/>
        <p:txBody>
          <a:bodyPr/>
          <a:lstStyle/>
          <a:p>
            <a:r>
              <a:rPr lang="zh-CN" altLang="zh-CN" smtClean="0"/>
              <a:t>（二）人寿保险的特点</a:t>
            </a:r>
          </a:p>
          <a:p>
            <a:r>
              <a:rPr lang="en-US" altLang="zh-CN" smtClean="0"/>
              <a:t>1. </a:t>
            </a:r>
            <a:r>
              <a:rPr lang="zh-CN" altLang="zh-CN" smtClean="0"/>
              <a:t>承保风险的相对稳定性</a:t>
            </a:r>
          </a:p>
          <a:p>
            <a:r>
              <a:rPr lang="en-US" altLang="zh-CN" smtClean="0"/>
              <a:t>2. </a:t>
            </a:r>
            <a:r>
              <a:rPr lang="zh-CN" altLang="zh-CN" smtClean="0"/>
              <a:t>保险期限的长期性</a:t>
            </a:r>
          </a:p>
          <a:p>
            <a:r>
              <a:rPr lang="en-US" altLang="zh-CN" smtClean="0"/>
              <a:t>3.</a:t>
            </a:r>
            <a:r>
              <a:rPr lang="zh-CN" altLang="zh-CN" smtClean="0"/>
              <a:t>不存在重复保险和代位追偿</a:t>
            </a:r>
          </a:p>
          <a:p>
            <a:r>
              <a:rPr lang="en-US" altLang="zh-CN" smtClean="0"/>
              <a:t>4. </a:t>
            </a:r>
            <a:r>
              <a:rPr lang="zh-CN" altLang="zh-CN" smtClean="0"/>
              <a:t>投保对象的普遍性。</a:t>
            </a:r>
          </a:p>
          <a:p>
            <a:endParaRPr lang="zh-CN" alt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标题 1"/>
          <p:cNvSpPr>
            <a:spLocks noGrp="1"/>
          </p:cNvSpPr>
          <p:nvPr>
            <p:ph type="title"/>
          </p:nvPr>
        </p:nvSpPr>
        <p:spPr/>
        <p:txBody>
          <a:bodyPr/>
          <a:lstStyle/>
          <a:p>
            <a:endParaRPr lang="zh-CN" altLang="en-US" smtClean="0"/>
          </a:p>
        </p:txBody>
      </p:sp>
      <p:sp>
        <p:nvSpPr>
          <p:cNvPr id="28674" name="内容占位符 2"/>
          <p:cNvSpPr>
            <a:spLocks noGrp="1"/>
          </p:cNvSpPr>
          <p:nvPr>
            <p:ph idx="1"/>
          </p:nvPr>
        </p:nvSpPr>
        <p:spPr/>
        <p:txBody>
          <a:bodyPr/>
          <a:lstStyle/>
          <a:p>
            <a:r>
              <a:rPr lang="zh-CN" altLang="zh-CN" smtClean="0"/>
              <a:t>（三）人寿保险的分类</a:t>
            </a:r>
          </a:p>
          <a:p>
            <a:r>
              <a:rPr lang="en-US" altLang="zh-CN" smtClean="0"/>
              <a:t>1. </a:t>
            </a:r>
            <a:r>
              <a:rPr lang="zh-CN" altLang="zh-CN" smtClean="0"/>
              <a:t>生存保险</a:t>
            </a:r>
          </a:p>
          <a:p>
            <a:r>
              <a:rPr lang="en-US" altLang="zh-CN" smtClean="0"/>
              <a:t>2. </a:t>
            </a:r>
            <a:r>
              <a:rPr lang="zh-CN" altLang="zh-CN" smtClean="0"/>
              <a:t>死亡保险</a:t>
            </a:r>
            <a:endParaRPr lang="en-US" altLang="zh-CN" smtClean="0"/>
          </a:p>
          <a:p>
            <a:r>
              <a:rPr lang="en-US" altLang="zh-CN" smtClean="0"/>
              <a:t>3.</a:t>
            </a:r>
            <a:r>
              <a:rPr lang="zh-CN" altLang="zh-CN" smtClean="0"/>
              <a:t>生死两全保险</a:t>
            </a:r>
          </a:p>
          <a:p>
            <a:endParaRPr lang="zh-CN" altLang="zh-CN" smtClean="0"/>
          </a:p>
          <a:p>
            <a:endParaRPr lang="zh-CN" alt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fontAlgn="auto">
              <a:spcAft>
                <a:spcPts val="0"/>
              </a:spcAft>
              <a:defRPr/>
            </a:pPr>
            <a:r>
              <a:rPr lang="zh-CN" altLang="zh-CN" b="1" dirty="0"/>
              <a:t>步骤三</a:t>
            </a:r>
            <a:r>
              <a:rPr lang="en-US" altLang="zh-CN" b="1" dirty="0"/>
              <a:t>    </a:t>
            </a:r>
            <a:r>
              <a:rPr lang="zh-CN" altLang="zh-CN" b="1" dirty="0"/>
              <a:t>人身意外伤害保险</a:t>
            </a:r>
            <a:r>
              <a:rPr lang="zh-CN" altLang="zh-CN" b="1" dirty="0" smtClean="0"/>
              <a:t>知识</a:t>
            </a:r>
            <a:endParaRPr lang="zh-CN" altLang="en-US" dirty="0"/>
          </a:p>
        </p:txBody>
      </p:sp>
      <p:sp>
        <p:nvSpPr>
          <p:cNvPr id="29698" name="内容占位符 2"/>
          <p:cNvSpPr>
            <a:spLocks noGrp="1"/>
          </p:cNvSpPr>
          <p:nvPr>
            <p:ph idx="1"/>
          </p:nvPr>
        </p:nvSpPr>
        <p:spPr/>
        <p:txBody>
          <a:bodyPr/>
          <a:lstStyle/>
          <a:p>
            <a:r>
              <a:rPr lang="zh-CN" altLang="zh-CN" smtClean="0"/>
              <a:t>（一）人身意外伤害保险的概念：</a:t>
            </a:r>
          </a:p>
          <a:p>
            <a:r>
              <a:rPr lang="zh-CN" altLang="zh-CN" smtClean="0"/>
              <a:t>在了解意外伤害保险的概念之前，须先明确意外伤害的概念。</a:t>
            </a:r>
          </a:p>
          <a:p>
            <a:r>
              <a:rPr lang="zh-CN" altLang="zh-CN" smtClean="0"/>
              <a:t>意外伤害保险中的“意外伤害”有其特定的含义，是指事先不可预料或不可抗拒或违背被保险人的意愿的事故造成的人身伤害，即不属于本人有意行为所致的伤害以致损害健康或引起的死亡。</a:t>
            </a:r>
          </a:p>
          <a:p>
            <a:endParaRPr lang="zh-CN" alt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标题 1"/>
          <p:cNvSpPr>
            <a:spLocks noGrp="1"/>
          </p:cNvSpPr>
          <p:nvPr>
            <p:ph type="title"/>
          </p:nvPr>
        </p:nvSpPr>
        <p:spPr/>
        <p:txBody>
          <a:bodyPr/>
          <a:lstStyle/>
          <a:p>
            <a:endParaRPr lang="zh-CN" altLang="en-US" smtClean="0"/>
          </a:p>
        </p:txBody>
      </p:sp>
      <p:sp>
        <p:nvSpPr>
          <p:cNvPr id="30722" name="内容占位符 2"/>
          <p:cNvSpPr>
            <a:spLocks noGrp="1"/>
          </p:cNvSpPr>
          <p:nvPr>
            <p:ph idx="1"/>
          </p:nvPr>
        </p:nvSpPr>
        <p:spPr/>
        <p:txBody>
          <a:bodyPr/>
          <a:lstStyle/>
          <a:p>
            <a:r>
              <a:rPr lang="zh-CN" altLang="zh-CN" smtClean="0"/>
              <a:t>（二）人身意外伤害保险的特点</a:t>
            </a:r>
          </a:p>
          <a:p>
            <a:r>
              <a:rPr lang="en-US" altLang="zh-CN" smtClean="0"/>
              <a:t>1.</a:t>
            </a:r>
            <a:r>
              <a:rPr lang="zh-CN" altLang="zh-CN" smtClean="0"/>
              <a:t>保险事故不同。</a:t>
            </a:r>
          </a:p>
          <a:p>
            <a:r>
              <a:rPr lang="en-US" altLang="zh-CN" smtClean="0"/>
              <a:t>2.</a:t>
            </a:r>
            <a:r>
              <a:rPr lang="zh-CN" altLang="zh-CN" smtClean="0"/>
              <a:t>保险期限不同</a:t>
            </a:r>
          </a:p>
          <a:p>
            <a:r>
              <a:rPr lang="en-US" altLang="zh-CN" smtClean="0"/>
              <a:t>3.</a:t>
            </a:r>
            <a:r>
              <a:rPr lang="zh-CN" altLang="zh-CN" smtClean="0"/>
              <a:t>保险金给付不同</a:t>
            </a:r>
          </a:p>
          <a:p>
            <a:endParaRPr lang="zh-CN" alt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标题 1"/>
          <p:cNvSpPr>
            <a:spLocks noGrp="1"/>
          </p:cNvSpPr>
          <p:nvPr>
            <p:ph type="title"/>
          </p:nvPr>
        </p:nvSpPr>
        <p:spPr/>
        <p:txBody>
          <a:bodyPr/>
          <a:lstStyle/>
          <a:p>
            <a:endParaRPr lang="zh-CN" altLang="en-US" smtClean="0"/>
          </a:p>
        </p:txBody>
      </p:sp>
      <p:sp>
        <p:nvSpPr>
          <p:cNvPr id="31746" name="内容占位符 2"/>
          <p:cNvSpPr>
            <a:spLocks noGrp="1"/>
          </p:cNvSpPr>
          <p:nvPr>
            <p:ph idx="1"/>
          </p:nvPr>
        </p:nvSpPr>
        <p:spPr/>
        <p:txBody>
          <a:bodyPr/>
          <a:lstStyle/>
          <a:p>
            <a:r>
              <a:rPr lang="zh-CN" altLang="zh-CN" smtClean="0"/>
              <a:t>（三）人身意外伤害保险的分类</a:t>
            </a:r>
          </a:p>
          <a:p>
            <a:r>
              <a:rPr lang="en-US" altLang="zh-CN" smtClean="0"/>
              <a:t>1.</a:t>
            </a:r>
            <a:r>
              <a:rPr lang="zh-CN" altLang="zh-CN" smtClean="0"/>
              <a:t>按实施形式的不同</a:t>
            </a:r>
          </a:p>
          <a:p>
            <a:r>
              <a:rPr lang="zh-CN" altLang="zh-CN" smtClean="0"/>
              <a:t>可分为自愿性质的意外伤害保险和强制性质的意外伤害保险。</a:t>
            </a:r>
            <a:endParaRPr lang="en-US" altLang="zh-CN" smtClean="0"/>
          </a:p>
          <a:p>
            <a:r>
              <a:rPr lang="en-US" altLang="zh-CN" smtClean="0"/>
              <a:t>2.</a:t>
            </a:r>
            <a:r>
              <a:rPr lang="zh-CN" altLang="zh-CN" smtClean="0"/>
              <a:t>按保险对象的不同</a:t>
            </a:r>
          </a:p>
          <a:p>
            <a:r>
              <a:rPr lang="zh-CN" altLang="zh-CN" smtClean="0"/>
              <a:t>可分为个人意外伤害保险和团体人身意外伤害保险。</a:t>
            </a:r>
            <a:endParaRPr lang="zh-CN"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p:txBody>
          <a:bodyPr/>
          <a:lstStyle/>
          <a:p>
            <a:r>
              <a:rPr lang="zh-CN" altLang="zh-CN" b="1" smtClean="0"/>
              <a:t>项目一</a:t>
            </a:r>
            <a:r>
              <a:rPr lang="en-US" altLang="zh-CN" b="1" smtClean="0"/>
              <a:t>    </a:t>
            </a:r>
            <a:r>
              <a:rPr lang="zh-CN" altLang="zh-CN" b="1" smtClean="0"/>
              <a:t>保险从业准备</a:t>
            </a:r>
            <a:endParaRPr lang="zh-CN" altLang="en-US" smtClean="0"/>
          </a:p>
        </p:txBody>
      </p:sp>
      <p:sp>
        <p:nvSpPr>
          <p:cNvPr id="14338" name="内容占位符 2"/>
          <p:cNvSpPr>
            <a:spLocks noGrp="1"/>
          </p:cNvSpPr>
          <p:nvPr>
            <p:ph idx="1"/>
          </p:nvPr>
        </p:nvSpPr>
        <p:spPr/>
        <p:txBody>
          <a:bodyPr/>
          <a:lstStyle/>
          <a:p>
            <a:r>
              <a:rPr lang="zh-CN" altLang="zh-CN" b="1" smtClean="0"/>
              <a:t>【学习目标】</a:t>
            </a:r>
            <a:endParaRPr lang="zh-CN" altLang="zh-CN" smtClean="0"/>
          </a:p>
          <a:p>
            <a:r>
              <a:rPr lang="zh-CN" altLang="zh-CN" b="1" smtClean="0"/>
              <a:t>熟悉：</a:t>
            </a:r>
            <a:r>
              <a:rPr lang="zh-CN" altLang="zh-CN" smtClean="0"/>
              <a:t>保险要素与特征、职能和作用</a:t>
            </a:r>
          </a:p>
          <a:p>
            <a:r>
              <a:rPr lang="zh-CN" altLang="zh-CN" b="1" smtClean="0"/>
              <a:t>掌握：</a:t>
            </a:r>
            <a:r>
              <a:rPr lang="zh-CN" altLang="zh-CN" smtClean="0"/>
              <a:t>保险的不同分类</a:t>
            </a:r>
          </a:p>
          <a:p>
            <a:r>
              <a:rPr lang="zh-CN" altLang="zh-CN" b="1" smtClean="0"/>
              <a:t>会操作：</a:t>
            </a:r>
            <a:r>
              <a:rPr lang="zh-CN" altLang="zh-CN" smtClean="0"/>
              <a:t>运用保险的基本原则，分析案例</a:t>
            </a:r>
          </a:p>
          <a:p>
            <a:endParaRPr lang="zh-CN" alt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标题 1"/>
          <p:cNvSpPr>
            <a:spLocks noGrp="1"/>
          </p:cNvSpPr>
          <p:nvPr>
            <p:ph type="title"/>
          </p:nvPr>
        </p:nvSpPr>
        <p:spPr/>
        <p:txBody>
          <a:bodyPr/>
          <a:lstStyle/>
          <a:p>
            <a:endParaRPr lang="zh-CN" altLang="en-US" smtClean="0"/>
          </a:p>
        </p:txBody>
      </p:sp>
      <p:sp>
        <p:nvSpPr>
          <p:cNvPr id="32770" name="内容占位符 2"/>
          <p:cNvSpPr>
            <a:spLocks noGrp="1"/>
          </p:cNvSpPr>
          <p:nvPr>
            <p:ph idx="1"/>
          </p:nvPr>
        </p:nvSpPr>
        <p:spPr/>
        <p:txBody>
          <a:bodyPr/>
          <a:lstStyle/>
          <a:p>
            <a:r>
              <a:rPr lang="en-US" altLang="zh-CN" smtClean="0"/>
              <a:t>3.</a:t>
            </a:r>
            <a:r>
              <a:rPr lang="zh-CN" altLang="zh-CN" smtClean="0"/>
              <a:t>按保险危险程度的不同</a:t>
            </a:r>
          </a:p>
          <a:p>
            <a:r>
              <a:rPr lang="zh-CN" altLang="zh-CN" smtClean="0"/>
              <a:t>可分为普通人身意外伤害保险和特定人身意外伤害保险。</a:t>
            </a:r>
          </a:p>
          <a:p>
            <a:r>
              <a:rPr lang="en-US" altLang="zh-CN" smtClean="0"/>
              <a:t>4.</a:t>
            </a:r>
            <a:r>
              <a:rPr lang="zh-CN" altLang="zh-CN" smtClean="0"/>
              <a:t>按保险责任不同分类</a:t>
            </a:r>
          </a:p>
          <a:p>
            <a:r>
              <a:rPr lang="zh-CN" altLang="zh-CN" smtClean="0"/>
              <a:t>人身意外伤害保险可以分为意外伤害死亡残疾保险、意外伤害医疗保险、综合意外伤害保险和意外伤害收入保障保险。</a:t>
            </a:r>
          </a:p>
          <a:p>
            <a:endParaRPr lang="zh-CN" alt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标题 1"/>
          <p:cNvSpPr>
            <a:spLocks noGrp="1"/>
          </p:cNvSpPr>
          <p:nvPr>
            <p:ph type="title"/>
          </p:nvPr>
        </p:nvSpPr>
        <p:spPr/>
        <p:txBody>
          <a:bodyPr/>
          <a:lstStyle/>
          <a:p>
            <a:r>
              <a:rPr lang="zh-CN" altLang="zh-CN" b="1" smtClean="0"/>
              <a:t>步骤四</a:t>
            </a:r>
            <a:r>
              <a:rPr lang="en-US" altLang="zh-CN" b="1" smtClean="0"/>
              <a:t>    </a:t>
            </a:r>
            <a:r>
              <a:rPr lang="zh-CN" altLang="zh-CN" b="1" smtClean="0"/>
              <a:t>健康保险</a:t>
            </a:r>
            <a:endParaRPr lang="zh-CN" altLang="en-US" smtClean="0"/>
          </a:p>
        </p:txBody>
      </p:sp>
      <p:sp>
        <p:nvSpPr>
          <p:cNvPr id="33794" name="内容占位符 2"/>
          <p:cNvSpPr>
            <a:spLocks noGrp="1"/>
          </p:cNvSpPr>
          <p:nvPr>
            <p:ph idx="1"/>
          </p:nvPr>
        </p:nvSpPr>
        <p:spPr/>
        <p:txBody>
          <a:bodyPr/>
          <a:lstStyle/>
          <a:p>
            <a:r>
              <a:rPr lang="zh-CN" altLang="zh-CN" smtClean="0"/>
              <a:t>（一）健康保险的概念</a:t>
            </a:r>
          </a:p>
          <a:p>
            <a:r>
              <a:rPr lang="zh-CN" altLang="zh-CN" smtClean="0"/>
              <a:t>健康保险是被保险人在保险期限内因疾病、生育、遭受意外事故需要支出医疗费用；或因疾病、生育、遭受意外伤害事故导致工作能力丧失、收入减少；或因疾病、生育而致残或死亡时，由保险人支付医疗费用或给付保险金的保险。</a:t>
            </a:r>
            <a:endParaRPr lang="zh-CN" alt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标题 1"/>
          <p:cNvSpPr>
            <a:spLocks noGrp="1"/>
          </p:cNvSpPr>
          <p:nvPr>
            <p:ph type="title"/>
          </p:nvPr>
        </p:nvSpPr>
        <p:spPr/>
        <p:txBody>
          <a:bodyPr/>
          <a:lstStyle/>
          <a:p>
            <a:endParaRPr lang="zh-CN" altLang="en-US" smtClean="0"/>
          </a:p>
        </p:txBody>
      </p:sp>
      <p:sp>
        <p:nvSpPr>
          <p:cNvPr id="34818" name="内容占位符 2"/>
          <p:cNvSpPr>
            <a:spLocks noGrp="1"/>
          </p:cNvSpPr>
          <p:nvPr>
            <p:ph idx="1"/>
          </p:nvPr>
        </p:nvSpPr>
        <p:spPr/>
        <p:txBody>
          <a:bodyPr/>
          <a:lstStyle/>
          <a:p>
            <a:r>
              <a:rPr lang="zh-CN" altLang="zh-CN" smtClean="0"/>
              <a:t>（二）健康保险的特点</a:t>
            </a:r>
          </a:p>
          <a:p>
            <a:r>
              <a:rPr lang="en-US" altLang="zh-CN" smtClean="0"/>
              <a:t>1.</a:t>
            </a:r>
            <a:r>
              <a:rPr lang="zh-CN" altLang="zh-CN" smtClean="0"/>
              <a:t>保险责任不同</a:t>
            </a:r>
          </a:p>
          <a:p>
            <a:r>
              <a:rPr lang="en-US" altLang="zh-CN" smtClean="0"/>
              <a:t>2.</a:t>
            </a:r>
            <a:r>
              <a:rPr lang="zh-CN" altLang="zh-CN" smtClean="0"/>
              <a:t>健康保险的保险金具有补偿和给付的特殊性。</a:t>
            </a:r>
            <a:endParaRPr lang="en-US" altLang="zh-CN" smtClean="0"/>
          </a:p>
          <a:p>
            <a:r>
              <a:rPr lang="en-US" altLang="zh-CN" smtClean="0"/>
              <a:t>3.</a:t>
            </a:r>
            <a:r>
              <a:rPr lang="zh-CN" altLang="zh-CN" smtClean="0"/>
              <a:t>健康保险具有综合保险的性质</a:t>
            </a:r>
          </a:p>
          <a:p>
            <a:r>
              <a:rPr lang="en-US" altLang="zh-CN" smtClean="0"/>
              <a:t>4.</a:t>
            </a:r>
            <a:r>
              <a:rPr lang="zh-CN" altLang="zh-CN" smtClean="0"/>
              <a:t>健康保险合同多为短期合同。</a:t>
            </a:r>
          </a:p>
          <a:p>
            <a:r>
              <a:rPr lang="en-US" altLang="zh-CN" smtClean="0"/>
              <a:t>5.</a:t>
            </a:r>
            <a:r>
              <a:rPr lang="zh-CN" altLang="zh-CN" smtClean="0"/>
              <a:t>承保风险控制条件严格</a:t>
            </a:r>
          </a:p>
          <a:p>
            <a:r>
              <a:rPr lang="en-US" altLang="zh-CN" smtClean="0"/>
              <a:t>6.</a:t>
            </a:r>
            <a:r>
              <a:rPr lang="zh-CN" altLang="zh-CN" smtClean="0"/>
              <a:t>受益人的确定情况不同</a:t>
            </a:r>
          </a:p>
          <a:p>
            <a:endParaRPr lang="zh-CN" altLang="zh-CN" smtClean="0"/>
          </a:p>
          <a:p>
            <a:endParaRPr lang="zh-CN" alt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标题 1"/>
          <p:cNvSpPr>
            <a:spLocks noGrp="1"/>
          </p:cNvSpPr>
          <p:nvPr>
            <p:ph type="title"/>
          </p:nvPr>
        </p:nvSpPr>
        <p:spPr/>
        <p:txBody>
          <a:bodyPr/>
          <a:lstStyle/>
          <a:p>
            <a:endParaRPr lang="zh-CN" altLang="en-US" smtClean="0"/>
          </a:p>
        </p:txBody>
      </p:sp>
      <p:sp>
        <p:nvSpPr>
          <p:cNvPr id="35842" name="内容占位符 2"/>
          <p:cNvSpPr>
            <a:spLocks noGrp="1"/>
          </p:cNvSpPr>
          <p:nvPr>
            <p:ph idx="1"/>
          </p:nvPr>
        </p:nvSpPr>
        <p:spPr/>
        <p:txBody>
          <a:bodyPr/>
          <a:lstStyle/>
          <a:p>
            <a:r>
              <a:rPr lang="zh-CN" altLang="zh-CN" smtClean="0"/>
              <a:t>（三）健康保险的种类</a:t>
            </a:r>
          </a:p>
          <a:p>
            <a:r>
              <a:rPr lang="zh-CN" altLang="zh-CN" smtClean="0"/>
              <a:t>按保险责任分类</a:t>
            </a:r>
          </a:p>
          <a:p>
            <a:r>
              <a:rPr lang="en-US" altLang="zh-CN" smtClean="0"/>
              <a:t>1</a:t>
            </a:r>
            <a:r>
              <a:rPr lang="zh-CN" altLang="zh-CN" smtClean="0"/>
              <a:t>．医疗保险</a:t>
            </a:r>
            <a:endParaRPr lang="en-US" altLang="zh-CN" smtClean="0"/>
          </a:p>
          <a:p>
            <a:r>
              <a:rPr lang="en-US" altLang="zh-CN" smtClean="0"/>
              <a:t>2</a:t>
            </a:r>
            <a:r>
              <a:rPr lang="zh-CN" altLang="zh-CN" smtClean="0"/>
              <a:t>．疾病保险</a:t>
            </a:r>
          </a:p>
          <a:p>
            <a:r>
              <a:rPr lang="en-US" altLang="zh-CN" smtClean="0"/>
              <a:t>3</a:t>
            </a:r>
            <a:r>
              <a:rPr lang="zh-CN" altLang="zh-CN" smtClean="0"/>
              <a:t>、收入补偿保险</a:t>
            </a:r>
          </a:p>
          <a:p>
            <a:r>
              <a:rPr lang="en-US" altLang="zh-CN" smtClean="0"/>
              <a:t>4</a:t>
            </a:r>
            <a:r>
              <a:rPr lang="zh-CN" altLang="zh-CN" smtClean="0"/>
              <a:t>、生育保险</a:t>
            </a:r>
          </a:p>
          <a:p>
            <a:endParaRPr lang="zh-CN" altLang="zh-CN" smtClean="0"/>
          </a:p>
          <a:p>
            <a:endParaRPr lang="zh-CN" alt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p:txBody>
          <a:bodyPr/>
          <a:lstStyle/>
          <a:p>
            <a:r>
              <a:rPr lang="zh-CN" altLang="zh-CN" b="1" smtClean="0"/>
              <a:t>项目二</a:t>
            </a:r>
            <a:r>
              <a:rPr lang="en-US" altLang="zh-CN" b="1" smtClean="0"/>
              <a:t>    </a:t>
            </a:r>
            <a:r>
              <a:rPr lang="zh-CN" altLang="zh-CN" b="1" smtClean="0"/>
              <a:t>人身保险销售业务</a:t>
            </a:r>
            <a:endParaRPr lang="zh-CN" altLang="en-US" smtClean="0"/>
          </a:p>
        </p:txBody>
      </p:sp>
      <p:sp>
        <p:nvSpPr>
          <p:cNvPr id="36866" name="内容占位符 2"/>
          <p:cNvSpPr>
            <a:spLocks noGrp="1"/>
          </p:cNvSpPr>
          <p:nvPr>
            <p:ph idx="1"/>
          </p:nvPr>
        </p:nvSpPr>
        <p:spPr/>
        <p:txBody>
          <a:bodyPr/>
          <a:lstStyle/>
          <a:p>
            <a:r>
              <a:rPr lang="zh-CN" altLang="zh-CN" b="1" smtClean="0"/>
              <a:t>【学习目标】</a:t>
            </a:r>
            <a:endParaRPr lang="zh-CN" altLang="zh-CN" smtClean="0"/>
          </a:p>
          <a:p>
            <a:r>
              <a:rPr lang="zh-CN" altLang="zh-CN" b="1" smtClean="0"/>
              <a:t>熟悉：</a:t>
            </a:r>
            <a:r>
              <a:rPr lang="zh-CN" altLang="zh-CN" smtClean="0"/>
              <a:t>销售流程</a:t>
            </a:r>
            <a:r>
              <a:rPr lang="zh-CN" altLang="zh-CN" b="1" smtClean="0"/>
              <a:t>、</a:t>
            </a:r>
            <a:r>
              <a:rPr lang="zh-CN" altLang="zh-CN" smtClean="0"/>
              <a:t>准客户的条件、客户开拓的基本途径，设计保险方案的要点。</a:t>
            </a:r>
          </a:p>
          <a:p>
            <a:r>
              <a:rPr lang="zh-CN" altLang="zh-CN" b="1" smtClean="0"/>
              <a:t>掌握：</a:t>
            </a:r>
            <a:r>
              <a:rPr lang="zh-CN" altLang="zh-CN" smtClean="0"/>
              <a:t>保险销售员展业礼仪、准客户开拓的技巧、初次面谈的技巧、促成签单方法。</a:t>
            </a:r>
          </a:p>
          <a:p>
            <a:r>
              <a:rPr lang="zh-CN" altLang="zh-CN" b="1" smtClean="0"/>
              <a:t>会操作：</a:t>
            </a:r>
            <a:r>
              <a:rPr lang="zh-CN" altLang="zh-CN" smtClean="0"/>
              <a:t>说明方案、面谈的话术、异议处理话术、促成话术、投保单的内容和填写方法、保费的计算方法。</a:t>
            </a:r>
          </a:p>
          <a:p>
            <a:endParaRPr lang="zh-CN" alt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标题 1"/>
          <p:cNvSpPr>
            <a:spLocks noGrp="1"/>
          </p:cNvSpPr>
          <p:nvPr>
            <p:ph type="title"/>
          </p:nvPr>
        </p:nvSpPr>
        <p:spPr/>
        <p:txBody>
          <a:bodyPr/>
          <a:lstStyle/>
          <a:p>
            <a:endParaRPr lang="zh-CN" altLang="en-US" smtClean="0"/>
          </a:p>
        </p:txBody>
      </p:sp>
      <p:sp>
        <p:nvSpPr>
          <p:cNvPr id="3" name="内容占位符 2"/>
          <p:cNvSpPr>
            <a:spLocks noGrp="1"/>
          </p:cNvSpPr>
          <p:nvPr>
            <p:ph idx="1"/>
          </p:nvPr>
        </p:nvSpPr>
        <p:spPr/>
        <p:txBody>
          <a:bodyPr>
            <a:normAutofit fontScale="92500" lnSpcReduction="10000"/>
          </a:bodyPr>
          <a:lstStyle/>
          <a:p>
            <a:pPr marL="274320" indent="-274320" fontAlgn="auto">
              <a:spcAft>
                <a:spcPts val="0"/>
              </a:spcAft>
              <a:buClr>
                <a:schemeClr val="accent3"/>
              </a:buClr>
              <a:buFont typeface="Wingdings 2"/>
              <a:buChar char=""/>
              <a:defRPr/>
            </a:pPr>
            <a:r>
              <a:rPr lang="zh-CN" altLang="zh-CN" b="1" dirty="0"/>
              <a:t>【导入案例】</a:t>
            </a:r>
            <a:endParaRPr lang="zh-CN" altLang="zh-CN" dirty="0"/>
          </a:p>
          <a:p>
            <a:pPr marL="274320" indent="-274320" fontAlgn="auto">
              <a:spcAft>
                <a:spcPts val="0"/>
              </a:spcAft>
              <a:buClr>
                <a:schemeClr val="accent3"/>
              </a:buClr>
              <a:buFont typeface="Wingdings 2"/>
              <a:buChar char=""/>
              <a:defRPr/>
            </a:pPr>
            <a:r>
              <a:rPr lang="en-US" altLang="zh-CN" dirty="0"/>
              <a:t> A(</a:t>
            </a:r>
            <a:r>
              <a:rPr lang="zh-CN" altLang="zh-CN" dirty="0"/>
              <a:t>男</a:t>
            </a:r>
            <a:r>
              <a:rPr lang="en-US" altLang="zh-CN" dirty="0"/>
              <a:t>)</a:t>
            </a:r>
            <a:r>
              <a:rPr lang="zh-CN" altLang="zh-CN" dirty="0"/>
              <a:t>与</a:t>
            </a:r>
            <a:r>
              <a:rPr lang="en-US" altLang="zh-CN" dirty="0"/>
              <a:t>B(</a:t>
            </a:r>
            <a:r>
              <a:rPr lang="zh-CN" altLang="zh-CN" dirty="0"/>
              <a:t>女</a:t>
            </a:r>
            <a:r>
              <a:rPr lang="en-US" altLang="zh-CN" dirty="0"/>
              <a:t>)</a:t>
            </a:r>
            <a:r>
              <a:rPr lang="zh-CN" altLang="zh-CN" dirty="0"/>
              <a:t>为大学同学，在读期间两人确立了恋爱关系。毕业之后两人分配工作到了不同的地方，但仍然书信往来，不改初衷。</a:t>
            </a:r>
            <a:r>
              <a:rPr lang="en-US" altLang="zh-CN" dirty="0"/>
              <a:t>A</a:t>
            </a:r>
            <a:r>
              <a:rPr lang="zh-CN" altLang="zh-CN" dirty="0"/>
              <a:t>的生日快要到了，为了给他一个惊喜，</a:t>
            </a:r>
            <a:r>
              <a:rPr lang="en-US" altLang="zh-CN" dirty="0"/>
              <a:t>B</a:t>
            </a:r>
            <a:r>
              <a:rPr lang="zh-CN" altLang="zh-CN" dirty="0"/>
              <a:t>悄悄为</a:t>
            </a:r>
            <a:r>
              <a:rPr lang="en-US" altLang="zh-CN" dirty="0"/>
              <a:t>A</a:t>
            </a:r>
            <a:r>
              <a:rPr lang="zh-CN" altLang="zh-CN" dirty="0"/>
              <a:t>投保了一份人寿保单，准备作为生日礼物送给他。谁知天有不测风云，当</a:t>
            </a:r>
            <a:r>
              <a:rPr lang="en-US" altLang="zh-CN" dirty="0"/>
              <a:t>A</a:t>
            </a:r>
            <a:r>
              <a:rPr lang="zh-CN" altLang="zh-CN" dirty="0"/>
              <a:t>从外地匆匆赶往</a:t>
            </a:r>
            <a:r>
              <a:rPr lang="en-US" altLang="zh-CN" dirty="0"/>
              <a:t>B</a:t>
            </a:r>
            <a:r>
              <a:rPr lang="zh-CN" altLang="zh-CN" dirty="0"/>
              <a:t>所在的城市时，却遭遇了翻车事故，</a:t>
            </a:r>
            <a:r>
              <a:rPr lang="en-US" altLang="zh-CN" dirty="0"/>
              <a:t>A</a:t>
            </a:r>
            <a:r>
              <a:rPr lang="zh-CN" altLang="zh-CN" dirty="0"/>
              <a:t>当场死亡。</a:t>
            </a:r>
            <a:r>
              <a:rPr lang="en-US" altLang="zh-CN" dirty="0"/>
              <a:t>B</a:t>
            </a:r>
            <a:r>
              <a:rPr lang="zh-CN" altLang="zh-CN" dirty="0"/>
              <a:t>悲痛之余想到了自己为</a:t>
            </a:r>
            <a:r>
              <a:rPr lang="en-US" altLang="zh-CN" dirty="0"/>
              <a:t>A</a:t>
            </a:r>
            <a:r>
              <a:rPr lang="zh-CN" altLang="zh-CN" dirty="0"/>
              <a:t>投保的保单，于是向保险公司请求支付死亡保险金</a:t>
            </a:r>
            <a:r>
              <a:rPr lang="en-US" altLang="zh-CN" dirty="0"/>
              <a:t>2</a:t>
            </a:r>
            <a:r>
              <a:rPr lang="zh-CN" altLang="zh-CN" dirty="0"/>
              <a:t>万元。保险公司在核保时，得知</a:t>
            </a:r>
            <a:r>
              <a:rPr lang="en-US" altLang="zh-CN" dirty="0"/>
              <a:t>A</a:t>
            </a:r>
            <a:r>
              <a:rPr lang="zh-CN" altLang="zh-CN" dirty="0"/>
              <a:t>这份人寿保单是在本人不知情的情况下，由</a:t>
            </a:r>
            <a:r>
              <a:rPr lang="en-US" altLang="zh-CN" dirty="0"/>
              <a:t>B</a:t>
            </a:r>
            <a:r>
              <a:rPr lang="zh-CN" altLang="zh-CN" dirty="0"/>
              <a:t>擅自购买的。于是，保险公司便以</a:t>
            </a:r>
            <a:r>
              <a:rPr lang="en-US" altLang="zh-CN" dirty="0"/>
              <a:t>B</a:t>
            </a:r>
            <a:r>
              <a:rPr lang="zh-CN" altLang="zh-CN" dirty="0"/>
              <a:t>没有保险利益为由，拒绝给付保险金。你认为保险公司拒赔的理由合理吗</a:t>
            </a:r>
            <a:r>
              <a:rPr lang="en-US" altLang="zh-CN" dirty="0"/>
              <a:t>?</a:t>
            </a:r>
            <a:endParaRPr lang="zh-CN" altLang="zh-CN" dirty="0"/>
          </a:p>
          <a:p>
            <a:pPr marL="0" indent="0" fontAlgn="auto">
              <a:spcAft>
                <a:spcPts val="0"/>
              </a:spcAft>
              <a:buClr>
                <a:schemeClr val="accent3"/>
              </a:buClr>
              <a:buFont typeface="Wingdings 2"/>
              <a:buNone/>
              <a:defRPr/>
            </a:pPr>
            <a:endParaRPr lang="zh-CN"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fontAlgn="auto">
              <a:spcAft>
                <a:spcPts val="0"/>
              </a:spcAft>
              <a:defRPr/>
            </a:pPr>
            <a:r>
              <a:rPr lang="zh-CN" altLang="zh-CN" b="1" dirty="0"/>
              <a:t>任务一</a:t>
            </a:r>
            <a:r>
              <a:rPr lang="en-US" altLang="zh-CN" b="1" dirty="0"/>
              <a:t>   </a:t>
            </a:r>
            <a:r>
              <a:rPr lang="zh-CN" altLang="zh-CN" b="1" dirty="0"/>
              <a:t>个人人身保险销售</a:t>
            </a:r>
            <a:r>
              <a:rPr lang="zh-CN" altLang="zh-CN" b="1" dirty="0" smtClean="0"/>
              <a:t>业务</a:t>
            </a:r>
            <a:endParaRPr lang="zh-CN" altLang="en-US" dirty="0"/>
          </a:p>
        </p:txBody>
      </p:sp>
      <p:sp>
        <p:nvSpPr>
          <p:cNvPr id="3" name="内容占位符 2"/>
          <p:cNvSpPr>
            <a:spLocks noGrp="1"/>
          </p:cNvSpPr>
          <p:nvPr>
            <p:ph idx="1"/>
          </p:nvPr>
        </p:nvSpPr>
        <p:spPr/>
        <p:txBody>
          <a:bodyPr>
            <a:normAutofit fontScale="92500" lnSpcReduction="10000"/>
          </a:bodyPr>
          <a:lstStyle/>
          <a:p>
            <a:pPr marL="274320" indent="-274320" fontAlgn="auto">
              <a:spcAft>
                <a:spcPts val="0"/>
              </a:spcAft>
              <a:buClr>
                <a:schemeClr val="accent3"/>
              </a:buClr>
              <a:buFont typeface="Wingdings 2"/>
              <a:buChar char=""/>
              <a:defRPr/>
            </a:pPr>
            <a:r>
              <a:rPr lang="zh-CN" altLang="zh-CN" b="1" dirty="0" smtClean="0"/>
              <a:t>【任务描述】</a:t>
            </a:r>
            <a:r>
              <a:rPr lang="en-US" altLang="zh-CN" b="1" dirty="0" smtClean="0"/>
              <a:t>  </a:t>
            </a:r>
            <a:r>
              <a:rPr lang="en-US" altLang="zh-CN" dirty="0" smtClean="0"/>
              <a:t> </a:t>
            </a:r>
            <a:r>
              <a:rPr lang="zh-CN" altLang="zh-CN" dirty="0"/>
              <a:t>个人保险代理人通过陌生开拓的方法，向准客户销售保险公司的人寿保险产品。</a:t>
            </a:r>
          </a:p>
          <a:p>
            <a:pPr marL="274320" indent="-274320" fontAlgn="auto">
              <a:spcAft>
                <a:spcPts val="0"/>
              </a:spcAft>
              <a:buClr>
                <a:schemeClr val="accent3"/>
              </a:buClr>
              <a:buFont typeface="Wingdings 2"/>
              <a:buChar char=""/>
              <a:defRPr/>
            </a:pPr>
            <a:r>
              <a:rPr lang="zh-CN" altLang="zh-CN" dirty="0"/>
              <a:t>【</a:t>
            </a:r>
            <a:r>
              <a:rPr lang="zh-CN" altLang="zh-CN" b="1" dirty="0"/>
              <a:t>工作情景</a:t>
            </a:r>
            <a:r>
              <a:rPr lang="zh-CN" altLang="zh-CN" dirty="0"/>
              <a:t>】</a:t>
            </a:r>
          </a:p>
          <a:p>
            <a:pPr marL="274320" indent="-274320" fontAlgn="auto">
              <a:spcAft>
                <a:spcPts val="0"/>
              </a:spcAft>
              <a:buClr>
                <a:schemeClr val="accent3"/>
              </a:buClr>
              <a:buFont typeface="Wingdings 2"/>
              <a:buChar char=""/>
              <a:defRPr/>
            </a:pPr>
            <a:r>
              <a:rPr lang="en-US" altLang="zh-CN" dirty="0"/>
              <a:t>1.</a:t>
            </a:r>
            <a:r>
              <a:rPr lang="zh-CN" altLang="zh-CN" dirty="0"/>
              <a:t>活动地点</a:t>
            </a:r>
            <a:r>
              <a:rPr lang="en-US" altLang="zh-CN" dirty="0"/>
              <a:t>:</a:t>
            </a:r>
            <a:r>
              <a:rPr lang="zh-CN" altLang="zh-CN" dirty="0"/>
              <a:t>保险模拟教室的咨询台或职场内</a:t>
            </a:r>
          </a:p>
          <a:p>
            <a:pPr marL="274320" indent="-274320" fontAlgn="auto">
              <a:spcAft>
                <a:spcPts val="0"/>
              </a:spcAft>
              <a:buClr>
                <a:schemeClr val="accent3"/>
              </a:buClr>
              <a:buFont typeface="Wingdings 2"/>
              <a:buChar char=""/>
              <a:defRPr/>
            </a:pPr>
            <a:r>
              <a:rPr lang="en-US" altLang="zh-CN" dirty="0"/>
              <a:t>2.</a:t>
            </a:r>
            <a:r>
              <a:rPr lang="zh-CN" altLang="zh-CN" dirty="0"/>
              <a:t>角色分配</a:t>
            </a:r>
            <a:r>
              <a:rPr lang="en-US" altLang="zh-CN" dirty="0"/>
              <a:t>:</a:t>
            </a:r>
            <a:r>
              <a:rPr lang="zh-CN" altLang="zh-CN" dirty="0"/>
              <a:t>业务员</a:t>
            </a:r>
          </a:p>
          <a:p>
            <a:pPr marL="274320" indent="-274320" fontAlgn="auto">
              <a:spcAft>
                <a:spcPts val="0"/>
              </a:spcAft>
              <a:buClr>
                <a:schemeClr val="accent3"/>
              </a:buClr>
              <a:buFont typeface="Wingdings 2"/>
              <a:buChar char=""/>
              <a:defRPr/>
            </a:pPr>
            <a:r>
              <a:rPr lang="en-US" altLang="zh-CN" dirty="0"/>
              <a:t>3.</a:t>
            </a:r>
            <a:r>
              <a:rPr lang="zh-CN" altLang="zh-CN" dirty="0"/>
              <a:t>有关业务</a:t>
            </a:r>
            <a:r>
              <a:rPr lang="en-US" altLang="zh-CN" dirty="0"/>
              <a:t>: </a:t>
            </a:r>
            <a:endParaRPr lang="en-US" altLang="zh-CN" dirty="0" smtClean="0"/>
          </a:p>
          <a:p>
            <a:pPr marL="274320" indent="-274320" fontAlgn="auto">
              <a:spcAft>
                <a:spcPts val="0"/>
              </a:spcAft>
              <a:buClr>
                <a:schemeClr val="accent3"/>
              </a:buClr>
              <a:buFont typeface="Wingdings 2"/>
              <a:buChar char=""/>
              <a:defRPr/>
            </a:pPr>
            <a:r>
              <a:rPr lang="zh-CN" altLang="zh-CN" dirty="0" smtClean="0"/>
              <a:t>（</a:t>
            </a:r>
            <a:r>
              <a:rPr lang="en-US" altLang="zh-CN" dirty="0"/>
              <a:t>1</a:t>
            </a:r>
            <a:r>
              <a:rPr lang="zh-CN" altLang="zh-CN" dirty="0"/>
              <a:t>）通过咨询服务等方式开拓客户</a:t>
            </a:r>
          </a:p>
          <a:p>
            <a:pPr marL="274320" indent="-274320" fontAlgn="auto">
              <a:spcAft>
                <a:spcPts val="0"/>
              </a:spcAft>
              <a:buClr>
                <a:schemeClr val="accent3"/>
              </a:buClr>
              <a:buFont typeface="Wingdings 2"/>
              <a:buChar char=""/>
              <a:defRPr/>
            </a:pPr>
            <a:r>
              <a:rPr lang="zh-CN" altLang="zh-CN" dirty="0" smtClean="0"/>
              <a:t>（</a:t>
            </a:r>
            <a:r>
              <a:rPr lang="en-US" altLang="zh-CN" dirty="0"/>
              <a:t>2</a:t>
            </a:r>
            <a:r>
              <a:rPr lang="zh-CN" altLang="zh-CN" dirty="0"/>
              <a:t>）做好上门拜访客户的各种准备工作</a:t>
            </a:r>
          </a:p>
          <a:p>
            <a:pPr marL="274320" indent="-274320" fontAlgn="auto">
              <a:spcAft>
                <a:spcPts val="0"/>
              </a:spcAft>
              <a:buClr>
                <a:schemeClr val="accent3"/>
              </a:buClr>
              <a:buFont typeface="Wingdings 2"/>
              <a:buChar char=""/>
              <a:defRPr/>
            </a:pPr>
            <a:r>
              <a:rPr lang="zh-CN" altLang="zh-CN" dirty="0" smtClean="0"/>
              <a:t>（</a:t>
            </a:r>
            <a:r>
              <a:rPr lang="en-US" altLang="zh-CN" dirty="0"/>
              <a:t>3</a:t>
            </a:r>
            <a:r>
              <a:rPr lang="zh-CN" altLang="zh-CN" dirty="0"/>
              <a:t>）面谈并介绍保险产品，及异议处理</a:t>
            </a:r>
          </a:p>
          <a:p>
            <a:pPr marL="274320" indent="-274320" fontAlgn="auto">
              <a:spcAft>
                <a:spcPts val="0"/>
              </a:spcAft>
              <a:buClr>
                <a:schemeClr val="accent3"/>
              </a:buClr>
              <a:buFont typeface="Wingdings 2"/>
              <a:buChar char=""/>
              <a:defRPr/>
            </a:pPr>
            <a:r>
              <a:rPr lang="zh-CN" altLang="zh-CN" dirty="0" smtClean="0"/>
              <a:t>（</a:t>
            </a:r>
            <a:r>
              <a:rPr lang="en-US" altLang="zh-CN" dirty="0"/>
              <a:t>4</a:t>
            </a:r>
            <a:r>
              <a:rPr lang="zh-CN" altLang="zh-CN" dirty="0"/>
              <a:t>）填写投保单</a:t>
            </a:r>
          </a:p>
          <a:p>
            <a:pPr marL="274320" indent="-274320" fontAlgn="auto">
              <a:spcAft>
                <a:spcPts val="0"/>
              </a:spcAft>
              <a:buClr>
                <a:schemeClr val="accent3"/>
              </a:buClr>
              <a:buFont typeface="Wingdings 2"/>
              <a:buChar char=""/>
              <a:defRPr/>
            </a:pPr>
            <a:r>
              <a:rPr lang="zh-CN" altLang="zh-CN" dirty="0" smtClean="0"/>
              <a:t>（</a:t>
            </a:r>
            <a:r>
              <a:rPr lang="en-US" altLang="zh-CN" dirty="0"/>
              <a:t>5</a:t>
            </a:r>
            <a:r>
              <a:rPr lang="zh-CN" altLang="zh-CN" dirty="0"/>
              <a:t>）递送保单</a:t>
            </a:r>
            <a:r>
              <a:rPr lang="en-US" altLang="zh-CN" dirty="0"/>
              <a:t>         </a:t>
            </a:r>
            <a:endParaRPr lang="zh-CN" altLang="zh-CN" dirty="0"/>
          </a:p>
          <a:p>
            <a:pPr marL="274320" indent="-274320" fontAlgn="auto">
              <a:spcAft>
                <a:spcPts val="0"/>
              </a:spcAft>
              <a:buClr>
                <a:schemeClr val="accent3"/>
              </a:buClr>
              <a:buFont typeface="Wingdings 2"/>
              <a:buChar char=""/>
              <a:defRPr/>
            </a:pPr>
            <a:endParaRPr lang="zh-CN"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fontAlgn="auto">
              <a:spcAft>
                <a:spcPts val="0"/>
              </a:spcAft>
              <a:defRPr/>
            </a:pPr>
            <a:r>
              <a:rPr lang="zh-CN" altLang="zh-CN" b="1" dirty="0"/>
              <a:t>步骤一</a:t>
            </a:r>
            <a:r>
              <a:rPr lang="en-US" altLang="zh-CN" b="1" dirty="0"/>
              <a:t>   </a:t>
            </a:r>
            <a:r>
              <a:rPr lang="zh-CN" altLang="zh-CN" b="1" dirty="0"/>
              <a:t>通过让</a:t>
            </a:r>
            <a:r>
              <a:rPr lang="zh-CN" altLang="zh-CN" b="1" dirty="0" smtClean="0"/>
              <a:t>客户</a:t>
            </a:r>
            <a:r>
              <a:rPr lang="en-US" altLang="zh-CN" b="1" dirty="0" smtClean="0"/>
              <a:t>      </a:t>
            </a:r>
            <a:br>
              <a:rPr lang="en-US" altLang="zh-CN" b="1" dirty="0" smtClean="0"/>
            </a:br>
            <a:r>
              <a:rPr lang="en-US" altLang="zh-CN" b="1" dirty="0" smtClean="0"/>
              <a:t>     </a:t>
            </a:r>
            <a:r>
              <a:rPr lang="zh-CN" altLang="zh-CN" b="1" dirty="0" smtClean="0"/>
              <a:t>填写</a:t>
            </a:r>
            <a:r>
              <a:rPr lang="zh-CN" altLang="zh-CN" b="1" dirty="0"/>
              <a:t>调查问卷开拓准</a:t>
            </a:r>
            <a:r>
              <a:rPr lang="zh-CN" altLang="zh-CN" b="1" dirty="0" smtClean="0"/>
              <a:t>客户</a:t>
            </a:r>
            <a:endParaRPr lang="zh-CN" altLang="en-US" dirty="0"/>
          </a:p>
        </p:txBody>
      </p:sp>
      <p:pic>
        <p:nvPicPr>
          <p:cNvPr id="39938" name="Picture 2"/>
          <p:cNvPicPr>
            <a:picLocks noGrp="1" noChangeAspect="1" noChangeArrowheads="1"/>
          </p:cNvPicPr>
          <p:nvPr>
            <p:ph idx="1"/>
          </p:nvPr>
        </p:nvPicPr>
        <p:blipFill>
          <a:blip r:embed="rId2"/>
          <a:srcRect/>
          <a:stretch>
            <a:fillRect/>
          </a:stretch>
        </p:blipFill>
        <p:spPr>
          <a:xfrm>
            <a:off x="611188" y="2708275"/>
            <a:ext cx="7848600" cy="1636713"/>
          </a:xfr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标题 1"/>
          <p:cNvSpPr>
            <a:spLocks noGrp="1"/>
          </p:cNvSpPr>
          <p:nvPr>
            <p:ph type="title"/>
          </p:nvPr>
        </p:nvSpPr>
        <p:spPr/>
        <p:txBody>
          <a:bodyPr/>
          <a:lstStyle/>
          <a:p>
            <a:endParaRPr lang="zh-CN" altLang="en-US" smtClean="0"/>
          </a:p>
        </p:txBody>
      </p:sp>
      <p:sp>
        <p:nvSpPr>
          <p:cNvPr id="40962" name="内容占位符 2"/>
          <p:cNvSpPr>
            <a:spLocks noGrp="1"/>
          </p:cNvSpPr>
          <p:nvPr>
            <p:ph idx="1"/>
          </p:nvPr>
        </p:nvSpPr>
        <p:spPr/>
        <p:txBody>
          <a:bodyPr/>
          <a:lstStyle/>
          <a:p>
            <a:r>
              <a:rPr lang="zh-CN" altLang="zh-CN" smtClean="0"/>
              <a:t>（二）如何让客户填写调查问卷的攀谈话术举例</a:t>
            </a:r>
          </a:p>
          <a:p>
            <a:r>
              <a:rPr lang="zh-CN" altLang="zh-CN" smtClean="0"/>
              <a:t>（三）指导客户填写调查问卷的技巧</a:t>
            </a:r>
          </a:p>
          <a:p>
            <a:r>
              <a:rPr lang="zh-CN" altLang="zh-CN" smtClean="0"/>
              <a:t>（四）准客户的条件</a:t>
            </a:r>
          </a:p>
          <a:p>
            <a:r>
              <a:rPr lang="en-US" altLang="zh-CN" smtClean="0"/>
              <a:t>1   </a:t>
            </a:r>
            <a:r>
              <a:rPr lang="zh-CN" altLang="zh-CN" smtClean="0"/>
              <a:t>有保险需求的人，家里最应该上保险的是家庭的经济支柱。</a:t>
            </a:r>
          </a:p>
          <a:p>
            <a:r>
              <a:rPr lang="en-US" altLang="zh-CN" smtClean="0"/>
              <a:t>2   </a:t>
            </a:r>
            <a:r>
              <a:rPr lang="zh-CN" altLang="zh-CN" smtClean="0"/>
              <a:t>能支付保费的人，</a:t>
            </a:r>
          </a:p>
          <a:p>
            <a:r>
              <a:rPr lang="en-US" altLang="zh-CN" smtClean="0"/>
              <a:t>3   </a:t>
            </a:r>
            <a:r>
              <a:rPr lang="zh-CN" altLang="zh-CN" smtClean="0"/>
              <a:t>身体健康的人</a:t>
            </a:r>
          </a:p>
          <a:p>
            <a:r>
              <a:rPr lang="en-US" altLang="zh-CN" smtClean="0"/>
              <a:t>4   </a:t>
            </a:r>
            <a:r>
              <a:rPr lang="zh-CN" altLang="zh-CN" smtClean="0"/>
              <a:t>易于接近的人</a:t>
            </a:r>
          </a:p>
          <a:p>
            <a:endParaRPr lang="zh-CN" alt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标题 1"/>
          <p:cNvSpPr>
            <a:spLocks noGrp="1"/>
          </p:cNvSpPr>
          <p:nvPr>
            <p:ph type="title"/>
          </p:nvPr>
        </p:nvSpPr>
        <p:spPr/>
        <p:txBody>
          <a:bodyPr/>
          <a:lstStyle/>
          <a:p>
            <a:r>
              <a:rPr lang="zh-CN" altLang="zh-CN" b="1" smtClean="0"/>
              <a:t>步骤二</a:t>
            </a:r>
            <a:r>
              <a:rPr lang="en-US" altLang="zh-CN" b="1" smtClean="0"/>
              <a:t>  </a:t>
            </a:r>
            <a:r>
              <a:rPr lang="zh-CN" altLang="zh-CN" b="1" smtClean="0"/>
              <a:t>充分准备</a:t>
            </a:r>
            <a:endParaRPr lang="zh-CN" altLang="en-US" smtClean="0"/>
          </a:p>
        </p:txBody>
      </p:sp>
      <p:sp>
        <p:nvSpPr>
          <p:cNvPr id="41986" name="内容占位符 2"/>
          <p:cNvSpPr>
            <a:spLocks noGrp="1"/>
          </p:cNvSpPr>
          <p:nvPr>
            <p:ph idx="1"/>
          </p:nvPr>
        </p:nvSpPr>
        <p:spPr/>
        <p:txBody>
          <a:bodyPr/>
          <a:lstStyle/>
          <a:p>
            <a:r>
              <a:rPr lang="zh-CN" altLang="zh-CN" smtClean="0"/>
              <a:t>（一）访问计划内容</a:t>
            </a:r>
          </a:p>
          <a:p>
            <a:r>
              <a:rPr lang="zh-CN" altLang="zh-CN" smtClean="0"/>
              <a:t>访问对象、</a:t>
            </a:r>
            <a:endParaRPr lang="en-US" altLang="zh-CN" smtClean="0"/>
          </a:p>
          <a:p>
            <a:r>
              <a:rPr lang="zh-CN" altLang="zh-CN" smtClean="0"/>
              <a:t>访问目的、</a:t>
            </a:r>
            <a:endParaRPr lang="en-US" altLang="zh-CN" smtClean="0"/>
          </a:p>
          <a:p>
            <a:r>
              <a:rPr lang="zh-CN" altLang="zh-CN" smtClean="0"/>
              <a:t>访问时间、</a:t>
            </a:r>
            <a:endParaRPr lang="en-US" altLang="zh-CN" smtClean="0"/>
          </a:p>
          <a:p>
            <a:r>
              <a:rPr lang="zh-CN" altLang="zh-CN" smtClean="0"/>
              <a:t>访问地点、</a:t>
            </a:r>
            <a:endParaRPr lang="en-US" altLang="zh-CN" smtClean="0"/>
          </a:p>
          <a:p>
            <a:r>
              <a:rPr lang="zh-CN" altLang="zh-CN" smtClean="0"/>
              <a:t>访问资料</a:t>
            </a:r>
            <a:r>
              <a:rPr lang="zh-CN" altLang="en-US" smtClean="0"/>
              <a:t>。</a:t>
            </a:r>
            <a:endParaRPr lang="zh-CN" altLang="zh-CN" smtClean="0"/>
          </a:p>
          <a:p>
            <a:r>
              <a:rPr lang="zh-CN" altLang="zh-CN" smtClean="0"/>
              <a:t>（二）访问计划举例：</a:t>
            </a:r>
          </a:p>
          <a:p>
            <a:endParaRPr lang="zh-CN"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p:nvPr>
        </p:nvSpPr>
        <p:spPr/>
        <p:txBody>
          <a:bodyPr/>
          <a:lstStyle/>
          <a:p>
            <a:endParaRPr lang="zh-CN" altLang="en-US" smtClean="0"/>
          </a:p>
        </p:txBody>
      </p:sp>
      <p:sp>
        <p:nvSpPr>
          <p:cNvPr id="3" name="内容占位符 2"/>
          <p:cNvSpPr>
            <a:spLocks noGrp="1"/>
          </p:cNvSpPr>
          <p:nvPr>
            <p:ph idx="1"/>
          </p:nvPr>
        </p:nvSpPr>
        <p:spPr>
          <a:xfrm>
            <a:off x="468313" y="692150"/>
            <a:ext cx="8218487" cy="5632450"/>
          </a:xfrm>
        </p:spPr>
        <p:txBody>
          <a:bodyPr>
            <a:normAutofit lnSpcReduction="10000"/>
          </a:bodyPr>
          <a:lstStyle/>
          <a:p>
            <a:pPr marL="274320" indent="-274320" fontAlgn="auto">
              <a:spcAft>
                <a:spcPts val="0"/>
              </a:spcAft>
              <a:buClr>
                <a:schemeClr val="accent3"/>
              </a:buClr>
              <a:buFont typeface="Wingdings 2"/>
              <a:buChar char=""/>
              <a:defRPr/>
            </a:pPr>
            <a:r>
              <a:rPr lang="zh-CN" altLang="zh-CN" b="1" dirty="0"/>
              <a:t>【导入案例】</a:t>
            </a:r>
            <a:r>
              <a:rPr lang="zh-CN" altLang="zh-CN" dirty="0"/>
              <a:t>汶川大地震，发生于北京时间</a:t>
            </a:r>
            <a:r>
              <a:rPr lang="en-US" altLang="zh-CN" dirty="0"/>
              <a:t>2008</a:t>
            </a:r>
            <a:r>
              <a:rPr lang="zh-CN" altLang="zh-CN" dirty="0"/>
              <a:t>年</a:t>
            </a:r>
            <a:r>
              <a:rPr lang="en-US" altLang="zh-CN" dirty="0"/>
              <a:t>5</a:t>
            </a:r>
            <a:r>
              <a:rPr lang="zh-CN" altLang="zh-CN" dirty="0"/>
              <a:t>月</a:t>
            </a:r>
            <a:r>
              <a:rPr lang="en-US" altLang="zh-CN" dirty="0"/>
              <a:t>12</a:t>
            </a:r>
            <a:r>
              <a:rPr lang="zh-CN" altLang="zh-CN" dirty="0"/>
              <a:t>日</a:t>
            </a:r>
            <a:r>
              <a:rPr lang="en-US" altLang="zh-CN" dirty="0"/>
              <a:t>14</a:t>
            </a:r>
            <a:r>
              <a:rPr lang="zh-CN" altLang="zh-CN" dirty="0"/>
              <a:t>时</a:t>
            </a:r>
            <a:r>
              <a:rPr lang="en-US" altLang="zh-CN" dirty="0"/>
              <a:t>28</a:t>
            </a:r>
            <a:r>
              <a:rPr lang="zh-CN" altLang="zh-CN" dirty="0"/>
              <a:t>分</a:t>
            </a:r>
            <a:r>
              <a:rPr lang="en-US" altLang="zh-CN" dirty="0"/>
              <a:t>04.1</a:t>
            </a:r>
            <a:r>
              <a:rPr lang="zh-CN" altLang="zh-CN" dirty="0"/>
              <a:t>秒，震中位于四川省</a:t>
            </a:r>
            <a:r>
              <a:rPr lang="en-US" altLang="zh-CN" dirty="0" err="1">
                <a:hlinkClick r:id="rId2"/>
              </a:rPr>
              <a:t>阿坝藏族羌族自治州</a:t>
            </a:r>
            <a:r>
              <a:rPr lang="en-US" altLang="zh-CN" dirty="0" err="1">
                <a:hlinkClick r:id="rId3"/>
              </a:rPr>
              <a:t>汶川县</a:t>
            </a:r>
            <a:r>
              <a:rPr lang="zh-CN" altLang="zh-CN" dirty="0"/>
              <a:t>境内、四川省省会</a:t>
            </a:r>
            <a:r>
              <a:rPr lang="en-US" altLang="zh-CN" dirty="0" err="1">
                <a:hlinkClick r:id="rId4"/>
              </a:rPr>
              <a:t>成都市</a:t>
            </a:r>
            <a:r>
              <a:rPr lang="en-US" altLang="zh-CN" dirty="0" err="1">
                <a:hlinkClick r:id="rId5"/>
              </a:rPr>
              <a:t>西北偏西</a:t>
            </a:r>
            <a:r>
              <a:rPr lang="zh-CN" altLang="zh-CN" dirty="0"/>
              <a:t>方向</a:t>
            </a:r>
            <a:r>
              <a:rPr lang="en-US" altLang="zh-CN" dirty="0"/>
              <a:t>90</a:t>
            </a:r>
            <a:r>
              <a:rPr lang="zh-CN" altLang="zh-CN" dirty="0"/>
              <a:t>千米处。根据中国地震局的数据，此次地震</a:t>
            </a:r>
            <a:r>
              <a:rPr lang="en-US" altLang="zh-CN" dirty="0" err="1">
                <a:hlinkClick r:id="rId6"/>
              </a:rPr>
              <a:t>面波震级</a:t>
            </a:r>
            <a:r>
              <a:rPr lang="zh-CN" altLang="zh-CN" dirty="0"/>
              <a:t>达</a:t>
            </a:r>
            <a:r>
              <a:rPr lang="en-US" altLang="zh-CN" dirty="0"/>
              <a:t>8.0Ms</a:t>
            </a:r>
            <a:r>
              <a:rPr lang="zh-CN" altLang="zh-CN" dirty="0"/>
              <a:t>、</a:t>
            </a:r>
            <a:r>
              <a:rPr lang="en-US" altLang="zh-CN" dirty="0" err="1">
                <a:hlinkClick r:id="rId7"/>
              </a:rPr>
              <a:t>矩震级</a:t>
            </a:r>
            <a:r>
              <a:rPr lang="zh-CN" altLang="zh-CN" dirty="0"/>
              <a:t>达</a:t>
            </a:r>
            <a:r>
              <a:rPr lang="en-US" altLang="zh-CN" dirty="0"/>
              <a:t>8.3Mw</a:t>
            </a:r>
            <a:r>
              <a:rPr lang="zh-CN" altLang="zh-CN" dirty="0"/>
              <a:t>，破坏地区超过</a:t>
            </a:r>
            <a:r>
              <a:rPr lang="en-US" altLang="zh-CN" dirty="0"/>
              <a:t>10</a:t>
            </a:r>
            <a:r>
              <a:rPr lang="zh-CN" altLang="zh-CN" dirty="0"/>
              <a:t>万平方公里。截至</a:t>
            </a:r>
            <a:r>
              <a:rPr lang="en-US" altLang="zh-CN" dirty="0"/>
              <a:t>2008</a:t>
            </a:r>
            <a:r>
              <a:rPr lang="zh-CN" altLang="zh-CN" dirty="0"/>
              <a:t>年</a:t>
            </a:r>
            <a:r>
              <a:rPr lang="en-US" altLang="zh-CN" dirty="0"/>
              <a:t>9</a:t>
            </a:r>
            <a:r>
              <a:rPr lang="zh-CN" altLang="zh-CN" dirty="0"/>
              <a:t>月</a:t>
            </a:r>
            <a:r>
              <a:rPr lang="en-US" altLang="zh-CN" dirty="0"/>
              <a:t>18</a:t>
            </a:r>
            <a:r>
              <a:rPr lang="zh-CN" altLang="zh-CN" dirty="0"/>
              <a:t>日</a:t>
            </a:r>
            <a:r>
              <a:rPr lang="en-US" altLang="zh-CN" dirty="0"/>
              <a:t>12</a:t>
            </a:r>
            <a:r>
              <a:rPr lang="zh-CN" altLang="zh-CN" dirty="0"/>
              <a:t>时，大地震共造成</a:t>
            </a:r>
            <a:r>
              <a:rPr lang="en-US" altLang="zh-CN" dirty="0"/>
              <a:t>69227</a:t>
            </a:r>
            <a:r>
              <a:rPr lang="zh-CN" altLang="zh-CN" dirty="0"/>
              <a:t>人死亡，</a:t>
            </a:r>
            <a:r>
              <a:rPr lang="en-US" altLang="zh-CN" dirty="0"/>
              <a:t>374643</a:t>
            </a:r>
            <a:r>
              <a:rPr lang="zh-CN" altLang="zh-CN" dirty="0"/>
              <a:t>人受伤，</a:t>
            </a:r>
            <a:r>
              <a:rPr lang="en-US" altLang="zh-CN" dirty="0"/>
              <a:t>17923</a:t>
            </a:r>
            <a:r>
              <a:rPr lang="zh-CN" altLang="zh-CN" dirty="0"/>
              <a:t>人失踪，是新中国成立以来破坏力最大的地震，也是</a:t>
            </a:r>
            <a:r>
              <a:rPr lang="en-US" altLang="zh-CN" dirty="0" err="1">
                <a:hlinkClick r:id="rId8"/>
              </a:rPr>
              <a:t>唐山大地震</a:t>
            </a:r>
            <a:r>
              <a:rPr lang="zh-CN" altLang="zh-CN" dirty="0"/>
              <a:t>后伤亡最最惨重的一次。</a:t>
            </a:r>
          </a:p>
          <a:p>
            <a:pPr marL="274320" indent="-274320">
              <a:spcAft>
                <a:spcPts val="0"/>
              </a:spcAft>
              <a:buClr>
                <a:schemeClr val="accent3"/>
              </a:buClr>
              <a:buFont typeface="Wingdings 2"/>
              <a:buChar char=""/>
              <a:defRPr/>
            </a:pPr>
            <a:r>
              <a:rPr lang="zh-CN" altLang="zh-CN" dirty="0"/>
              <a:t>自保监会</a:t>
            </a:r>
            <a:r>
              <a:rPr lang="en-US" altLang="zh-CN" dirty="0"/>
              <a:t>2014</a:t>
            </a:r>
            <a:r>
              <a:rPr lang="zh-CN" altLang="zh-CN" dirty="0"/>
              <a:t>年</a:t>
            </a:r>
            <a:r>
              <a:rPr lang="en-US" altLang="zh-CN" dirty="0"/>
              <a:t>6</a:t>
            </a:r>
            <a:r>
              <a:rPr lang="zh-CN" altLang="zh-CN" dirty="0"/>
              <a:t>月</a:t>
            </a:r>
            <a:r>
              <a:rPr lang="en-US" altLang="zh-CN" dirty="0"/>
              <a:t>10</a:t>
            </a:r>
            <a:r>
              <a:rPr lang="zh-CN" altLang="zh-CN" dirty="0"/>
              <a:t>日数据显示，保险业共接到地震相关保险报案</a:t>
            </a:r>
            <a:r>
              <a:rPr lang="en-US" altLang="zh-CN" dirty="0"/>
              <a:t>24.9</a:t>
            </a:r>
            <a:r>
              <a:rPr lang="zh-CN" altLang="zh-CN" dirty="0"/>
              <a:t>万件，初步核实，被保险人死亡</a:t>
            </a:r>
            <a:r>
              <a:rPr lang="en-US" altLang="zh-CN" dirty="0"/>
              <a:t>1.63</a:t>
            </a:r>
            <a:r>
              <a:rPr lang="zh-CN" altLang="zh-CN" dirty="0"/>
              <a:t>万人，伤残</a:t>
            </a:r>
            <a:r>
              <a:rPr lang="en-US" altLang="zh-CN" dirty="0"/>
              <a:t>2440</a:t>
            </a:r>
            <a:r>
              <a:rPr lang="zh-CN" altLang="zh-CN" dirty="0"/>
              <a:t>人，被保险房屋倒塌</a:t>
            </a:r>
            <a:r>
              <a:rPr lang="en-US" altLang="zh-CN" dirty="0"/>
              <a:t>14.5</a:t>
            </a:r>
            <a:r>
              <a:rPr lang="zh-CN" altLang="zh-CN" dirty="0"/>
              <a:t>万间，已付赔款</a:t>
            </a:r>
            <a:r>
              <a:rPr lang="en-US" altLang="zh-CN" dirty="0"/>
              <a:t>2.95</a:t>
            </a:r>
            <a:r>
              <a:rPr lang="zh-CN" altLang="zh-CN" dirty="0"/>
              <a:t>亿元。其中，人身保险已赔付</a:t>
            </a:r>
            <a:r>
              <a:rPr lang="en-US" altLang="zh-CN" dirty="0"/>
              <a:t>1.65</a:t>
            </a:r>
            <a:r>
              <a:rPr lang="zh-CN" altLang="zh-CN" dirty="0"/>
              <a:t>亿元，财产保险已赔付</a:t>
            </a:r>
            <a:r>
              <a:rPr lang="en-US" altLang="zh-CN" dirty="0"/>
              <a:t>1.29</a:t>
            </a:r>
            <a:r>
              <a:rPr lang="zh-CN" altLang="zh-CN" dirty="0"/>
              <a:t>亿元。</a:t>
            </a:r>
          </a:p>
          <a:p>
            <a:pPr marL="274320" indent="-274320" fontAlgn="auto">
              <a:spcAft>
                <a:spcPts val="0"/>
              </a:spcAft>
              <a:buClr>
                <a:schemeClr val="accent3"/>
              </a:buClr>
              <a:buFont typeface="Wingdings 2"/>
              <a:buChar char=""/>
              <a:defRPr/>
            </a:pPr>
            <a:endParaRPr lang="zh-CN"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标题 1"/>
          <p:cNvSpPr>
            <a:spLocks noGrp="1"/>
          </p:cNvSpPr>
          <p:nvPr>
            <p:ph type="title"/>
          </p:nvPr>
        </p:nvSpPr>
        <p:spPr/>
        <p:txBody>
          <a:bodyPr/>
          <a:lstStyle/>
          <a:p>
            <a:r>
              <a:rPr lang="zh-CN" altLang="zh-CN" b="1" smtClean="0"/>
              <a:t>步骤三</a:t>
            </a:r>
            <a:r>
              <a:rPr lang="en-US" altLang="zh-CN" b="1" smtClean="0"/>
              <a:t>    </a:t>
            </a:r>
            <a:r>
              <a:rPr lang="zh-CN" altLang="zh-CN" b="1" smtClean="0"/>
              <a:t>电话约访</a:t>
            </a:r>
            <a:endParaRPr lang="zh-CN" altLang="en-US" smtClean="0"/>
          </a:p>
        </p:txBody>
      </p:sp>
      <p:pic>
        <p:nvPicPr>
          <p:cNvPr id="43010" name="Picture 2"/>
          <p:cNvPicPr>
            <a:picLocks noGrp="1" noChangeAspect="1" noChangeArrowheads="1"/>
          </p:cNvPicPr>
          <p:nvPr>
            <p:ph idx="1"/>
          </p:nvPr>
        </p:nvPicPr>
        <p:blipFill>
          <a:blip r:embed="rId2"/>
          <a:srcRect/>
          <a:stretch>
            <a:fillRect/>
          </a:stretch>
        </p:blipFill>
        <p:spPr>
          <a:xfrm>
            <a:off x="25400" y="2349500"/>
            <a:ext cx="9542463" cy="1665288"/>
          </a:xfrm>
        </p:spPr>
      </p:pic>
      <p:sp>
        <p:nvSpPr>
          <p:cNvPr id="43011" name="矩形 3"/>
          <p:cNvSpPr>
            <a:spLocks noChangeArrowheads="1"/>
          </p:cNvSpPr>
          <p:nvPr/>
        </p:nvSpPr>
        <p:spPr bwMode="auto">
          <a:xfrm>
            <a:off x="539750" y="4791075"/>
            <a:ext cx="2954338" cy="369888"/>
          </a:xfrm>
          <a:prstGeom prst="rect">
            <a:avLst/>
          </a:prstGeom>
          <a:noFill/>
          <a:ln w="9525">
            <a:noFill/>
            <a:miter lim="800000"/>
            <a:headEnd/>
            <a:tailEnd/>
          </a:ln>
        </p:spPr>
        <p:txBody>
          <a:bodyPr wrap="none">
            <a:spAutoFit/>
          </a:bodyPr>
          <a:lstStyle/>
          <a:p>
            <a:r>
              <a:rPr lang="zh-CN" altLang="zh-CN">
                <a:latin typeface="Constantia" pitchFamily="18" charset="0"/>
              </a:rPr>
              <a:t>（二）电话约访话术举例：</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标题 1"/>
          <p:cNvSpPr>
            <a:spLocks noGrp="1"/>
          </p:cNvSpPr>
          <p:nvPr>
            <p:ph type="title"/>
          </p:nvPr>
        </p:nvSpPr>
        <p:spPr/>
        <p:txBody>
          <a:bodyPr/>
          <a:lstStyle/>
          <a:p>
            <a:r>
              <a:rPr lang="zh-CN" altLang="zh-CN" b="1" smtClean="0"/>
              <a:t>步骤四</a:t>
            </a:r>
            <a:r>
              <a:rPr lang="en-US" altLang="zh-CN" b="1" smtClean="0"/>
              <a:t>    </a:t>
            </a:r>
            <a:r>
              <a:rPr lang="zh-CN" altLang="zh-CN" b="1" smtClean="0"/>
              <a:t>初次面谈</a:t>
            </a:r>
            <a:endParaRPr lang="zh-CN" altLang="en-US" smtClean="0"/>
          </a:p>
        </p:txBody>
      </p:sp>
      <p:sp>
        <p:nvSpPr>
          <p:cNvPr id="44034" name="内容占位符 2"/>
          <p:cNvSpPr>
            <a:spLocks noGrp="1"/>
          </p:cNvSpPr>
          <p:nvPr>
            <p:ph idx="1"/>
          </p:nvPr>
        </p:nvSpPr>
        <p:spPr/>
        <p:txBody>
          <a:bodyPr/>
          <a:lstStyle/>
          <a:p>
            <a:r>
              <a:rPr lang="zh-CN" altLang="zh-CN" smtClean="0"/>
              <a:t>（一）面谈前要充分准备</a:t>
            </a:r>
          </a:p>
          <a:p>
            <a:r>
              <a:rPr lang="en-US" altLang="zh-CN" smtClean="0"/>
              <a:t>1</a:t>
            </a:r>
            <a:r>
              <a:rPr lang="zh-CN" altLang="zh-CN" smtClean="0"/>
              <a:t>出发前</a:t>
            </a:r>
            <a:endParaRPr lang="en-US" altLang="zh-CN" smtClean="0"/>
          </a:p>
          <a:p>
            <a:r>
              <a:rPr lang="en-US" altLang="zh-CN" smtClean="0"/>
              <a:t>2 </a:t>
            </a:r>
            <a:r>
              <a:rPr lang="zh-CN" altLang="zh-CN" smtClean="0"/>
              <a:t>到了客户办公大楼</a:t>
            </a:r>
          </a:p>
          <a:p>
            <a:r>
              <a:rPr lang="en-US" altLang="zh-CN" smtClean="0"/>
              <a:t>3 </a:t>
            </a:r>
            <a:r>
              <a:rPr lang="zh-CN" altLang="zh-CN" smtClean="0"/>
              <a:t>进入室内 </a:t>
            </a:r>
            <a:endParaRPr lang="zh-CN" altLang="en-US"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标题 1"/>
          <p:cNvSpPr>
            <a:spLocks noGrp="1"/>
          </p:cNvSpPr>
          <p:nvPr>
            <p:ph type="title"/>
          </p:nvPr>
        </p:nvSpPr>
        <p:spPr/>
        <p:txBody>
          <a:bodyPr/>
          <a:lstStyle/>
          <a:p>
            <a:endParaRPr lang="zh-CN" altLang="en-US" smtClean="0"/>
          </a:p>
        </p:txBody>
      </p:sp>
      <p:pic>
        <p:nvPicPr>
          <p:cNvPr id="45058" name="Picture 2"/>
          <p:cNvPicPr>
            <a:picLocks noGrp="1" noChangeAspect="1" noChangeArrowheads="1"/>
          </p:cNvPicPr>
          <p:nvPr>
            <p:ph idx="1"/>
          </p:nvPr>
        </p:nvPicPr>
        <p:blipFill>
          <a:blip r:embed="rId2"/>
          <a:srcRect/>
          <a:stretch>
            <a:fillRect/>
          </a:stretch>
        </p:blipFill>
        <p:spPr>
          <a:xfrm>
            <a:off x="323850" y="2276475"/>
            <a:ext cx="8593138" cy="2420938"/>
          </a:xfrm>
        </p:spPr>
      </p:pic>
      <p:sp>
        <p:nvSpPr>
          <p:cNvPr id="45059" name="矩形 3"/>
          <p:cNvSpPr>
            <a:spLocks noChangeArrowheads="1"/>
          </p:cNvSpPr>
          <p:nvPr/>
        </p:nvSpPr>
        <p:spPr bwMode="auto">
          <a:xfrm>
            <a:off x="539750" y="4900613"/>
            <a:ext cx="2724150" cy="369887"/>
          </a:xfrm>
          <a:prstGeom prst="rect">
            <a:avLst/>
          </a:prstGeom>
          <a:noFill/>
          <a:ln w="9525">
            <a:noFill/>
            <a:miter lim="800000"/>
            <a:headEnd/>
            <a:tailEnd/>
          </a:ln>
        </p:spPr>
        <p:txBody>
          <a:bodyPr wrap="none">
            <a:spAutoFit/>
          </a:bodyPr>
          <a:lstStyle/>
          <a:p>
            <a:r>
              <a:rPr lang="zh-CN" altLang="zh-CN">
                <a:latin typeface="Constantia" pitchFamily="18" charset="0"/>
              </a:rPr>
              <a:t>（三）初次面谈话术举例</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标题 1"/>
          <p:cNvSpPr>
            <a:spLocks noGrp="1"/>
          </p:cNvSpPr>
          <p:nvPr>
            <p:ph type="title"/>
          </p:nvPr>
        </p:nvSpPr>
        <p:spPr/>
        <p:txBody>
          <a:bodyPr/>
          <a:lstStyle/>
          <a:p>
            <a:r>
              <a:rPr lang="zh-CN" altLang="zh-CN" b="1" smtClean="0"/>
              <a:t>步骤五</a:t>
            </a:r>
            <a:r>
              <a:rPr lang="en-US" altLang="zh-CN" b="1" smtClean="0"/>
              <a:t>    </a:t>
            </a:r>
            <a:r>
              <a:rPr lang="zh-CN" altLang="zh-CN" b="1" smtClean="0"/>
              <a:t>设计保险计划书</a:t>
            </a:r>
            <a:endParaRPr lang="zh-CN" altLang="en-US" smtClean="0"/>
          </a:p>
        </p:txBody>
      </p:sp>
      <p:pic>
        <p:nvPicPr>
          <p:cNvPr id="46082" name="Picture 2"/>
          <p:cNvPicPr>
            <a:picLocks noGrp="1" noChangeAspect="1" noChangeArrowheads="1"/>
          </p:cNvPicPr>
          <p:nvPr>
            <p:ph idx="1"/>
          </p:nvPr>
        </p:nvPicPr>
        <p:blipFill>
          <a:blip r:embed="rId2"/>
          <a:srcRect/>
          <a:stretch>
            <a:fillRect/>
          </a:stretch>
        </p:blipFill>
        <p:spPr>
          <a:xfrm>
            <a:off x="539750" y="2060575"/>
            <a:ext cx="7666038" cy="2160588"/>
          </a:xfrm>
        </p:spPr>
      </p:pic>
      <p:sp>
        <p:nvSpPr>
          <p:cNvPr id="46083" name="矩形 3"/>
          <p:cNvSpPr>
            <a:spLocks noChangeArrowheads="1"/>
          </p:cNvSpPr>
          <p:nvPr/>
        </p:nvSpPr>
        <p:spPr bwMode="auto">
          <a:xfrm>
            <a:off x="611188" y="4113213"/>
            <a:ext cx="7632700" cy="647700"/>
          </a:xfrm>
          <a:prstGeom prst="rect">
            <a:avLst/>
          </a:prstGeom>
          <a:noFill/>
          <a:ln w="9525">
            <a:noFill/>
            <a:miter lim="800000"/>
            <a:headEnd/>
            <a:tailEnd/>
          </a:ln>
        </p:spPr>
        <p:txBody>
          <a:bodyPr>
            <a:spAutoFit/>
          </a:bodyPr>
          <a:lstStyle/>
          <a:p>
            <a:r>
              <a:rPr lang="zh-CN" altLang="zh-CN">
                <a:latin typeface="Constantia" pitchFamily="18" charset="0"/>
              </a:rPr>
              <a:t>（二）保险产品组合方案</a:t>
            </a:r>
          </a:p>
          <a:p>
            <a:r>
              <a:rPr lang="en-US" altLang="zh-CN">
                <a:latin typeface="Constantia" pitchFamily="18" charset="0"/>
              </a:rPr>
              <a:t>    </a:t>
            </a:r>
            <a:r>
              <a:rPr lang="zh-CN" altLang="zh-CN">
                <a:latin typeface="Constantia" pitchFamily="18" charset="0"/>
              </a:rPr>
              <a:t>以最合理的成本获得最全面的保障、促进销售等原则</a:t>
            </a:r>
            <a:endParaRPr lang="zh-CN" altLang="en-US">
              <a:latin typeface="Constantia" pitchFamily="18" charset="0"/>
            </a:endParaRPr>
          </a:p>
        </p:txBody>
      </p:sp>
      <p:sp>
        <p:nvSpPr>
          <p:cNvPr id="46084" name="矩形 4"/>
          <p:cNvSpPr>
            <a:spLocks noChangeArrowheads="1"/>
          </p:cNvSpPr>
          <p:nvPr/>
        </p:nvSpPr>
        <p:spPr bwMode="auto">
          <a:xfrm>
            <a:off x="855663" y="5229225"/>
            <a:ext cx="2493962" cy="369888"/>
          </a:xfrm>
          <a:prstGeom prst="rect">
            <a:avLst/>
          </a:prstGeom>
          <a:noFill/>
          <a:ln w="9525">
            <a:noFill/>
            <a:miter lim="800000"/>
            <a:headEnd/>
            <a:tailEnd/>
          </a:ln>
        </p:spPr>
        <p:txBody>
          <a:bodyPr wrap="none">
            <a:spAutoFit/>
          </a:bodyPr>
          <a:lstStyle/>
          <a:p>
            <a:r>
              <a:rPr lang="zh-CN" altLang="zh-CN">
                <a:latin typeface="Constantia" pitchFamily="18" charset="0"/>
              </a:rPr>
              <a:t>（三）保险计划书举例</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标题 1"/>
          <p:cNvSpPr>
            <a:spLocks noGrp="1"/>
          </p:cNvSpPr>
          <p:nvPr>
            <p:ph type="title"/>
          </p:nvPr>
        </p:nvSpPr>
        <p:spPr/>
        <p:txBody>
          <a:bodyPr/>
          <a:lstStyle/>
          <a:p>
            <a:r>
              <a:rPr lang="zh-CN" altLang="zh-CN" b="1" smtClean="0"/>
              <a:t>步骤六</a:t>
            </a:r>
            <a:r>
              <a:rPr lang="en-US" altLang="zh-CN" b="1" smtClean="0"/>
              <a:t>    </a:t>
            </a:r>
            <a:r>
              <a:rPr lang="zh-CN" altLang="zh-CN" b="1" smtClean="0"/>
              <a:t>产品说明</a:t>
            </a:r>
            <a:endParaRPr lang="zh-CN" altLang="en-US" smtClean="0"/>
          </a:p>
        </p:txBody>
      </p:sp>
      <p:pic>
        <p:nvPicPr>
          <p:cNvPr id="47106" name="Picture 2"/>
          <p:cNvPicPr>
            <a:picLocks noGrp="1" noChangeAspect="1" noChangeArrowheads="1"/>
          </p:cNvPicPr>
          <p:nvPr>
            <p:ph idx="1"/>
          </p:nvPr>
        </p:nvPicPr>
        <p:blipFill>
          <a:blip r:embed="rId2"/>
          <a:srcRect/>
          <a:stretch>
            <a:fillRect/>
          </a:stretch>
        </p:blipFill>
        <p:spPr>
          <a:xfrm>
            <a:off x="323850" y="2133600"/>
            <a:ext cx="8620125" cy="1943100"/>
          </a:xfrm>
        </p:spPr>
      </p:pic>
      <p:sp>
        <p:nvSpPr>
          <p:cNvPr id="47107" name="矩形 3"/>
          <p:cNvSpPr>
            <a:spLocks noChangeArrowheads="1"/>
          </p:cNvSpPr>
          <p:nvPr/>
        </p:nvSpPr>
        <p:spPr bwMode="auto">
          <a:xfrm>
            <a:off x="395288" y="4246563"/>
            <a:ext cx="2724150" cy="368300"/>
          </a:xfrm>
          <a:prstGeom prst="rect">
            <a:avLst/>
          </a:prstGeom>
          <a:noFill/>
          <a:ln w="9525">
            <a:noFill/>
            <a:miter lim="800000"/>
            <a:headEnd/>
            <a:tailEnd/>
          </a:ln>
        </p:spPr>
        <p:txBody>
          <a:bodyPr wrap="none">
            <a:spAutoFit/>
          </a:bodyPr>
          <a:lstStyle/>
          <a:p>
            <a:r>
              <a:rPr lang="zh-CN" altLang="zh-CN">
                <a:latin typeface="Constantia" pitchFamily="18" charset="0"/>
              </a:rPr>
              <a:t>（二）产品说明话术举例</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标题 1"/>
          <p:cNvSpPr>
            <a:spLocks noGrp="1"/>
          </p:cNvSpPr>
          <p:nvPr>
            <p:ph type="title"/>
          </p:nvPr>
        </p:nvSpPr>
        <p:spPr/>
        <p:txBody>
          <a:bodyPr/>
          <a:lstStyle/>
          <a:p>
            <a:r>
              <a:rPr lang="zh-CN" altLang="zh-CN" b="1" smtClean="0"/>
              <a:t>步骤七</a:t>
            </a:r>
            <a:r>
              <a:rPr lang="en-US" altLang="zh-CN" b="1" smtClean="0"/>
              <a:t>    </a:t>
            </a:r>
            <a:r>
              <a:rPr lang="zh-CN" altLang="zh-CN" b="1" smtClean="0"/>
              <a:t>异议处理</a:t>
            </a:r>
            <a:endParaRPr lang="zh-CN" altLang="en-US" smtClean="0"/>
          </a:p>
        </p:txBody>
      </p:sp>
      <p:sp>
        <p:nvSpPr>
          <p:cNvPr id="48130" name="内容占位符 2"/>
          <p:cNvSpPr>
            <a:spLocks noGrp="1"/>
          </p:cNvSpPr>
          <p:nvPr>
            <p:ph idx="1"/>
          </p:nvPr>
        </p:nvSpPr>
        <p:spPr/>
        <p:txBody>
          <a:bodyPr/>
          <a:lstStyle/>
          <a:p>
            <a:r>
              <a:rPr lang="zh-CN" altLang="en-US" smtClean="0"/>
              <a:t>（一）</a:t>
            </a:r>
            <a:r>
              <a:rPr lang="zh-CN" altLang="zh-CN" smtClean="0"/>
              <a:t>客户异议的类型</a:t>
            </a:r>
            <a:endParaRPr lang="en-US" altLang="zh-CN" smtClean="0"/>
          </a:p>
          <a:p>
            <a:r>
              <a:rPr lang="en-US" altLang="zh-CN" smtClean="0"/>
              <a:t>1.</a:t>
            </a:r>
            <a:r>
              <a:rPr lang="zh-CN" altLang="zh-CN" smtClean="0"/>
              <a:t>价格异议</a:t>
            </a:r>
          </a:p>
          <a:p>
            <a:r>
              <a:rPr lang="en-US" altLang="zh-CN" smtClean="0"/>
              <a:t>2.</a:t>
            </a:r>
            <a:r>
              <a:rPr lang="zh-CN" altLang="zh-CN" smtClean="0"/>
              <a:t>需求异议</a:t>
            </a:r>
          </a:p>
          <a:p>
            <a:r>
              <a:rPr lang="en-US" altLang="zh-CN" smtClean="0"/>
              <a:t>3.</a:t>
            </a:r>
            <a:r>
              <a:rPr lang="zh-CN" altLang="zh-CN" smtClean="0"/>
              <a:t>购买时间异议</a:t>
            </a:r>
          </a:p>
          <a:p>
            <a:r>
              <a:rPr lang="en-US" altLang="zh-CN" smtClean="0"/>
              <a:t>4.</a:t>
            </a:r>
            <a:r>
              <a:rPr lang="zh-CN" altLang="zh-CN" smtClean="0"/>
              <a:t>支付能力异议</a:t>
            </a:r>
          </a:p>
          <a:p>
            <a:endParaRPr lang="zh-CN" altLang="zh-CN" smtClean="0"/>
          </a:p>
          <a:p>
            <a:endParaRPr lang="zh-CN" altLang="en-US"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标题 1"/>
          <p:cNvSpPr>
            <a:spLocks noGrp="1"/>
          </p:cNvSpPr>
          <p:nvPr>
            <p:ph type="title"/>
          </p:nvPr>
        </p:nvSpPr>
        <p:spPr/>
        <p:txBody>
          <a:bodyPr/>
          <a:lstStyle/>
          <a:p>
            <a:endParaRPr lang="zh-CN" altLang="en-US" smtClean="0"/>
          </a:p>
        </p:txBody>
      </p:sp>
      <p:pic>
        <p:nvPicPr>
          <p:cNvPr id="49154" name="Picture 2"/>
          <p:cNvPicPr>
            <a:picLocks noGrp="1" noChangeAspect="1" noChangeArrowheads="1"/>
          </p:cNvPicPr>
          <p:nvPr>
            <p:ph idx="1"/>
          </p:nvPr>
        </p:nvPicPr>
        <p:blipFill>
          <a:blip r:embed="rId2"/>
          <a:srcRect/>
          <a:stretch>
            <a:fillRect/>
          </a:stretch>
        </p:blipFill>
        <p:spPr>
          <a:xfrm>
            <a:off x="250825" y="2125663"/>
            <a:ext cx="8893175" cy="2238375"/>
          </a:xfrm>
        </p:spPr>
      </p:pic>
      <p:sp>
        <p:nvSpPr>
          <p:cNvPr id="49155" name="矩形 3"/>
          <p:cNvSpPr>
            <a:spLocks noChangeArrowheads="1"/>
          </p:cNvSpPr>
          <p:nvPr/>
        </p:nvSpPr>
        <p:spPr bwMode="auto">
          <a:xfrm>
            <a:off x="468313" y="4468813"/>
            <a:ext cx="2722562" cy="368300"/>
          </a:xfrm>
          <a:prstGeom prst="rect">
            <a:avLst/>
          </a:prstGeom>
          <a:noFill/>
          <a:ln w="9525">
            <a:noFill/>
            <a:miter lim="800000"/>
            <a:headEnd/>
            <a:tailEnd/>
          </a:ln>
        </p:spPr>
        <p:txBody>
          <a:bodyPr wrap="none">
            <a:spAutoFit/>
          </a:bodyPr>
          <a:lstStyle/>
          <a:p>
            <a:r>
              <a:rPr lang="zh-CN" altLang="zh-CN">
                <a:latin typeface="Constantia" pitchFamily="18" charset="0"/>
              </a:rPr>
              <a:t>（三）异议处理话术举例</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标题 1"/>
          <p:cNvSpPr>
            <a:spLocks noGrp="1"/>
          </p:cNvSpPr>
          <p:nvPr>
            <p:ph type="title"/>
          </p:nvPr>
        </p:nvSpPr>
        <p:spPr/>
        <p:txBody>
          <a:bodyPr/>
          <a:lstStyle/>
          <a:p>
            <a:r>
              <a:rPr lang="zh-CN" altLang="zh-CN" b="1" smtClean="0"/>
              <a:t>步骤八</a:t>
            </a:r>
            <a:r>
              <a:rPr lang="en-US" altLang="zh-CN" b="1" smtClean="0"/>
              <a:t>    </a:t>
            </a:r>
            <a:r>
              <a:rPr lang="zh-CN" altLang="zh-CN" b="1" smtClean="0"/>
              <a:t>促成签单</a:t>
            </a:r>
            <a:endParaRPr lang="zh-CN" altLang="en-US" smtClean="0"/>
          </a:p>
        </p:txBody>
      </p:sp>
      <p:sp>
        <p:nvSpPr>
          <p:cNvPr id="50178" name="内容占位符 2"/>
          <p:cNvSpPr>
            <a:spLocks noGrp="1"/>
          </p:cNvSpPr>
          <p:nvPr>
            <p:ph idx="1"/>
          </p:nvPr>
        </p:nvSpPr>
        <p:spPr/>
        <p:txBody>
          <a:bodyPr/>
          <a:lstStyle/>
          <a:p>
            <a:r>
              <a:rPr lang="zh-CN" altLang="en-US" smtClean="0"/>
              <a:t>（一）</a:t>
            </a:r>
            <a:r>
              <a:rPr lang="zh-CN" altLang="zh-CN" smtClean="0"/>
              <a:t>有效促成的方法</a:t>
            </a:r>
          </a:p>
          <a:p>
            <a:r>
              <a:rPr lang="en-US" altLang="zh-CN" smtClean="0"/>
              <a:t>1 </a:t>
            </a:r>
            <a:r>
              <a:rPr lang="zh-CN" altLang="zh-CN" smtClean="0"/>
              <a:t>假象成交法</a:t>
            </a:r>
            <a:endParaRPr lang="en-US" altLang="zh-CN" smtClean="0"/>
          </a:p>
          <a:p>
            <a:r>
              <a:rPr lang="en-US" altLang="zh-CN" smtClean="0"/>
              <a:t>2 </a:t>
            </a:r>
            <a:r>
              <a:rPr lang="zh-CN" altLang="zh-CN" smtClean="0"/>
              <a:t>二择一法</a:t>
            </a:r>
          </a:p>
          <a:p>
            <a:r>
              <a:rPr lang="en-US" altLang="zh-CN" smtClean="0"/>
              <a:t>3 </a:t>
            </a:r>
            <a:r>
              <a:rPr lang="zh-CN" altLang="zh-CN" smtClean="0"/>
              <a:t>诱导客户主动成交</a:t>
            </a:r>
          </a:p>
          <a:p>
            <a:r>
              <a:rPr lang="zh-CN" altLang="zh-CN" smtClean="0"/>
              <a:t>（二）促成签单话术举例</a:t>
            </a:r>
            <a:endParaRPr lang="zh-CN" altLang="en-US"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标题 1"/>
          <p:cNvSpPr>
            <a:spLocks noGrp="1"/>
          </p:cNvSpPr>
          <p:nvPr>
            <p:ph type="title"/>
          </p:nvPr>
        </p:nvSpPr>
        <p:spPr/>
        <p:txBody>
          <a:bodyPr/>
          <a:lstStyle/>
          <a:p>
            <a:endParaRPr lang="zh-CN" altLang="en-US" smtClean="0"/>
          </a:p>
        </p:txBody>
      </p:sp>
      <p:sp>
        <p:nvSpPr>
          <p:cNvPr id="51202" name="内容占位符 2"/>
          <p:cNvSpPr>
            <a:spLocks noGrp="1"/>
          </p:cNvSpPr>
          <p:nvPr>
            <p:ph idx="1"/>
          </p:nvPr>
        </p:nvSpPr>
        <p:spPr/>
        <p:txBody>
          <a:bodyPr/>
          <a:lstStyle/>
          <a:p>
            <a:r>
              <a:rPr lang="zh-CN" altLang="zh-CN" smtClean="0"/>
              <a:t>（三）填写投保单的技巧</a:t>
            </a:r>
          </a:p>
          <a:p>
            <a:r>
              <a:rPr lang="en-US" altLang="zh-CN" smtClean="0"/>
              <a:t>1  </a:t>
            </a:r>
            <a:r>
              <a:rPr lang="zh-CN" altLang="zh-CN" smtClean="0"/>
              <a:t>周岁的计算</a:t>
            </a:r>
          </a:p>
          <a:p>
            <a:r>
              <a:rPr lang="en-US" altLang="zh-CN" smtClean="0"/>
              <a:t>2   </a:t>
            </a:r>
            <a:r>
              <a:rPr lang="zh-CN" altLang="zh-CN" smtClean="0"/>
              <a:t>按费率表计算保费</a:t>
            </a:r>
            <a:endParaRPr lang="en-US" altLang="zh-CN" smtClean="0"/>
          </a:p>
          <a:p>
            <a:r>
              <a:rPr lang="en-US" altLang="zh-CN" smtClean="0"/>
              <a:t>3  </a:t>
            </a:r>
            <a:r>
              <a:rPr lang="zh-CN" altLang="zh-CN" smtClean="0"/>
              <a:t>人民币大小写和数位大写的书写</a:t>
            </a:r>
          </a:p>
          <a:p>
            <a:r>
              <a:rPr lang="en-US" altLang="zh-CN" smtClean="0"/>
              <a:t>4  </a:t>
            </a:r>
            <a:r>
              <a:rPr lang="zh-CN" altLang="zh-CN" smtClean="0"/>
              <a:t>注意事项：</a:t>
            </a:r>
          </a:p>
          <a:p>
            <a:endParaRPr lang="zh-CN" altLang="zh-CN"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标题 1"/>
          <p:cNvSpPr>
            <a:spLocks noGrp="1"/>
          </p:cNvSpPr>
          <p:nvPr>
            <p:ph type="title"/>
          </p:nvPr>
        </p:nvSpPr>
        <p:spPr/>
        <p:txBody>
          <a:bodyPr/>
          <a:lstStyle/>
          <a:p>
            <a:r>
              <a:rPr lang="zh-CN" altLang="zh-CN" b="1" smtClean="0"/>
              <a:t>步骤九</a:t>
            </a:r>
            <a:r>
              <a:rPr lang="en-US" altLang="zh-CN" b="1" smtClean="0"/>
              <a:t>    </a:t>
            </a:r>
            <a:r>
              <a:rPr lang="zh-CN" altLang="zh-CN" b="1" smtClean="0"/>
              <a:t>售后服务</a:t>
            </a:r>
            <a:endParaRPr lang="zh-CN" altLang="en-US" smtClean="0"/>
          </a:p>
        </p:txBody>
      </p:sp>
      <p:sp>
        <p:nvSpPr>
          <p:cNvPr id="52226" name="内容占位符 2"/>
          <p:cNvSpPr>
            <a:spLocks noGrp="1"/>
          </p:cNvSpPr>
          <p:nvPr>
            <p:ph idx="1"/>
          </p:nvPr>
        </p:nvSpPr>
        <p:spPr/>
        <p:txBody>
          <a:bodyPr/>
          <a:lstStyle/>
          <a:p>
            <a:r>
              <a:rPr lang="zh-CN" altLang="zh-CN" smtClean="0"/>
              <a:t>（一）销售人员售后服务内容</a:t>
            </a:r>
            <a:endParaRPr lang="en-US" altLang="zh-CN" smtClean="0"/>
          </a:p>
          <a:p>
            <a:r>
              <a:rPr lang="en-US" altLang="zh-CN" smtClean="0"/>
              <a:t>1  </a:t>
            </a:r>
            <a:r>
              <a:rPr lang="zh-CN" altLang="zh-CN" smtClean="0"/>
              <a:t>及时递送保单</a:t>
            </a:r>
          </a:p>
          <a:p>
            <a:r>
              <a:rPr lang="en-US" altLang="zh-CN" smtClean="0"/>
              <a:t>2  </a:t>
            </a:r>
            <a:r>
              <a:rPr lang="zh-CN" altLang="zh-CN" smtClean="0"/>
              <a:t>带客户体检</a:t>
            </a:r>
            <a:endParaRPr lang="en-US" altLang="zh-CN" smtClean="0"/>
          </a:p>
          <a:p>
            <a:r>
              <a:rPr lang="en-US" altLang="zh-CN" smtClean="0"/>
              <a:t>3  </a:t>
            </a:r>
            <a:r>
              <a:rPr lang="zh-CN" altLang="zh-CN" smtClean="0"/>
              <a:t>保全服务</a:t>
            </a:r>
            <a:endParaRPr lang="en-US" altLang="zh-CN" smtClean="0"/>
          </a:p>
          <a:p>
            <a:r>
              <a:rPr lang="en-US" altLang="zh-CN" smtClean="0"/>
              <a:t>4  </a:t>
            </a:r>
            <a:r>
              <a:rPr lang="zh-CN" altLang="zh-CN" smtClean="0"/>
              <a:t>及时参与理赔</a:t>
            </a:r>
          </a:p>
          <a:p>
            <a:r>
              <a:rPr lang="en-US" altLang="zh-CN" smtClean="0"/>
              <a:t>5  </a:t>
            </a:r>
            <a:r>
              <a:rPr lang="zh-CN" altLang="zh-CN" smtClean="0"/>
              <a:t>附加值服务</a:t>
            </a:r>
          </a:p>
          <a:p>
            <a:r>
              <a:rPr lang="zh-CN" altLang="zh-CN" smtClean="0"/>
              <a:t>（二）售后服务的技巧</a:t>
            </a:r>
          </a:p>
          <a:p>
            <a:endParaRPr lang="zh-CN" alt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p:txBody>
          <a:bodyPr/>
          <a:lstStyle/>
          <a:p>
            <a:r>
              <a:rPr lang="zh-CN" altLang="zh-CN" b="1" smtClean="0"/>
              <a:t>任务一</a:t>
            </a:r>
            <a:r>
              <a:rPr lang="en-US" altLang="zh-CN" b="1" smtClean="0"/>
              <a:t>    </a:t>
            </a:r>
            <a:r>
              <a:rPr lang="zh-CN" altLang="zh-CN" b="1" smtClean="0"/>
              <a:t>岗前培训</a:t>
            </a:r>
            <a:endParaRPr lang="zh-CN" altLang="en-US" smtClean="0"/>
          </a:p>
        </p:txBody>
      </p:sp>
      <p:sp>
        <p:nvSpPr>
          <p:cNvPr id="16386" name="内容占位符 2"/>
          <p:cNvSpPr>
            <a:spLocks noGrp="1"/>
          </p:cNvSpPr>
          <p:nvPr>
            <p:ph idx="1"/>
          </p:nvPr>
        </p:nvSpPr>
        <p:spPr/>
        <p:txBody>
          <a:bodyPr/>
          <a:lstStyle/>
          <a:p>
            <a:r>
              <a:rPr lang="zh-CN" altLang="zh-CN" b="1" smtClean="0"/>
              <a:t>【任务描述】一般保险公司都会组织新上岗的人员进行岗前培训。</a:t>
            </a:r>
            <a:endParaRPr lang="zh-CN" altLang="zh-CN" smtClean="0"/>
          </a:p>
          <a:p>
            <a:r>
              <a:rPr lang="zh-CN" altLang="zh-CN" b="1" smtClean="0"/>
              <a:t>【工作情景】</a:t>
            </a:r>
            <a:endParaRPr lang="zh-CN" altLang="zh-CN" smtClean="0"/>
          </a:p>
          <a:p>
            <a:r>
              <a:rPr lang="en-US" altLang="zh-CN" b="1" smtClean="0"/>
              <a:t>1.</a:t>
            </a:r>
            <a:r>
              <a:rPr lang="zh-CN" altLang="zh-CN" b="1" smtClean="0"/>
              <a:t>活动地点</a:t>
            </a:r>
            <a:r>
              <a:rPr lang="en-US" altLang="zh-CN" b="1" smtClean="0"/>
              <a:t>:</a:t>
            </a:r>
            <a:r>
              <a:rPr lang="zh-CN" altLang="zh-CN" b="1" smtClean="0"/>
              <a:t>保险模拟教室</a:t>
            </a:r>
            <a:endParaRPr lang="zh-CN" altLang="zh-CN" smtClean="0"/>
          </a:p>
          <a:p>
            <a:r>
              <a:rPr lang="en-US" altLang="zh-CN" b="1" smtClean="0"/>
              <a:t>2.</a:t>
            </a:r>
            <a:r>
              <a:rPr lang="zh-CN" altLang="zh-CN" b="1" smtClean="0"/>
              <a:t>角色分配</a:t>
            </a:r>
            <a:r>
              <a:rPr lang="en-US" altLang="zh-CN" b="1" smtClean="0"/>
              <a:t>:</a:t>
            </a:r>
            <a:r>
              <a:rPr lang="zh-CN" altLang="zh-CN" b="1" smtClean="0"/>
              <a:t>新上岗的人员</a:t>
            </a:r>
            <a:endParaRPr lang="zh-CN" altLang="zh-CN" smtClean="0"/>
          </a:p>
          <a:p>
            <a:r>
              <a:rPr lang="en-US" altLang="zh-CN" b="1" smtClean="0"/>
              <a:t>3.</a:t>
            </a:r>
            <a:r>
              <a:rPr lang="zh-CN" altLang="zh-CN" b="1" smtClean="0"/>
              <a:t>有关业务</a:t>
            </a:r>
            <a:r>
              <a:rPr lang="en-US" altLang="zh-CN" b="1" smtClean="0"/>
              <a:t>: </a:t>
            </a:r>
            <a:r>
              <a:rPr lang="zh-CN" altLang="zh-CN" b="1" smtClean="0"/>
              <a:t>（</a:t>
            </a:r>
            <a:r>
              <a:rPr lang="en-US" altLang="zh-CN" b="1" smtClean="0"/>
              <a:t>1</a:t>
            </a:r>
            <a:r>
              <a:rPr lang="zh-CN" altLang="zh-CN" b="1" smtClean="0"/>
              <a:t>）认识保险要素与特征</a:t>
            </a:r>
            <a:r>
              <a:rPr lang="en-US" altLang="zh-CN" b="1" smtClean="0"/>
              <a:t>            </a:t>
            </a:r>
            <a:endParaRPr lang="zh-CN" altLang="zh-CN" smtClean="0"/>
          </a:p>
          <a:p>
            <a:r>
              <a:rPr lang="zh-CN" altLang="zh-CN" b="1" smtClean="0"/>
              <a:t>（</a:t>
            </a:r>
            <a:r>
              <a:rPr lang="en-US" altLang="zh-CN" b="1" smtClean="0"/>
              <a:t>2</a:t>
            </a:r>
            <a:r>
              <a:rPr lang="zh-CN" altLang="zh-CN" b="1" smtClean="0"/>
              <a:t>）认识保险的分类</a:t>
            </a:r>
            <a:endParaRPr lang="zh-CN" altLang="zh-CN" smtClean="0"/>
          </a:p>
          <a:p>
            <a:r>
              <a:rPr lang="en-US" altLang="zh-CN" b="1" smtClean="0"/>
              <a:t>            </a:t>
            </a:r>
            <a:r>
              <a:rPr lang="zh-CN" altLang="zh-CN" b="1" smtClean="0"/>
              <a:t>（</a:t>
            </a:r>
            <a:r>
              <a:rPr lang="en-US" altLang="zh-CN" b="1" smtClean="0"/>
              <a:t>3</a:t>
            </a:r>
            <a:r>
              <a:rPr lang="zh-CN" altLang="zh-CN" b="1" smtClean="0"/>
              <a:t>）认识保险的职能和作用</a:t>
            </a:r>
            <a:endParaRPr lang="zh-CN" altLang="zh-CN" smtClean="0"/>
          </a:p>
          <a:p>
            <a:r>
              <a:rPr lang="en-US" altLang="zh-CN" b="1" smtClean="0"/>
              <a:t>            </a:t>
            </a:r>
            <a:r>
              <a:rPr lang="zh-CN" altLang="zh-CN" b="1" smtClean="0"/>
              <a:t>（</a:t>
            </a:r>
            <a:r>
              <a:rPr lang="en-US" altLang="zh-CN" b="1" smtClean="0"/>
              <a:t>4</a:t>
            </a:r>
            <a:r>
              <a:rPr lang="zh-CN" altLang="zh-CN" b="1" smtClean="0"/>
              <a:t>）认识保险的基本原则</a:t>
            </a:r>
            <a:r>
              <a:rPr lang="en-US" altLang="zh-CN" b="1" smtClean="0"/>
              <a:t> </a:t>
            </a:r>
            <a:endParaRPr lang="zh-CN" altLang="en-US"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fontAlgn="auto">
              <a:spcAft>
                <a:spcPts val="0"/>
              </a:spcAft>
              <a:defRPr/>
            </a:pPr>
            <a:r>
              <a:rPr lang="zh-CN" altLang="zh-CN" b="1" dirty="0"/>
              <a:t>任务二</a:t>
            </a:r>
            <a:r>
              <a:rPr lang="en-US" altLang="zh-CN" b="1" dirty="0"/>
              <a:t>  </a:t>
            </a:r>
            <a:r>
              <a:rPr lang="zh-CN" altLang="zh-CN" b="1" dirty="0"/>
              <a:t>团体人身保险销售</a:t>
            </a:r>
            <a:r>
              <a:rPr lang="zh-CN" altLang="zh-CN" b="1" dirty="0" smtClean="0"/>
              <a:t>业务</a:t>
            </a:r>
            <a:endParaRPr lang="zh-CN" altLang="en-US" dirty="0"/>
          </a:p>
        </p:txBody>
      </p:sp>
      <p:sp>
        <p:nvSpPr>
          <p:cNvPr id="3" name="内容占位符 2"/>
          <p:cNvSpPr>
            <a:spLocks noGrp="1"/>
          </p:cNvSpPr>
          <p:nvPr>
            <p:ph idx="1"/>
          </p:nvPr>
        </p:nvSpPr>
        <p:spPr/>
        <p:txBody>
          <a:bodyPr>
            <a:normAutofit/>
          </a:bodyPr>
          <a:lstStyle/>
          <a:p>
            <a:pPr marL="274320" indent="-274320" fontAlgn="auto">
              <a:spcAft>
                <a:spcPts val="0"/>
              </a:spcAft>
              <a:buClr>
                <a:schemeClr val="accent3"/>
              </a:buClr>
              <a:buFont typeface="Wingdings 2"/>
              <a:buChar char=""/>
              <a:defRPr/>
            </a:pPr>
            <a:r>
              <a:rPr lang="zh-CN" altLang="zh-CN" dirty="0"/>
              <a:t>【</a:t>
            </a:r>
            <a:r>
              <a:rPr lang="zh-CN" altLang="zh-CN" b="1" dirty="0"/>
              <a:t>任务描述</a:t>
            </a:r>
            <a:r>
              <a:rPr lang="zh-CN" altLang="zh-CN" dirty="0"/>
              <a:t>】</a:t>
            </a:r>
            <a:r>
              <a:rPr lang="en-US" altLang="zh-CN" b="1" dirty="0"/>
              <a:t>  </a:t>
            </a:r>
            <a:endParaRPr lang="zh-CN" altLang="zh-CN" dirty="0"/>
          </a:p>
          <a:p>
            <a:pPr marL="274320" indent="-274320" fontAlgn="auto">
              <a:spcAft>
                <a:spcPts val="0"/>
              </a:spcAft>
              <a:buClr>
                <a:schemeClr val="accent3"/>
              </a:buClr>
              <a:buFont typeface="Wingdings 2"/>
              <a:buChar char=""/>
              <a:defRPr/>
            </a:pPr>
            <a:r>
              <a:rPr lang="zh-CN" altLang="zh-CN" dirty="0"/>
              <a:t>开拓团体保险业务，代表保险公司为客户出具保险方案；</a:t>
            </a:r>
          </a:p>
          <a:p>
            <a:pPr marL="274320" indent="-274320" fontAlgn="auto">
              <a:spcAft>
                <a:spcPts val="0"/>
              </a:spcAft>
              <a:buClr>
                <a:schemeClr val="accent3"/>
              </a:buClr>
              <a:buFont typeface="Wingdings 2"/>
              <a:buChar char=""/>
              <a:defRPr/>
            </a:pPr>
            <a:r>
              <a:rPr lang="zh-CN" altLang="zh-CN" dirty="0"/>
              <a:t>【</a:t>
            </a:r>
            <a:r>
              <a:rPr lang="zh-CN" altLang="zh-CN" b="1" dirty="0"/>
              <a:t>工作情景</a:t>
            </a:r>
            <a:r>
              <a:rPr lang="zh-CN" altLang="zh-CN" dirty="0"/>
              <a:t>】</a:t>
            </a:r>
          </a:p>
          <a:p>
            <a:pPr marL="274320" indent="-274320" fontAlgn="auto">
              <a:spcAft>
                <a:spcPts val="0"/>
              </a:spcAft>
              <a:buClr>
                <a:schemeClr val="accent3"/>
              </a:buClr>
              <a:buFont typeface="Wingdings 2"/>
              <a:buChar char=""/>
              <a:defRPr/>
            </a:pPr>
            <a:r>
              <a:rPr lang="en-US" altLang="zh-CN" dirty="0"/>
              <a:t>1.</a:t>
            </a:r>
            <a:r>
              <a:rPr lang="zh-CN" altLang="zh-CN" dirty="0"/>
              <a:t>活动地点</a:t>
            </a:r>
            <a:r>
              <a:rPr lang="en-US" altLang="zh-CN" dirty="0"/>
              <a:t>: </a:t>
            </a:r>
            <a:r>
              <a:rPr lang="zh-CN" altLang="zh-CN" dirty="0"/>
              <a:t>银行模拟教室</a:t>
            </a:r>
          </a:p>
          <a:p>
            <a:pPr marL="274320" indent="-274320" fontAlgn="auto">
              <a:spcAft>
                <a:spcPts val="0"/>
              </a:spcAft>
              <a:buClr>
                <a:schemeClr val="accent3"/>
              </a:buClr>
              <a:buFont typeface="Wingdings 2"/>
              <a:buChar char=""/>
              <a:defRPr/>
            </a:pPr>
            <a:r>
              <a:rPr lang="en-US" altLang="zh-CN" dirty="0"/>
              <a:t>2.</a:t>
            </a:r>
            <a:r>
              <a:rPr lang="zh-CN" altLang="zh-CN" dirty="0"/>
              <a:t>角色分配</a:t>
            </a:r>
            <a:r>
              <a:rPr lang="en-US" altLang="zh-CN" dirty="0"/>
              <a:t>: </a:t>
            </a:r>
            <a:r>
              <a:rPr lang="zh-CN" altLang="zh-CN" dirty="0"/>
              <a:t>团体保险业务员</a:t>
            </a:r>
          </a:p>
          <a:p>
            <a:pPr marL="274320" indent="-274320" fontAlgn="auto">
              <a:spcAft>
                <a:spcPts val="0"/>
              </a:spcAft>
              <a:buClr>
                <a:schemeClr val="accent3"/>
              </a:buClr>
              <a:buFont typeface="Wingdings 2"/>
              <a:buChar char=""/>
              <a:defRPr/>
            </a:pPr>
            <a:r>
              <a:rPr lang="en-US" altLang="zh-CN" dirty="0"/>
              <a:t>3.</a:t>
            </a:r>
            <a:r>
              <a:rPr lang="zh-CN" altLang="zh-CN" dirty="0"/>
              <a:t>有关业务</a:t>
            </a:r>
            <a:r>
              <a:rPr lang="en-US" altLang="zh-CN" dirty="0"/>
              <a:t>  </a:t>
            </a:r>
            <a:r>
              <a:rPr lang="zh-CN" altLang="zh-CN" dirty="0"/>
              <a:t>（</a:t>
            </a:r>
            <a:r>
              <a:rPr lang="en-US" altLang="zh-CN" dirty="0"/>
              <a:t>1</a:t>
            </a:r>
            <a:r>
              <a:rPr lang="zh-CN" altLang="zh-CN" dirty="0"/>
              <a:t>）拜访团体客户的负责人</a:t>
            </a:r>
          </a:p>
          <a:p>
            <a:pPr marL="274320" indent="-274320" fontAlgn="auto">
              <a:spcAft>
                <a:spcPts val="0"/>
              </a:spcAft>
              <a:buClr>
                <a:schemeClr val="accent3"/>
              </a:buClr>
              <a:buFont typeface="Wingdings 2"/>
              <a:buChar char=""/>
              <a:defRPr/>
            </a:pPr>
            <a:r>
              <a:rPr lang="en-US" altLang="zh-CN" dirty="0"/>
              <a:t>            </a:t>
            </a:r>
            <a:r>
              <a:rPr lang="zh-CN" altLang="zh-CN" dirty="0"/>
              <a:t>（</a:t>
            </a:r>
            <a:r>
              <a:rPr lang="en-US" altLang="zh-CN" dirty="0"/>
              <a:t>2</a:t>
            </a:r>
            <a:r>
              <a:rPr lang="zh-CN" altLang="zh-CN" dirty="0"/>
              <a:t>）制作团体保险计划书</a:t>
            </a:r>
          </a:p>
          <a:p>
            <a:pPr marL="274320" indent="-274320" fontAlgn="auto">
              <a:spcAft>
                <a:spcPts val="0"/>
              </a:spcAft>
              <a:buClr>
                <a:schemeClr val="accent3"/>
              </a:buClr>
              <a:buFont typeface="Wingdings 2"/>
              <a:buChar char=""/>
              <a:defRPr/>
            </a:pPr>
            <a:r>
              <a:rPr lang="en-US" altLang="zh-CN" dirty="0"/>
              <a:t>            </a:t>
            </a:r>
            <a:r>
              <a:rPr lang="zh-CN" altLang="zh-CN" dirty="0"/>
              <a:t>（</a:t>
            </a:r>
            <a:r>
              <a:rPr lang="en-US" altLang="zh-CN" dirty="0"/>
              <a:t>3</a:t>
            </a:r>
            <a:r>
              <a:rPr lang="zh-CN" altLang="zh-CN" dirty="0"/>
              <a:t>）填写团体投保书</a:t>
            </a:r>
          </a:p>
          <a:p>
            <a:pPr marL="0" indent="0" fontAlgn="auto">
              <a:spcAft>
                <a:spcPts val="0"/>
              </a:spcAft>
              <a:buClr>
                <a:schemeClr val="accent3"/>
              </a:buClr>
              <a:buFont typeface="Wingdings 2"/>
              <a:buNone/>
              <a:defRPr/>
            </a:pPr>
            <a:endParaRPr lang="zh-CN"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标题 1"/>
          <p:cNvSpPr>
            <a:spLocks noGrp="1"/>
          </p:cNvSpPr>
          <p:nvPr>
            <p:ph type="title"/>
          </p:nvPr>
        </p:nvSpPr>
        <p:spPr/>
        <p:txBody>
          <a:bodyPr/>
          <a:lstStyle/>
          <a:p>
            <a:r>
              <a:rPr lang="zh-CN" altLang="zh-CN" b="1" smtClean="0"/>
              <a:t>步骤一</a:t>
            </a:r>
            <a:r>
              <a:rPr lang="en-US" altLang="zh-CN" b="1" smtClean="0"/>
              <a:t>   </a:t>
            </a:r>
            <a:r>
              <a:rPr lang="zh-CN" altLang="zh-CN" b="1" smtClean="0"/>
              <a:t>目标市场开拓</a:t>
            </a:r>
            <a:endParaRPr lang="zh-CN" altLang="en-US" smtClean="0"/>
          </a:p>
        </p:txBody>
      </p:sp>
      <p:sp>
        <p:nvSpPr>
          <p:cNvPr id="54274" name="内容占位符 2"/>
          <p:cNvSpPr>
            <a:spLocks noGrp="1"/>
          </p:cNvSpPr>
          <p:nvPr>
            <p:ph idx="1"/>
          </p:nvPr>
        </p:nvSpPr>
        <p:spPr/>
        <p:txBody>
          <a:bodyPr/>
          <a:lstStyle/>
          <a:p>
            <a:r>
              <a:rPr lang="zh-CN" altLang="zh-CN" smtClean="0"/>
              <a:t>（一）法人团体</a:t>
            </a:r>
            <a:endParaRPr lang="en-US" altLang="zh-CN" smtClean="0"/>
          </a:p>
          <a:p>
            <a:r>
              <a:rPr lang="zh-CN" altLang="zh-CN" smtClean="0"/>
              <a:t>（二）团险业务</a:t>
            </a:r>
            <a:endParaRPr lang="en-US" altLang="zh-CN" smtClean="0"/>
          </a:p>
          <a:p>
            <a:r>
              <a:rPr lang="zh-CN" altLang="zh-CN" smtClean="0"/>
              <a:t>按业务类型分类主要包括个人直销业务、渠道型业务、团体内政策性业务等。</a:t>
            </a:r>
          </a:p>
          <a:p>
            <a:endParaRPr lang="zh-CN" altLang="zh-CN" smtClean="0"/>
          </a:p>
          <a:p>
            <a:r>
              <a:rPr lang="zh-CN" altLang="zh-CN" smtClean="0"/>
              <a:t>（三）收集信息内容</a:t>
            </a:r>
          </a:p>
          <a:p>
            <a:endParaRPr lang="zh-CN" altLang="zh-CN" smtClean="0"/>
          </a:p>
          <a:p>
            <a:endParaRPr lang="zh-CN" altLang="en-US"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标题 1"/>
          <p:cNvSpPr>
            <a:spLocks noGrp="1"/>
          </p:cNvSpPr>
          <p:nvPr>
            <p:ph type="title"/>
          </p:nvPr>
        </p:nvSpPr>
        <p:spPr/>
        <p:txBody>
          <a:bodyPr/>
          <a:lstStyle/>
          <a:p>
            <a:r>
              <a:rPr lang="zh-CN" altLang="zh-CN" smtClean="0"/>
              <a:t> </a:t>
            </a:r>
            <a:r>
              <a:rPr lang="zh-CN" altLang="zh-CN" b="1" smtClean="0"/>
              <a:t>步骤二</a:t>
            </a:r>
            <a:r>
              <a:rPr lang="en-US" altLang="zh-CN" b="1" smtClean="0"/>
              <a:t>     </a:t>
            </a:r>
            <a:r>
              <a:rPr lang="zh-CN" altLang="zh-CN" b="1" smtClean="0"/>
              <a:t>客户拜访</a:t>
            </a:r>
            <a:endParaRPr lang="zh-CN" altLang="en-US" smtClean="0"/>
          </a:p>
        </p:txBody>
      </p:sp>
      <p:pic>
        <p:nvPicPr>
          <p:cNvPr id="55298" name="Picture 2"/>
          <p:cNvPicPr>
            <a:picLocks noGrp="1" noChangeAspect="1" noChangeArrowheads="1"/>
          </p:cNvPicPr>
          <p:nvPr>
            <p:ph idx="1"/>
          </p:nvPr>
        </p:nvPicPr>
        <p:blipFill>
          <a:blip r:embed="rId2"/>
          <a:srcRect/>
          <a:stretch>
            <a:fillRect/>
          </a:stretch>
        </p:blipFill>
        <p:spPr>
          <a:xfrm>
            <a:off x="395288" y="1989138"/>
            <a:ext cx="8434387" cy="2376487"/>
          </a:xfrm>
        </p:spPr>
      </p:pic>
      <p:pic>
        <p:nvPicPr>
          <p:cNvPr id="55299" name="Picture 3"/>
          <p:cNvPicPr>
            <a:picLocks noChangeAspect="1" noChangeArrowheads="1"/>
          </p:cNvPicPr>
          <p:nvPr/>
        </p:nvPicPr>
        <p:blipFill>
          <a:blip r:embed="rId3"/>
          <a:srcRect/>
          <a:stretch>
            <a:fillRect/>
          </a:stretch>
        </p:blipFill>
        <p:spPr bwMode="auto">
          <a:xfrm>
            <a:off x="290513" y="4332288"/>
            <a:ext cx="8640762" cy="24368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标题 1"/>
          <p:cNvSpPr>
            <a:spLocks noGrp="1"/>
          </p:cNvSpPr>
          <p:nvPr>
            <p:ph type="title"/>
          </p:nvPr>
        </p:nvSpPr>
        <p:spPr/>
        <p:txBody>
          <a:bodyPr/>
          <a:lstStyle/>
          <a:p>
            <a:r>
              <a:rPr lang="zh-CN" altLang="zh-CN" smtClean="0"/>
              <a:t> </a:t>
            </a:r>
            <a:r>
              <a:rPr lang="zh-CN" altLang="zh-CN" b="1" smtClean="0"/>
              <a:t>步骤三</a:t>
            </a:r>
            <a:r>
              <a:rPr lang="en-US" altLang="zh-CN" b="1" smtClean="0"/>
              <a:t>     </a:t>
            </a:r>
            <a:r>
              <a:rPr lang="zh-CN" altLang="zh-CN" b="1" smtClean="0"/>
              <a:t>团险计划书的制作</a:t>
            </a:r>
            <a:endParaRPr lang="zh-CN" altLang="en-US" smtClean="0"/>
          </a:p>
        </p:txBody>
      </p:sp>
      <p:sp>
        <p:nvSpPr>
          <p:cNvPr id="56322" name="内容占位符 2"/>
          <p:cNvSpPr>
            <a:spLocks noGrp="1"/>
          </p:cNvSpPr>
          <p:nvPr>
            <p:ph idx="1"/>
          </p:nvPr>
        </p:nvSpPr>
        <p:spPr/>
        <p:txBody>
          <a:bodyPr/>
          <a:lstStyle/>
          <a:p>
            <a:r>
              <a:rPr lang="zh-CN" altLang="zh-CN" smtClean="0"/>
              <a:t>（一）团险计划书的形式</a:t>
            </a:r>
          </a:p>
          <a:p>
            <a:r>
              <a:rPr lang="en-US" altLang="zh-CN" smtClean="0"/>
              <a:t>1</a:t>
            </a:r>
            <a:r>
              <a:rPr lang="zh-CN" altLang="zh-CN" smtClean="0"/>
              <a:t>．纸质书面</a:t>
            </a:r>
          </a:p>
          <a:p>
            <a:r>
              <a:rPr lang="en-US" altLang="zh-CN" smtClean="0"/>
              <a:t>2</a:t>
            </a:r>
            <a:r>
              <a:rPr lang="zh-CN" altLang="zh-CN" smtClean="0"/>
              <a:t>．电子文档</a:t>
            </a:r>
          </a:p>
          <a:p>
            <a:r>
              <a:rPr lang="zh-CN" altLang="zh-CN" smtClean="0"/>
              <a:t>（二）团险计划书的构成</a:t>
            </a:r>
          </a:p>
          <a:p>
            <a:endParaRPr lang="zh-CN" altLang="en-US"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标题 1"/>
          <p:cNvSpPr>
            <a:spLocks noGrp="1"/>
          </p:cNvSpPr>
          <p:nvPr>
            <p:ph type="title"/>
          </p:nvPr>
        </p:nvSpPr>
        <p:spPr/>
        <p:txBody>
          <a:bodyPr/>
          <a:lstStyle/>
          <a:p>
            <a:r>
              <a:rPr lang="en-US" altLang="zh-CN" smtClean="0"/>
              <a:t> </a:t>
            </a:r>
            <a:r>
              <a:rPr lang="zh-CN" altLang="zh-CN" b="1" smtClean="0"/>
              <a:t>步骤四</a:t>
            </a:r>
            <a:r>
              <a:rPr lang="en-US" altLang="zh-CN" b="1" smtClean="0"/>
              <a:t>       </a:t>
            </a:r>
            <a:r>
              <a:rPr lang="zh-CN" altLang="zh-CN" b="1" smtClean="0"/>
              <a:t>促成签单</a:t>
            </a:r>
            <a:endParaRPr lang="zh-CN" altLang="en-US" smtClean="0"/>
          </a:p>
        </p:txBody>
      </p:sp>
      <p:sp>
        <p:nvSpPr>
          <p:cNvPr id="57346" name="内容占位符 2"/>
          <p:cNvSpPr>
            <a:spLocks noGrp="1"/>
          </p:cNvSpPr>
          <p:nvPr>
            <p:ph idx="1"/>
          </p:nvPr>
        </p:nvSpPr>
        <p:spPr/>
        <p:txBody>
          <a:bodyPr/>
          <a:lstStyle/>
          <a:p>
            <a:r>
              <a:rPr lang="zh-CN" altLang="zh-CN" smtClean="0"/>
              <a:t>（一）促成目的</a:t>
            </a:r>
          </a:p>
          <a:p>
            <a:r>
              <a:rPr lang="en-US" altLang="zh-CN" smtClean="0"/>
              <a:t>1. </a:t>
            </a:r>
            <a:r>
              <a:rPr lang="zh-CN" altLang="zh-CN" smtClean="0"/>
              <a:t>促使客户投保</a:t>
            </a:r>
          </a:p>
          <a:p>
            <a:r>
              <a:rPr lang="en-US" altLang="zh-CN" smtClean="0"/>
              <a:t>2. </a:t>
            </a:r>
            <a:r>
              <a:rPr lang="zh-CN" altLang="zh-CN" smtClean="0"/>
              <a:t>签定对双方有利的保险合同</a:t>
            </a:r>
          </a:p>
          <a:p>
            <a:r>
              <a:rPr lang="zh-CN" altLang="zh-CN" smtClean="0"/>
              <a:t>（二）促成流程</a:t>
            </a:r>
            <a:endParaRPr lang="en-US" altLang="zh-CN" smtClean="0"/>
          </a:p>
          <a:p>
            <a:r>
              <a:rPr lang="en-US" altLang="zh-CN" smtClean="0"/>
              <a:t>1. </a:t>
            </a:r>
            <a:r>
              <a:rPr lang="zh-CN" altLang="zh-CN" smtClean="0"/>
              <a:t>寻找把握时机</a:t>
            </a:r>
            <a:endParaRPr lang="en-US" altLang="zh-CN" smtClean="0"/>
          </a:p>
          <a:p>
            <a:r>
              <a:rPr lang="en-US" altLang="zh-CN" smtClean="0"/>
              <a:t>2. </a:t>
            </a:r>
            <a:r>
              <a:rPr lang="zh-CN" altLang="zh-CN" smtClean="0"/>
              <a:t>帮助有关决策者下决心，通之以情，晓之以理，从而说服决策人</a:t>
            </a:r>
          </a:p>
          <a:p>
            <a:r>
              <a:rPr lang="en-US" altLang="zh-CN" smtClean="0"/>
              <a:t>3.</a:t>
            </a:r>
            <a:r>
              <a:rPr lang="zh-CN" altLang="zh-CN" smtClean="0"/>
              <a:t>战胜竞争对手</a:t>
            </a:r>
          </a:p>
          <a:p>
            <a:r>
              <a:rPr lang="en-US" altLang="zh-CN" smtClean="0"/>
              <a:t>4.</a:t>
            </a:r>
            <a:r>
              <a:rPr lang="zh-CN" altLang="zh-CN" smtClean="0"/>
              <a:t>安排签约程序（时间；地点；内容；气氛）</a:t>
            </a:r>
          </a:p>
          <a:p>
            <a:endParaRPr lang="zh-CN" altLang="en-US"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标题 1"/>
          <p:cNvSpPr>
            <a:spLocks noGrp="1"/>
          </p:cNvSpPr>
          <p:nvPr>
            <p:ph type="title"/>
          </p:nvPr>
        </p:nvSpPr>
        <p:spPr/>
        <p:txBody>
          <a:bodyPr/>
          <a:lstStyle/>
          <a:p>
            <a:r>
              <a:rPr lang="zh-CN" altLang="zh-CN" b="1" smtClean="0"/>
              <a:t>项目三</a:t>
            </a:r>
            <a:r>
              <a:rPr lang="en-US" altLang="zh-CN" b="1" smtClean="0"/>
              <a:t>    </a:t>
            </a:r>
            <a:r>
              <a:rPr lang="zh-CN" altLang="zh-CN" b="1" smtClean="0"/>
              <a:t>人身保险承保业务</a:t>
            </a:r>
            <a:endParaRPr lang="zh-CN" altLang="en-US" smtClean="0"/>
          </a:p>
        </p:txBody>
      </p:sp>
      <p:sp>
        <p:nvSpPr>
          <p:cNvPr id="58370" name="内容占位符 2"/>
          <p:cNvSpPr>
            <a:spLocks noGrp="1"/>
          </p:cNvSpPr>
          <p:nvPr>
            <p:ph idx="1"/>
          </p:nvPr>
        </p:nvSpPr>
        <p:spPr/>
        <p:txBody>
          <a:bodyPr/>
          <a:lstStyle/>
          <a:p>
            <a:r>
              <a:rPr lang="zh-CN" altLang="zh-CN" b="1" smtClean="0"/>
              <a:t>【学习目标】</a:t>
            </a:r>
            <a:endParaRPr lang="zh-CN" altLang="zh-CN" smtClean="0"/>
          </a:p>
          <a:p>
            <a:r>
              <a:rPr lang="zh-CN" altLang="zh-CN" b="1" smtClean="0"/>
              <a:t>熟悉：</a:t>
            </a:r>
            <a:r>
              <a:rPr lang="en-US" altLang="zh-CN" b="1" smtClean="0"/>
              <a:t>  </a:t>
            </a:r>
            <a:r>
              <a:rPr lang="zh-CN" altLang="zh-CN" smtClean="0"/>
              <a:t>保险产品的条款及保费计算，承保的有关规定</a:t>
            </a:r>
          </a:p>
          <a:p>
            <a:r>
              <a:rPr lang="zh-CN" altLang="zh-CN" b="1" smtClean="0"/>
              <a:t>掌握：</a:t>
            </a:r>
            <a:r>
              <a:rPr lang="en-US" altLang="zh-CN" b="1" smtClean="0"/>
              <a:t>  </a:t>
            </a:r>
            <a:r>
              <a:rPr lang="zh-CN" altLang="zh-CN" smtClean="0"/>
              <a:t>保险承保业务各工作流程</a:t>
            </a:r>
          </a:p>
          <a:p>
            <a:r>
              <a:rPr lang="zh-CN" altLang="zh-CN" b="1" smtClean="0"/>
              <a:t>会操作：</a:t>
            </a:r>
            <a:r>
              <a:rPr lang="zh-CN" altLang="zh-CN" smtClean="0"/>
              <a:t>保险软件中的承保业务</a:t>
            </a:r>
          </a:p>
          <a:p>
            <a:endParaRPr lang="zh-CN" altLang="en-US"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标题 1"/>
          <p:cNvSpPr>
            <a:spLocks noGrp="1"/>
          </p:cNvSpPr>
          <p:nvPr>
            <p:ph type="title"/>
          </p:nvPr>
        </p:nvSpPr>
        <p:spPr/>
        <p:txBody>
          <a:bodyPr/>
          <a:lstStyle/>
          <a:p>
            <a:endParaRPr lang="zh-CN" altLang="en-US" smtClean="0"/>
          </a:p>
        </p:txBody>
      </p:sp>
      <p:sp>
        <p:nvSpPr>
          <p:cNvPr id="59394" name="内容占位符 2"/>
          <p:cNvSpPr>
            <a:spLocks noGrp="1"/>
          </p:cNvSpPr>
          <p:nvPr>
            <p:ph idx="1"/>
          </p:nvPr>
        </p:nvSpPr>
        <p:spPr/>
        <p:txBody>
          <a:bodyPr/>
          <a:lstStyle/>
          <a:p>
            <a:r>
              <a:rPr lang="zh-CN" altLang="zh-CN" b="1" smtClean="0"/>
              <a:t>【导入案例】</a:t>
            </a:r>
            <a:endParaRPr lang="zh-CN" altLang="zh-CN" smtClean="0"/>
          </a:p>
          <a:p>
            <a:r>
              <a:rPr lang="en-US" altLang="zh-CN" b="1" smtClean="0"/>
              <a:t>     </a:t>
            </a:r>
            <a:r>
              <a:rPr lang="zh-CN" altLang="zh-CN" smtClean="0"/>
              <a:t>投保人冯某于</a:t>
            </a:r>
            <a:r>
              <a:rPr lang="en-US" altLang="zh-CN" smtClean="0"/>
              <a:t>1995</a:t>
            </a:r>
            <a:r>
              <a:rPr lang="zh-CN" altLang="zh-CN" smtClean="0"/>
              <a:t>年</a:t>
            </a:r>
            <a:r>
              <a:rPr lang="en-US" altLang="zh-CN" smtClean="0"/>
              <a:t>8</a:t>
            </a:r>
            <a:r>
              <a:rPr lang="zh-CN" altLang="zh-CN" smtClean="0"/>
              <a:t>月</a:t>
            </a:r>
            <a:r>
              <a:rPr lang="en-US" altLang="zh-CN" smtClean="0"/>
              <a:t>17</a:t>
            </a:r>
            <a:r>
              <a:rPr lang="zh-CN" altLang="zh-CN" smtClean="0"/>
              <a:t>日投保终身保险</a:t>
            </a:r>
            <a:r>
              <a:rPr lang="en-US" altLang="zh-CN" smtClean="0"/>
              <a:t>1</a:t>
            </a:r>
            <a:r>
              <a:rPr lang="zh-CN" altLang="zh-CN" smtClean="0"/>
              <a:t>份，附加住院医疗险</a:t>
            </a:r>
            <a:r>
              <a:rPr lang="en-US" altLang="zh-CN" smtClean="0"/>
              <a:t>1</a:t>
            </a:r>
            <a:r>
              <a:rPr lang="zh-CN" altLang="zh-CN" smtClean="0"/>
              <a:t>份。在投保时业务员将附加险的费率由</a:t>
            </a:r>
            <a:r>
              <a:rPr lang="en-US" altLang="zh-CN" smtClean="0"/>
              <a:t>340</a:t>
            </a:r>
            <a:r>
              <a:rPr lang="zh-CN" altLang="zh-CN" smtClean="0"/>
              <a:t>元错算成</a:t>
            </a:r>
            <a:r>
              <a:rPr lang="en-US" altLang="zh-CN" smtClean="0"/>
              <a:t>190</a:t>
            </a:r>
            <a:r>
              <a:rPr lang="zh-CN" altLang="zh-CN" smtClean="0"/>
              <a:t>元，而当时公司核保人员亦未查出其错误便核保通过。另外，在保单上又将投保人的名字打错。</a:t>
            </a:r>
            <a:r>
              <a:rPr lang="en-US" altLang="zh-CN" smtClean="0"/>
              <a:t>1997</a:t>
            </a:r>
            <a:r>
              <a:rPr lang="zh-CN" altLang="zh-CN" smtClean="0"/>
              <a:t>年</a:t>
            </a:r>
            <a:r>
              <a:rPr lang="en-US" altLang="zh-CN" smtClean="0"/>
              <a:t>8</a:t>
            </a:r>
            <a:r>
              <a:rPr lang="zh-CN" altLang="zh-CN" smtClean="0"/>
              <a:t>月公司发现了上述费用错误，通知客户在交第</a:t>
            </a:r>
            <a:r>
              <a:rPr lang="en-US" altLang="zh-CN" smtClean="0"/>
              <a:t>3</a:t>
            </a:r>
            <a:r>
              <a:rPr lang="zh-CN" altLang="zh-CN" smtClean="0"/>
              <a:t>年保费时，附加险费率按正确的数目</a:t>
            </a:r>
            <a:r>
              <a:rPr lang="en-US" altLang="zh-CN" smtClean="0"/>
              <a:t>340</a:t>
            </a:r>
            <a:r>
              <a:rPr lang="zh-CN" altLang="zh-CN" smtClean="0"/>
              <a:t>元交纳。该客户获知后怒气冲冲地到保险公司客户服务部，以公司屡屡出错对保险公司失去信任为由，要求全额退保。</a:t>
            </a:r>
          </a:p>
          <a:p>
            <a:endParaRPr lang="zh-CN" altLang="en-US"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fontAlgn="auto">
              <a:spcAft>
                <a:spcPts val="0"/>
              </a:spcAft>
              <a:defRPr/>
            </a:pPr>
            <a:r>
              <a:rPr lang="zh-CN" altLang="zh-CN" b="1" dirty="0"/>
              <a:t>任务一</a:t>
            </a:r>
            <a:r>
              <a:rPr lang="en-US" altLang="zh-CN" b="1" dirty="0"/>
              <a:t>  </a:t>
            </a:r>
            <a:r>
              <a:rPr lang="zh-CN" altLang="zh-CN" b="1" dirty="0"/>
              <a:t>个人人身保险承保业务</a:t>
            </a:r>
            <a:endParaRPr lang="zh-CN" altLang="en-US" dirty="0"/>
          </a:p>
        </p:txBody>
      </p:sp>
      <p:sp>
        <p:nvSpPr>
          <p:cNvPr id="3" name="内容占位符 2"/>
          <p:cNvSpPr>
            <a:spLocks noGrp="1"/>
          </p:cNvSpPr>
          <p:nvPr>
            <p:ph idx="1"/>
          </p:nvPr>
        </p:nvSpPr>
        <p:spPr/>
        <p:txBody>
          <a:bodyPr>
            <a:normAutofit fontScale="70000" lnSpcReduction="20000"/>
          </a:bodyPr>
          <a:lstStyle/>
          <a:p>
            <a:pPr marL="0" indent="0" fontAlgn="auto">
              <a:spcAft>
                <a:spcPts val="0"/>
              </a:spcAft>
              <a:buClr>
                <a:schemeClr val="accent3"/>
              </a:buClr>
              <a:buFont typeface="Wingdings 2"/>
              <a:buNone/>
              <a:defRPr/>
            </a:pPr>
            <a:r>
              <a:rPr lang="en-US" altLang="zh-CN" b="1" dirty="0"/>
              <a:t> </a:t>
            </a:r>
            <a:endParaRPr lang="zh-CN" altLang="zh-CN" dirty="0"/>
          </a:p>
          <a:p>
            <a:pPr marL="274320" indent="-274320" fontAlgn="auto">
              <a:spcAft>
                <a:spcPts val="0"/>
              </a:spcAft>
              <a:buClr>
                <a:schemeClr val="accent3"/>
              </a:buClr>
              <a:buFont typeface="Wingdings 2"/>
              <a:buChar char=""/>
              <a:defRPr/>
            </a:pPr>
            <a:r>
              <a:rPr lang="zh-CN" altLang="zh-CN" dirty="0"/>
              <a:t>【</a:t>
            </a:r>
            <a:r>
              <a:rPr lang="zh-CN" altLang="zh-CN" b="1" dirty="0"/>
              <a:t>任务描述</a:t>
            </a:r>
            <a:r>
              <a:rPr lang="zh-CN" altLang="zh-CN" dirty="0"/>
              <a:t>】保险人对愿意购买商业人身保险的单位或个人所提出的投保申请进行审核，做出是否同意接受和如何接受的决定的过程。可以说，人身保险业务的邀约、承诺、核查、订费等签订保险合同的全过程，都属于承保业务环节。</a:t>
            </a:r>
          </a:p>
          <a:p>
            <a:pPr marL="274320" indent="-274320" fontAlgn="auto">
              <a:spcAft>
                <a:spcPts val="0"/>
              </a:spcAft>
              <a:buClr>
                <a:schemeClr val="accent3"/>
              </a:buClr>
              <a:buFont typeface="Wingdings 2"/>
              <a:buChar char=""/>
              <a:defRPr/>
            </a:pPr>
            <a:r>
              <a:rPr lang="zh-CN" altLang="zh-CN" dirty="0"/>
              <a:t>【</a:t>
            </a:r>
            <a:r>
              <a:rPr lang="zh-CN" altLang="zh-CN" b="1" dirty="0"/>
              <a:t>工作情景</a:t>
            </a:r>
            <a:r>
              <a:rPr lang="zh-CN" altLang="zh-CN" dirty="0"/>
              <a:t>】</a:t>
            </a:r>
          </a:p>
          <a:p>
            <a:pPr marL="274320" indent="-274320" fontAlgn="auto">
              <a:spcAft>
                <a:spcPts val="0"/>
              </a:spcAft>
              <a:buClr>
                <a:schemeClr val="accent3"/>
              </a:buClr>
              <a:buFont typeface="Wingdings 2"/>
              <a:buChar char=""/>
              <a:defRPr/>
            </a:pPr>
            <a:r>
              <a:rPr lang="en-US" altLang="zh-CN" dirty="0"/>
              <a:t>1.</a:t>
            </a:r>
            <a:r>
              <a:rPr lang="zh-CN" altLang="zh-CN" dirty="0"/>
              <a:t>活动地点</a:t>
            </a:r>
            <a:r>
              <a:rPr lang="en-US" altLang="zh-CN" dirty="0"/>
              <a:t>:</a:t>
            </a:r>
            <a:r>
              <a:rPr lang="zh-CN" altLang="zh-CN" dirty="0"/>
              <a:t>保险模拟教室</a:t>
            </a:r>
          </a:p>
          <a:p>
            <a:pPr marL="274320" indent="-274320" fontAlgn="auto">
              <a:spcAft>
                <a:spcPts val="0"/>
              </a:spcAft>
              <a:buClr>
                <a:schemeClr val="accent3"/>
              </a:buClr>
              <a:buFont typeface="Wingdings 2"/>
              <a:buChar char=""/>
              <a:defRPr/>
            </a:pPr>
            <a:r>
              <a:rPr lang="en-US" altLang="zh-CN" dirty="0"/>
              <a:t>2.</a:t>
            </a:r>
            <a:r>
              <a:rPr lang="zh-CN" altLang="zh-CN" dirty="0"/>
              <a:t>角色分配</a:t>
            </a:r>
            <a:r>
              <a:rPr lang="en-US" altLang="zh-CN" dirty="0"/>
              <a:t>:</a:t>
            </a:r>
            <a:r>
              <a:rPr lang="zh-CN" altLang="zh-CN" dirty="0"/>
              <a:t>承保出单员、复核员、核保员</a:t>
            </a:r>
          </a:p>
          <a:p>
            <a:pPr marL="274320" indent="-274320" fontAlgn="auto">
              <a:spcAft>
                <a:spcPts val="0"/>
              </a:spcAft>
              <a:buClr>
                <a:schemeClr val="accent3"/>
              </a:buClr>
              <a:buFont typeface="Wingdings 2"/>
              <a:buChar char=""/>
              <a:defRPr/>
            </a:pPr>
            <a:r>
              <a:rPr lang="en-US" altLang="zh-CN" dirty="0"/>
              <a:t>3.</a:t>
            </a:r>
            <a:r>
              <a:rPr lang="zh-CN" altLang="zh-CN" dirty="0"/>
              <a:t>有关业务</a:t>
            </a:r>
            <a:r>
              <a:rPr lang="en-US" altLang="zh-CN" dirty="0"/>
              <a:t>  </a:t>
            </a:r>
            <a:endParaRPr lang="en-US" altLang="zh-CN" dirty="0" smtClean="0"/>
          </a:p>
          <a:p>
            <a:pPr marL="274320" indent="-274320" fontAlgn="auto">
              <a:spcAft>
                <a:spcPts val="0"/>
              </a:spcAft>
              <a:buClr>
                <a:schemeClr val="accent3"/>
              </a:buClr>
              <a:buFont typeface="Wingdings 2"/>
              <a:buChar char=""/>
              <a:defRPr/>
            </a:pPr>
            <a:r>
              <a:rPr lang="zh-CN" altLang="zh-CN" dirty="0" smtClean="0"/>
              <a:t>（</a:t>
            </a:r>
            <a:r>
              <a:rPr lang="en-US" altLang="zh-CN" dirty="0"/>
              <a:t>1</a:t>
            </a:r>
            <a:r>
              <a:rPr lang="zh-CN" altLang="zh-CN" dirty="0"/>
              <a:t>）审核业务员交来的个人投保单信息</a:t>
            </a:r>
          </a:p>
          <a:p>
            <a:pPr marL="274320" indent="-274320" fontAlgn="auto">
              <a:spcAft>
                <a:spcPts val="0"/>
              </a:spcAft>
              <a:buClr>
                <a:schemeClr val="accent3"/>
              </a:buClr>
              <a:buFont typeface="Wingdings 2"/>
              <a:buChar char=""/>
              <a:defRPr/>
            </a:pPr>
            <a:r>
              <a:rPr lang="en-US" altLang="zh-CN" dirty="0"/>
              <a:t> </a:t>
            </a:r>
            <a:r>
              <a:rPr lang="zh-CN" altLang="zh-CN" dirty="0" smtClean="0"/>
              <a:t>（</a:t>
            </a:r>
            <a:r>
              <a:rPr lang="en-US" altLang="zh-CN" dirty="0"/>
              <a:t>2</a:t>
            </a:r>
            <a:r>
              <a:rPr lang="zh-CN" altLang="zh-CN" dirty="0"/>
              <a:t>）审核投保人、被保险人身份等信息</a:t>
            </a:r>
          </a:p>
          <a:p>
            <a:pPr marL="274320" indent="-274320" fontAlgn="auto">
              <a:spcAft>
                <a:spcPts val="0"/>
              </a:spcAft>
              <a:buClr>
                <a:schemeClr val="accent3"/>
              </a:buClr>
              <a:buFont typeface="Wingdings 2"/>
              <a:buChar char=""/>
              <a:defRPr/>
            </a:pPr>
            <a:r>
              <a:rPr lang="en-US" altLang="zh-CN" dirty="0"/>
              <a:t> </a:t>
            </a:r>
            <a:r>
              <a:rPr lang="zh-CN" altLang="zh-CN" dirty="0" smtClean="0"/>
              <a:t>（</a:t>
            </a:r>
            <a:r>
              <a:rPr lang="en-US" altLang="zh-CN" dirty="0"/>
              <a:t>3</a:t>
            </a:r>
            <a:r>
              <a:rPr lang="zh-CN" altLang="zh-CN" dirty="0" smtClean="0"/>
              <a:t>）</a:t>
            </a:r>
            <a:r>
              <a:rPr lang="zh-CN" altLang="zh-CN" dirty="0"/>
              <a:t>对保险标的等信息进行核保</a:t>
            </a:r>
          </a:p>
          <a:p>
            <a:pPr marL="274320" indent="-274320" fontAlgn="auto">
              <a:spcAft>
                <a:spcPts val="0"/>
              </a:spcAft>
              <a:buClr>
                <a:schemeClr val="accent3"/>
              </a:buClr>
              <a:buFont typeface="Wingdings 2"/>
              <a:buChar char=""/>
              <a:defRPr/>
            </a:pPr>
            <a:r>
              <a:rPr lang="en-US" altLang="zh-CN" dirty="0"/>
              <a:t> </a:t>
            </a:r>
            <a:r>
              <a:rPr lang="zh-CN" altLang="zh-CN" dirty="0" smtClean="0"/>
              <a:t>（</a:t>
            </a:r>
            <a:r>
              <a:rPr lang="en-US" altLang="zh-CN" dirty="0"/>
              <a:t>4</a:t>
            </a:r>
            <a:r>
              <a:rPr lang="zh-CN" altLang="zh-CN" dirty="0" smtClean="0"/>
              <a:t>）</a:t>
            </a:r>
            <a:r>
              <a:rPr lang="zh-CN" altLang="zh-CN" dirty="0"/>
              <a:t>根据业务录入保险教学软件系统，缮制保险单</a:t>
            </a:r>
          </a:p>
          <a:p>
            <a:pPr marL="274320" indent="-274320" fontAlgn="auto">
              <a:spcAft>
                <a:spcPts val="0"/>
              </a:spcAft>
              <a:buClr>
                <a:schemeClr val="accent3"/>
              </a:buClr>
              <a:buFont typeface="Wingdings 2"/>
              <a:buChar char=""/>
              <a:defRPr/>
            </a:pPr>
            <a:r>
              <a:rPr lang="en-US" altLang="zh-CN" dirty="0"/>
              <a:t> </a:t>
            </a:r>
            <a:r>
              <a:rPr lang="zh-CN" altLang="zh-CN" dirty="0" smtClean="0"/>
              <a:t>（</a:t>
            </a:r>
            <a:r>
              <a:rPr lang="en-US" altLang="zh-CN" dirty="0"/>
              <a:t>5</a:t>
            </a:r>
            <a:r>
              <a:rPr lang="zh-CN" altLang="zh-CN" dirty="0" smtClean="0"/>
              <a:t>）</a:t>
            </a:r>
            <a:r>
              <a:rPr lang="zh-CN" altLang="zh-CN" dirty="0"/>
              <a:t>根据费率表计算相应的保费</a:t>
            </a:r>
          </a:p>
          <a:p>
            <a:pPr marL="274320" indent="-274320" fontAlgn="auto">
              <a:spcAft>
                <a:spcPts val="0"/>
              </a:spcAft>
              <a:buClr>
                <a:schemeClr val="accent3"/>
              </a:buClr>
              <a:buFont typeface="Wingdings 2"/>
              <a:buChar char=""/>
              <a:defRPr/>
            </a:pPr>
            <a:r>
              <a:rPr lang="en-US" altLang="zh-CN" dirty="0"/>
              <a:t> </a:t>
            </a:r>
            <a:r>
              <a:rPr lang="zh-CN" altLang="zh-CN" dirty="0" smtClean="0"/>
              <a:t>（</a:t>
            </a:r>
            <a:r>
              <a:rPr lang="en-US" altLang="zh-CN" dirty="0"/>
              <a:t>6</a:t>
            </a:r>
            <a:r>
              <a:rPr lang="zh-CN" altLang="zh-CN" dirty="0" smtClean="0"/>
              <a:t>）</a:t>
            </a:r>
            <a:r>
              <a:rPr lang="zh-CN" altLang="zh-CN" dirty="0"/>
              <a:t>收费、打印</a:t>
            </a:r>
          </a:p>
          <a:p>
            <a:pPr marL="274320" indent="-274320" fontAlgn="auto">
              <a:spcAft>
                <a:spcPts val="0"/>
              </a:spcAft>
              <a:buClr>
                <a:schemeClr val="accent3"/>
              </a:buClr>
              <a:buFont typeface="Wingdings 2"/>
              <a:buChar char=""/>
              <a:defRPr/>
            </a:pPr>
            <a:endParaRPr lang="zh-CN" alt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标题 1"/>
          <p:cNvSpPr>
            <a:spLocks noGrp="1"/>
          </p:cNvSpPr>
          <p:nvPr>
            <p:ph type="title"/>
          </p:nvPr>
        </p:nvSpPr>
        <p:spPr/>
        <p:txBody>
          <a:bodyPr/>
          <a:lstStyle/>
          <a:p>
            <a:r>
              <a:rPr lang="zh-CN" altLang="zh-CN" b="1" smtClean="0"/>
              <a:t>步骤一</a:t>
            </a:r>
            <a:r>
              <a:rPr lang="en-US" altLang="zh-CN" b="1" smtClean="0"/>
              <a:t>    </a:t>
            </a:r>
            <a:r>
              <a:rPr lang="zh-CN" altLang="zh-CN" b="1" smtClean="0"/>
              <a:t>投保单的审核</a:t>
            </a:r>
            <a:endParaRPr lang="zh-CN" altLang="en-US" smtClean="0"/>
          </a:p>
        </p:txBody>
      </p:sp>
      <p:pic>
        <p:nvPicPr>
          <p:cNvPr id="61442" name="Picture 2"/>
          <p:cNvPicPr>
            <a:picLocks noGrp="1" noChangeAspect="1" noChangeArrowheads="1"/>
          </p:cNvPicPr>
          <p:nvPr>
            <p:ph idx="1"/>
          </p:nvPr>
        </p:nvPicPr>
        <p:blipFill>
          <a:blip r:embed="rId2"/>
          <a:srcRect/>
          <a:stretch>
            <a:fillRect/>
          </a:stretch>
        </p:blipFill>
        <p:spPr>
          <a:xfrm>
            <a:off x="185738" y="1989138"/>
            <a:ext cx="9282112" cy="3140075"/>
          </a:xfrm>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标题 1"/>
          <p:cNvSpPr>
            <a:spLocks noGrp="1"/>
          </p:cNvSpPr>
          <p:nvPr>
            <p:ph type="title"/>
          </p:nvPr>
        </p:nvSpPr>
        <p:spPr/>
        <p:txBody>
          <a:bodyPr/>
          <a:lstStyle/>
          <a:p>
            <a:r>
              <a:rPr lang="zh-CN" altLang="zh-CN" b="1" smtClean="0"/>
              <a:t>步骤二</a:t>
            </a:r>
            <a:r>
              <a:rPr lang="en-US" altLang="zh-CN" b="1" smtClean="0"/>
              <a:t>    </a:t>
            </a:r>
            <a:r>
              <a:rPr lang="zh-CN" altLang="zh-CN" b="1" smtClean="0"/>
              <a:t>核</a:t>
            </a:r>
            <a:r>
              <a:rPr lang="en-US" altLang="zh-CN" b="1" smtClean="0"/>
              <a:t>   </a:t>
            </a:r>
            <a:r>
              <a:rPr lang="zh-CN" altLang="zh-CN" b="1" smtClean="0"/>
              <a:t>保</a:t>
            </a:r>
            <a:endParaRPr lang="zh-CN" altLang="en-US" smtClean="0"/>
          </a:p>
        </p:txBody>
      </p:sp>
      <p:sp>
        <p:nvSpPr>
          <p:cNvPr id="62466" name="内容占位符 2"/>
          <p:cNvSpPr>
            <a:spLocks noGrp="1"/>
          </p:cNvSpPr>
          <p:nvPr>
            <p:ph idx="1"/>
          </p:nvPr>
        </p:nvSpPr>
        <p:spPr/>
        <p:txBody>
          <a:bodyPr/>
          <a:lstStyle/>
          <a:p>
            <a:r>
              <a:rPr lang="zh-CN" altLang="zh-CN" smtClean="0"/>
              <a:t>人寿保险的承保业务包括：业务员核保、体检医师核保、核保人的审查与核保、生存调查几个方面。</a:t>
            </a:r>
          </a:p>
          <a:p>
            <a:r>
              <a:rPr lang="zh-CN" altLang="zh-CN" b="1" smtClean="0"/>
              <a:t>（一）业务员核保</a:t>
            </a:r>
            <a:endParaRPr lang="en-US" altLang="zh-CN" b="1" smtClean="0"/>
          </a:p>
          <a:p>
            <a:endParaRPr lang="zh-CN" altLang="zh-CN" smtClean="0"/>
          </a:p>
          <a:p>
            <a:endParaRPr lang="zh-CN" altLang="en-US" smtClean="0"/>
          </a:p>
        </p:txBody>
      </p:sp>
      <p:pic>
        <p:nvPicPr>
          <p:cNvPr id="62467" name="Picture 2"/>
          <p:cNvPicPr>
            <a:picLocks noChangeAspect="1" noChangeArrowheads="1"/>
          </p:cNvPicPr>
          <p:nvPr/>
        </p:nvPicPr>
        <p:blipFill>
          <a:blip r:embed="rId2"/>
          <a:srcRect/>
          <a:stretch>
            <a:fillRect/>
          </a:stretch>
        </p:blipFill>
        <p:spPr bwMode="auto">
          <a:xfrm>
            <a:off x="539750" y="3429000"/>
            <a:ext cx="8424863" cy="23764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标题 1"/>
          <p:cNvSpPr>
            <a:spLocks noGrp="1"/>
          </p:cNvSpPr>
          <p:nvPr>
            <p:ph type="title"/>
          </p:nvPr>
        </p:nvSpPr>
        <p:spPr/>
        <p:txBody>
          <a:bodyPr/>
          <a:lstStyle/>
          <a:p>
            <a:r>
              <a:rPr lang="zh-CN" altLang="zh-CN" b="1" smtClean="0"/>
              <a:t>步骤一</a:t>
            </a:r>
            <a:r>
              <a:rPr lang="en-US" altLang="zh-CN" b="1" smtClean="0"/>
              <a:t>    </a:t>
            </a:r>
            <a:r>
              <a:rPr lang="zh-CN" altLang="zh-CN" b="1" smtClean="0"/>
              <a:t>认识保险要素与特征</a:t>
            </a:r>
            <a:endParaRPr lang="zh-CN" altLang="en-US" smtClean="0"/>
          </a:p>
        </p:txBody>
      </p:sp>
      <p:sp>
        <p:nvSpPr>
          <p:cNvPr id="17410" name="内容占位符 2"/>
          <p:cNvSpPr>
            <a:spLocks noGrp="1"/>
          </p:cNvSpPr>
          <p:nvPr>
            <p:ph idx="1"/>
          </p:nvPr>
        </p:nvSpPr>
        <p:spPr/>
        <p:txBody>
          <a:bodyPr/>
          <a:lstStyle/>
          <a:p>
            <a:r>
              <a:rPr lang="zh-CN" altLang="zh-CN" smtClean="0"/>
              <a:t>（一）保险要素</a:t>
            </a:r>
            <a:endParaRPr lang="en-US" altLang="zh-CN" smtClean="0"/>
          </a:p>
          <a:p>
            <a:r>
              <a:rPr lang="en-US" altLang="zh-CN" smtClean="0"/>
              <a:t>1.</a:t>
            </a:r>
            <a:r>
              <a:rPr lang="zh-CN" altLang="zh-CN" smtClean="0"/>
              <a:t>保险——指投保人根据合同约定，向保险人支付保险费，保险人对于合同约定的可能发生的事故因其发生所造成的财产损失承担赔偿保险金责任，或者当被保险人死亡、伤残、疾病或者达到合同约定的年龄、期限时承担给付保险金责任的商业保险行为。</a:t>
            </a:r>
          </a:p>
          <a:p>
            <a:r>
              <a:rPr lang="en-US" altLang="zh-CN" smtClean="0"/>
              <a:t>2. </a:t>
            </a:r>
            <a:r>
              <a:rPr lang="zh-CN" altLang="zh-CN" smtClean="0"/>
              <a:t>保险要素</a:t>
            </a:r>
          </a:p>
          <a:p>
            <a:endParaRPr lang="zh-CN" altLang="zh-CN" smtClean="0"/>
          </a:p>
          <a:p>
            <a:endParaRPr lang="zh-CN" altLang="en-US"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标题 1"/>
          <p:cNvSpPr>
            <a:spLocks noGrp="1"/>
          </p:cNvSpPr>
          <p:nvPr>
            <p:ph type="title"/>
          </p:nvPr>
        </p:nvSpPr>
        <p:spPr/>
        <p:txBody>
          <a:bodyPr/>
          <a:lstStyle/>
          <a:p>
            <a:endParaRPr lang="zh-CN" altLang="en-US" smtClean="0"/>
          </a:p>
        </p:txBody>
      </p:sp>
      <p:sp>
        <p:nvSpPr>
          <p:cNvPr id="63490" name="内容占位符 2"/>
          <p:cNvSpPr>
            <a:spLocks noGrp="1"/>
          </p:cNvSpPr>
          <p:nvPr>
            <p:ph idx="1"/>
          </p:nvPr>
        </p:nvSpPr>
        <p:spPr/>
        <p:txBody>
          <a:bodyPr/>
          <a:lstStyle/>
          <a:p>
            <a:r>
              <a:rPr lang="zh-CN" altLang="zh-CN" b="1" smtClean="0"/>
              <a:t>（二）体检医师核保</a:t>
            </a:r>
            <a:endParaRPr lang="zh-CN" altLang="zh-CN" smtClean="0"/>
          </a:p>
          <a:p>
            <a:r>
              <a:rPr lang="en-US" altLang="zh-CN" smtClean="0"/>
              <a:t>   </a:t>
            </a:r>
            <a:r>
              <a:rPr lang="zh-CN" altLang="zh-CN" smtClean="0"/>
              <a:t>体检医师核保又称义务选择，由体检医师运用医学知识及技术，并结合保险知识对被保险人的健康状况进行评估、筛选、分类、为确定被保险人的死亡率提供最具有价值的资料。寿险公司一般通过签订特约协议建立自己的定点特约医院，有条件的寿险公司根据自身业务情况设立医务室，对被保险人进行体检。</a:t>
            </a:r>
            <a:endParaRPr lang="zh-CN" altLang="en-US"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标题 1"/>
          <p:cNvSpPr>
            <a:spLocks noGrp="1"/>
          </p:cNvSpPr>
          <p:nvPr>
            <p:ph type="title"/>
          </p:nvPr>
        </p:nvSpPr>
        <p:spPr/>
        <p:txBody>
          <a:bodyPr/>
          <a:lstStyle/>
          <a:p>
            <a:endParaRPr lang="zh-CN" altLang="en-US" smtClean="0"/>
          </a:p>
        </p:txBody>
      </p:sp>
      <p:sp>
        <p:nvSpPr>
          <p:cNvPr id="64514" name="内容占位符 2"/>
          <p:cNvSpPr>
            <a:spLocks noGrp="1"/>
          </p:cNvSpPr>
          <p:nvPr>
            <p:ph idx="1"/>
          </p:nvPr>
        </p:nvSpPr>
        <p:spPr/>
        <p:txBody>
          <a:bodyPr/>
          <a:lstStyle/>
          <a:p>
            <a:r>
              <a:rPr lang="zh-CN" altLang="zh-CN" b="1" smtClean="0"/>
              <a:t>（三）核保人的审查与核保</a:t>
            </a:r>
            <a:endParaRPr lang="zh-CN" altLang="zh-CN" smtClean="0"/>
          </a:p>
          <a:p>
            <a:r>
              <a:rPr lang="en-US" altLang="zh-CN" smtClean="0"/>
              <a:t>1.</a:t>
            </a:r>
            <a:r>
              <a:rPr lang="zh-CN" altLang="zh-CN" smtClean="0"/>
              <a:t>健康风险核保</a:t>
            </a:r>
          </a:p>
          <a:p>
            <a:r>
              <a:rPr lang="en-US" altLang="zh-CN" smtClean="0"/>
              <a:t>2.</a:t>
            </a:r>
            <a:r>
              <a:rPr lang="zh-CN" altLang="zh-CN" smtClean="0"/>
              <a:t>职业风险的核保</a:t>
            </a:r>
            <a:endParaRPr lang="en-US" altLang="zh-CN" smtClean="0"/>
          </a:p>
          <a:p>
            <a:r>
              <a:rPr lang="en-US" altLang="zh-CN" smtClean="0"/>
              <a:t>3.</a:t>
            </a:r>
            <a:r>
              <a:rPr lang="zh-CN" altLang="zh-CN" smtClean="0"/>
              <a:t>特殊情况的核保</a:t>
            </a:r>
          </a:p>
          <a:p>
            <a:r>
              <a:rPr lang="zh-CN" altLang="zh-CN" b="1" smtClean="0"/>
              <a:t>（四）生存调查</a:t>
            </a:r>
            <a:endParaRPr lang="zh-CN" altLang="zh-CN" smtClean="0"/>
          </a:p>
          <a:p>
            <a:r>
              <a:rPr lang="en-US" altLang="zh-CN" smtClean="0"/>
              <a:t>1.</a:t>
            </a:r>
            <a:r>
              <a:rPr lang="zh-CN" altLang="zh-CN" smtClean="0"/>
              <a:t>按调查时间</a:t>
            </a:r>
            <a:endParaRPr lang="en-US" altLang="zh-CN" smtClean="0"/>
          </a:p>
          <a:p>
            <a:r>
              <a:rPr lang="en-US" altLang="zh-CN" smtClean="0"/>
              <a:t>2.</a:t>
            </a:r>
            <a:r>
              <a:rPr lang="zh-CN" altLang="zh-CN" smtClean="0"/>
              <a:t>按调查方式分</a:t>
            </a:r>
          </a:p>
          <a:p>
            <a:endParaRPr lang="zh-CN" altLang="en-US"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标题 1"/>
          <p:cNvSpPr>
            <a:spLocks noGrp="1"/>
          </p:cNvSpPr>
          <p:nvPr>
            <p:ph type="title"/>
          </p:nvPr>
        </p:nvSpPr>
        <p:spPr/>
        <p:txBody>
          <a:bodyPr/>
          <a:lstStyle/>
          <a:p>
            <a:r>
              <a:rPr lang="zh-CN" altLang="zh-CN" b="1" smtClean="0"/>
              <a:t>步骤三</a:t>
            </a:r>
            <a:r>
              <a:rPr lang="en-US" altLang="zh-CN" b="1" smtClean="0"/>
              <a:t>    </a:t>
            </a:r>
            <a:r>
              <a:rPr lang="zh-CN" altLang="zh-CN" b="1" smtClean="0"/>
              <a:t>缮制保单及归档</a:t>
            </a:r>
            <a:endParaRPr lang="zh-CN" altLang="en-US" smtClean="0"/>
          </a:p>
        </p:txBody>
      </p:sp>
      <p:pic>
        <p:nvPicPr>
          <p:cNvPr id="65538" name="Picture 2"/>
          <p:cNvPicPr>
            <a:picLocks noGrp="1" noChangeAspect="1" noChangeArrowheads="1"/>
          </p:cNvPicPr>
          <p:nvPr>
            <p:ph idx="1"/>
          </p:nvPr>
        </p:nvPicPr>
        <p:blipFill>
          <a:blip r:embed="rId2"/>
          <a:srcRect/>
          <a:stretch>
            <a:fillRect/>
          </a:stretch>
        </p:blipFill>
        <p:spPr>
          <a:xfrm>
            <a:off x="395288" y="2205038"/>
            <a:ext cx="7937500" cy="2236787"/>
          </a:xfrm>
        </p:spPr>
      </p:pic>
      <p:pic>
        <p:nvPicPr>
          <p:cNvPr id="65539" name="Picture 3"/>
          <p:cNvPicPr>
            <a:picLocks noChangeAspect="1" noChangeArrowheads="1"/>
          </p:cNvPicPr>
          <p:nvPr/>
        </p:nvPicPr>
        <p:blipFill>
          <a:blip r:embed="rId3"/>
          <a:srcRect/>
          <a:stretch>
            <a:fillRect/>
          </a:stretch>
        </p:blipFill>
        <p:spPr bwMode="auto">
          <a:xfrm>
            <a:off x="179388" y="4275138"/>
            <a:ext cx="9093200" cy="2565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标题 1"/>
          <p:cNvSpPr>
            <a:spLocks noGrp="1"/>
          </p:cNvSpPr>
          <p:nvPr>
            <p:ph type="title"/>
          </p:nvPr>
        </p:nvSpPr>
        <p:spPr/>
        <p:txBody>
          <a:bodyPr/>
          <a:lstStyle/>
          <a:p>
            <a:r>
              <a:rPr lang="zh-CN" altLang="zh-CN" b="1" smtClean="0"/>
              <a:t>步骤四</a:t>
            </a:r>
            <a:r>
              <a:rPr lang="en-US" altLang="zh-CN" b="1" smtClean="0"/>
              <a:t>   </a:t>
            </a:r>
            <a:r>
              <a:rPr lang="zh-CN" altLang="zh-CN" b="1" smtClean="0"/>
              <a:t>提供保全服务</a:t>
            </a:r>
            <a:endParaRPr lang="zh-CN" altLang="en-US" smtClean="0"/>
          </a:p>
        </p:txBody>
      </p:sp>
      <p:sp>
        <p:nvSpPr>
          <p:cNvPr id="66562" name="内容占位符 2"/>
          <p:cNvSpPr>
            <a:spLocks noGrp="1"/>
          </p:cNvSpPr>
          <p:nvPr>
            <p:ph idx="1"/>
          </p:nvPr>
        </p:nvSpPr>
        <p:spPr/>
        <p:txBody>
          <a:bodyPr/>
          <a:lstStyle/>
          <a:p>
            <a:r>
              <a:rPr lang="zh-CN" altLang="zh-CN" b="1" smtClean="0"/>
              <a:t>（一）失效变动处理</a:t>
            </a:r>
            <a:endParaRPr lang="zh-CN" altLang="zh-CN" smtClean="0"/>
          </a:p>
          <a:p>
            <a:r>
              <a:rPr lang="zh-CN" altLang="zh-CN" b="1" smtClean="0"/>
              <a:t>（二）复效</a:t>
            </a:r>
            <a:endParaRPr lang="zh-CN" altLang="zh-CN" smtClean="0"/>
          </a:p>
          <a:p>
            <a:r>
              <a:rPr lang="zh-CN" altLang="zh-CN" b="1" smtClean="0"/>
              <a:t>（三）退保</a:t>
            </a:r>
            <a:endParaRPr lang="zh-CN" altLang="zh-CN" smtClean="0"/>
          </a:p>
          <a:p>
            <a:r>
              <a:rPr lang="zh-CN" altLang="zh-CN" b="1" smtClean="0"/>
              <a:t>（四）保险事项变更</a:t>
            </a:r>
            <a:endParaRPr lang="zh-CN" altLang="zh-CN" smtClean="0"/>
          </a:p>
          <a:p>
            <a:r>
              <a:rPr lang="zh-CN" altLang="zh-CN" b="1" smtClean="0"/>
              <a:t>（五）保险单的挂失与补发</a:t>
            </a:r>
            <a:endParaRPr lang="zh-CN" altLang="zh-CN" smtClean="0"/>
          </a:p>
          <a:p>
            <a:r>
              <a:rPr lang="zh-CN" altLang="zh-CN" b="1" smtClean="0"/>
              <a:t>（六）续保</a:t>
            </a:r>
            <a:endParaRPr lang="zh-CN" altLang="zh-CN" smtClean="0"/>
          </a:p>
          <a:p>
            <a:endParaRPr lang="zh-CN" altLang="en-US"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fontAlgn="auto">
              <a:spcAft>
                <a:spcPts val="0"/>
              </a:spcAft>
              <a:defRPr/>
            </a:pPr>
            <a:r>
              <a:rPr lang="zh-CN" altLang="zh-CN" b="1" dirty="0"/>
              <a:t>任务二</a:t>
            </a:r>
            <a:r>
              <a:rPr lang="en-US" altLang="zh-CN" b="1" dirty="0"/>
              <a:t>    </a:t>
            </a:r>
            <a:r>
              <a:rPr lang="zh-CN" altLang="zh-CN" b="1" dirty="0"/>
              <a:t>团体人身保险承保</a:t>
            </a:r>
            <a:r>
              <a:rPr lang="zh-CN" altLang="zh-CN" b="1" dirty="0" smtClean="0"/>
              <a:t>业务</a:t>
            </a:r>
            <a:endParaRPr lang="zh-CN" altLang="en-US" dirty="0"/>
          </a:p>
        </p:txBody>
      </p:sp>
      <p:sp>
        <p:nvSpPr>
          <p:cNvPr id="3" name="内容占位符 2"/>
          <p:cNvSpPr>
            <a:spLocks noGrp="1"/>
          </p:cNvSpPr>
          <p:nvPr>
            <p:ph idx="1"/>
          </p:nvPr>
        </p:nvSpPr>
        <p:spPr/>
        <p:txBody>
          <a:bodyPr>
            <a:normAutofit fontScale="77500" lnSpcReduction="20000"/>
          </a:bodyPr>
          <a:lstStyle/>
          <a:p>
            <a:pPr marL="274320" indent="-274320" fontAlgn="auto">
              <a:spcAft>
                <a:spcPts val="0"/>
              </a:spcAft>
              <a:buClr>
                <a:schemeClr val="accent3"/>
              </a:buClr>
              <a:buFont typeface="Wingdings 2"/>
              <a:buChar char=""/>
              <a:defRPr/>
            </a:pPr>
            <a:r>
              <a:rPr lang="zh-CN" altLang="zh-CN" dirty="0"/>
              <a:t>【</a:t>
            </a:r>
            <a:r>
              <a:rPr lang="zh-CN" altLang="zh-CN" b="1" dirty="0"/>
              <a:t>任务描述</a:t>
            </a:r>
            <a:r>
              <a:rPr lang="zh-CN" altLang="zh-CN" dirty="0"/>
              <a:t>】</a:t>
            </a:r>
            <a:r>
              <a:rPr lang="en-US" altLang="zh-CN" dirty="0" err="1">
                <a:hlinkClick r:id="rId2"/>
              </a:rPr>
              <a:t>团体保险</a:t>
            </a:r>
            <a:r>
              <a:rPr lang="zh-CN" altLang="zh-CN" dirty="0"/>
              <a:t>一般用于人身保险，它是用一份总的保险合同，向一个团体中的众多成员提供人身保险保障的保险。在团体保险中，投保人是</a:t>
            </a:r>
            <a:r>
              <a:rPr lang="en-US" altLang="zh-CN" dirty="0"/>
              <a:t>“</a:t>
            </a:r>
            <a:r>
              <a:rPr lang="zh-CN" altLang="zh-CN" dirty="0"/>
              <a:t>团体组织</a:t>
            </a:r>
            <a:r>
              <a:rPr lang="en-US" altLang="zh-CN" dirty="0"/>
              <a:t>”</a:t>
            </a:r>
            <a:r>
              <a:rPr lang="zh-CN" altLang="zh-CN" dirty="0"/>
              <a:t>，如机关、社会团体、企事业单位等独立核算的单位组织，被保险人是团体中的在职人员。保险人对愿意购买团体保险的单位所提出的投保申请进行审核，做出是否同意接受和如何接受的决定的过程。可以说，保险业务的订立和变更保险合同的全过程，都属于承保业务环节。</a:t>
            </a:r>
          </a:p>
          <a:p>
            <a:pPr marL="274320" indent="-274320" fontAlgn="auto">
              <a:spcAft>
                <a:spcPts val="0"/>
              </a:spcAft>
              <a:buClr>
                <a:schemeClr val="accent3"/>
              </a:buClr>
              <a:buFont typeface="Wingdings 2"/>
              <a:buChar char=""/>
              <a:defRPr/>
            </a:pPr>
            <a:r>
              <a:rPr lang="zh-CN" altLang="zh-CN" dirty="0"/>
              <a:t>【</a:t>
            </a:r>
            <a:r>
              <a:rPr lang="zh-CN" altLang="zh-CN" b="1" dirty="0"/>
              <a:t>工作情景</a:t>
            </a:r>
            <a:r>
              <a:rPr lang="zh-CN" altLang="zh-CN" dirty="0"/>
              <a:t>】</a:t>
            </a:r>
          </a:p>
          <a:p>
            <a:pPr marL="274320" indent="-274320" fontAlgn="auto">
              <a:spcAft>
                <a:spcPts val="0"/>
              </a:spcAft>
              <a:buClr>
                <a:schemeClr val="accent3"/>
              </a:buClr>
              <a:buFont typeface="Wingdings 2"/>
              <a:buChar char=""/>
              <a:defRPr/>
            </a:pPr>
            <a:r>
              <a:rPr lang="en-US" altLang="zh-CN" dirty="0"/>
              <a:t>1.</a:t>
            </a:r>
            <a:r>
              <a:rPr lang="zh-CN" altLang="zh-CN" dirty="0"/>
              <a:t>活动地点</a:t>
            </a:r>
            <a:r>
              <a:rPr lang="en-US" altLang="zh-CN" dirty="0"/>
              <a:t>:</a:t>
            </a:r>
            <a:r>
              <a:rPr lang="zh-CN" altLang="zh-CN" dirty="0"/>
              <a:t>保险模拟教室</a:t>
            </a:r>
          </a:p>
          <a:p>
            <a:pPr marL="274320" indent="-274320" fontAlgn="auto">
              <a:spcAft>
                <a:spcPts val="0"/>
              </a:spcAft>
              <a:buClr>
                <a:schemeClr val="accent3"/>
              </a:buClr>
              <a:buFont typeface="Wingdings 2"/>
              <a:buChar char=""/>
              <a:defRPr/>
            </a:pPr>
            <a:r>
              <a:rPr lang="en-US" altLang="zh-CN" dirty="0"/>
              <a:t>2.</a:t>
            </a:r>
            <a:r>
              <a:rPr lang="zh-CN" altLang="zh-CN" dirty="0"/>
              <a:t>角色分配</a:t>
            </a:r>
            <a:r>
              <a:rPr lang="en-US" altLang="zh-CN" dirty="0"/>
              <a:t>:</a:t>
            </a:r>
            <a:r>
              <a:rPr lang="zh-CN" altLang="zh-CN" dirty="0"/>
              <a:t>承保出单员、复核员、核保员</a:t>
            </a:r>
          </a:p>
          <a:p>
            <a:pPr marL="274320" indent="-274320" fontAlgn="auto">
              <a:spcAft>
                <a:spcPts val="0"/>
              </a:spcAft>
              <a:buClr>
                <a:schemeClr val="accent3"/>
              </a:buClr>
              <a:buFont typeface="Wingdings 2"/>
              <a:buChar char=""/>
              <a:defRPr/>
            </a:pPr>
            <a:r>
              <a:rPr lang="en-US" altLang="zh-CN" dirty="0"/>
              <a:t>3.</a:t>
            </a:r>
            <a:r>
              <a:rPr lang="zh-CN" altLang="zh-CN" dirty="0"/>
              <a:t>有关业务</a:t>
            </a:r>
            <a:r>
              <a:rPr lang="en-US" altLang="zh-CN" dirty="0"/>
              <a:t>  </a:t>
            </a:r>
            <a:r>
              <a:rPr lang="zh-CN" altLang="zh-CN" dirty="0"/>
              <a:t>（</a:t>
            </a:r>
            <a:r>
              <a:rPr lang="en-US" altLang="zh-CN" dirty="0"/>
              <a:t>1</a:t>
            </a:r>
            <a:r>
              <a:rPr lang="zh-CN" altLang="zh-CN" dirty="0"/>
              <a:t>）审核业务员交来的团体保险投保单填写的有关信息</a:t>
            </a:r>
          </a:p>
          <a:p>
            <a:pPr marL="274320" indent="-274320" fontAlgn="auto">
              <a:spcAft>
                <a:spcPts val="0"/>
              </a:spcAft>
              <a:buClr>
                <a:schemeClr val="accent3"/>
              </a:buClr>
              <a:buFont typeface="Wingdings 2"/>
              <a:buChar char=""/>
              <a:defRPr/>
            </a:pPr>
            <a:r>
              <a:rPr lang="en-US" altLang="zh-CN" dirty="0"/>
              <a:t>            </a:t>
            </a:r>
            <a:r>
              <a:rPr lang="zh-CN" altLang="zh-CN" dirty="0"/>
              <a:t>（</a:t>
            </a:r>
            <a:r>
              <a:rPr lang="en-US" altLang="zh-CN" dirty="0"/>
              <a:t>2</a:t>
            </a:r>
            <a:r>
              <a:rPr lang="zh-CN" altLang="zh-CN" dirty="0"/>
              <a:t>）审核投保人、被保险人清单</a:t>
            </a:r>
          </a:p>
          <a:p>
            <a:pPr marL="274320" indent="-274320" fontAlgn="auto">
              <a:spcAft>
                <a:spcPts val="0"/>
              </a:spcAft>
              <a:buClr>
                <a:schemeClr val="accent3"/>
              </a:buClr>
              <a:buFont typeface="Wingdings 2"/>
              <a:buChar char=""/>
              <a:defRPr/>
            </a:pPr>
            <a:r>
              <a:rPr lang="en-US" altLang="zh-CN" dirty="0"/>
              <a:t>            </a:t>
            </a:r>
            <a:r>
              <a:rPr lang="zh-CN" altLang="zh-CN" dirty="0"/>
              <a:t>（</a:t>
            </a:r>
            <a:r>
              <a:rPr lang="en-US" altLang="zh-CN" dirty="0"/>
              <a:t>4</a:t>
            </a:r>
            <a:r>
              <a:rPr lang="zh-CN" altLang="zh-CN" dirty="0"/>
              <a:t>）对保险标的等信息进行核保</a:t>
            </a:r>
          </a:p>
          <a:p>
            <a:pPr marL="274320" indent="-274320" fontAlgn="auto">
              <a:spcAft>
                <a:spcPts val="0"/>
              </a:spcAft>
              <a:buClr>
                <a:schemeClr val="accent3"/>
              </a:buClr>
              <a:buFont typeface="Wingdings 2"/>
              <a:buChar char=""/>
              <a:defRPr/>
            </a:pPr>
            <a:r>
              <a:rPr lang="en-US" altLang="zh-CN" dirty="0"/>
              <a:t>            </a:t>
            </a:r>
            <a:r>
              <a:rPr lang="zh-CN" altLang="zh-CN" dirty="0"/>
              <a:t>（</a:t>
            </a:r>
            <a:r>
              <a:rPr lang="en-US" altLang="zh-CN" dirty="0"/>
              <a:t>5</a:t>
            </a:r>
            <a:r>
              <a:rPr lang="zh-CN" altLang="zh-CN" dirty="0"/>
              <a:t>）根据业务录入保险教学软件系统，缮制保险单</a:t>
            </a:r>
          </a:p>
          <a:p>
            <a:pPr marL="274320" indent="-274320" fontAlgn="auto">
              <a:spcAft>
                <a:spcPts val="0"/>
              </a:spcAft>
              <a:buClr>
                <a:schemeClr val="accent3"/>
              </a:buClr>
              <a:buFont typeface="Wingdings 2"/>
              <a:buChar char=""/>
              <a:defRPr/>
            </a:pPr>
            <a:r>
              <a:rPr lang="en-US" altLang="zh-CN" dirty="0"/>
              <a:t>            </a:t>
            </a:r>
            <a:r>
              <a:rPr lang="zh-CN" altLang="zh-CN" dirty="0"/>
              <a:t>（</a:t>
            </a:r>
            <a:r>
              <a:rPr lang="en-US" altLang="zh-CN" dirty="0"/>
              <a:t>6</a:t>
            </a:r>
            <a:r>
              <a:rPr lang="zh-CN" altLang="zh-CN" dirty="0"/>
              <a:t>）根据费率表计算相应的保费</a:t>
            </a:r>
          </a:p>
          <a:p>
            <a:pPr marL="274320" indent="-274320" fontAlgn="auto">
              <a:spcAft>
                <a:spcPts val="0"/>
              </a:spcAft>
              <a:buClr>
                <a:schemeClr val="accent3"/>
              </a:buClr>
              <a:buFont typeface="Wingdings 2"/>
              <a:buChar char=""/>
              <a:defRPr/>
            </a:pPr>
            <a:endParaRPr lang="zh-CN" alt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标题 1"/>
          <p:cNvSpPr>
            <a:spLocks noGrp="1"/>
          </p:cNvSpPr>
          <p:nvPr>
            <p:ph type="title"/>
          </p:nvPr>
        </p:nvSpPr>
        <p:spPr/>
        <p:txBody>
          <a:bodyPr/>
          <a:lstStyle/>
          <a:p>
            <a:r>
              <a:rPr lang="zh-CN" altLang="zh-CN" b="1" smtClean="0"/>
              <a:t>步骤一</a:t>
            </a:r>
            <a:r>
              <a:rPr lang="en-US" altLang="zh-CN" b="1" smtClean="0"/>
              <a:t>     </a:t>
            </a:r>
            <a:r>
              <a:rPr lang="zh-CN" altLang="zh-CN" b="1" smtClean="0"/>
              <a:t>投保单的审核</a:t>
            </a:r>
            <a:endParaRPr lang="zh-CN" altLang="en-US" smtClean="0"/>
          </a:p>
        </p:txBody>
      </p:sp>
      <p:pic>
        <p:nvPicPr>
          <p:cNvPr id="68610" name="Picture 2"/>
          <p:cNvPicPr>
            <a:picLocks noGrp="1" noChangeAspect="1" noChangeArrowheads="1"/>
          </p:cNvPicPr>
          <p:nvPr>
            <p:ph idx="1"/>
          </p:nvPr>
        </p:nvPicPr>
        <p:blipFill>
          <a:blip r:embed="rId2"/>
          <a:srcRect/>
          <a:stretch>
            <a:fillRect/>
          </a:stretch>
        </p:blipFill>
        <p:spPr>
          <a:xfrm>
            <a:off x="468313" y="2060575"/>
            <a:ext cx="8791575" cy="1927225"/>
          </a:xfrm>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标题 1"/>
          <p:cNvSpPr>
            <a:spLocks noGrp="1"/>
          </p:cNvSpPr>
          <p:nvPr>
            <p:ph type="title"/>
          </p:nvPr>
        </p:nvSpPr>
        <p:spPr/>
        <p:txBody>
          <a:bodyPr/>
          <a:lstStyle/>
          <a:p>
            <a:r>
              <a:rPr lang="zh-CN" altLang="zh-CN" b="1" smtClean="0"/>
              <a:t>步骤二</a:t>
            </a:r>
            <a:r>
              <a:rPr lang="en-US" altLang="zh-CN" b="1" smtClean="0"/>
              <a:t>     </a:t>
            </a:r>
            <a:r>
              <a:rPr lang="zh-CN" altLang="zh-CN" b="1" smtClean="0"/>
              <a:t>核</a:t>
            </a:r>
            <a:r>
              <a:rPr lang="en-US" altLang="zh-CN" b="1" smtClean="0"/>
              <a:t>  </a:t>
            </a:r>
            <a:r>
              <a:rPr lang="zh-CN" altLang="zh-CN" b="1" smtClean="0"/>
              <a:t>保</a:t>
            </a:r>
            <a:endParaRPr lang="zh-CN" altLang="en-US" smtClean="0"/>
          </a:p>
        </p:txBody>
      </p:sp>
      <p:sp>
        <p:nvSpPr>
          <p:cNvPr id="69634" name="内容占位符 2"/>
          <p:cNvSpPr>
            <a:spLocks noGrp="1"/>
          </p:cNvSpPr>
          <p:nvPr>
            <p:ph idx="1"/>
          </p:nvPr>
        </p:nvSpPr>
        <p:spPr/>
        <p:txBody>
          <a:bodyPr/>
          <a:lstStyle/>
          <a:p>
            <a:r>
              <a:rPr lang="en-US" altLang="zh-CN" smtClean="0"/>
              <a:t>(</a:t>
            </a:r>
            <a:r>
              <a:rPr lang="zh-CN" altLang="zh-CN" smtClean="0"/>
              <a:t>一</a:t>
            </a:r>
            <a:r>
              <a:rPr lang="en-US" altLang="zh-CN" smtClean="0"/>
              <a:t>)</a:t>
            </a:r>
            <a:r>
              <a:rPr lang="zh-CN" altLang="zh-CN" smtClean="0"/>
              <a:t>一般性规定：</a:t>
            </a:r>
          </a:p>
          <a:p>
            <a:r>
              <a:rPr lang="en-US" altLang="zh-CN" smtClean="0"/>
              <a:t>(</a:t>
            </a:r>
            <a:r>
              <a:rPr lang="zh-CN" altLang="zh-CN" smtClean="0"/>
              <a:t>二</a:t>
            </a:r>
            <a:r>
              <a:rPr lang="en-US" altLang="zh-CN" smtClean="0"/>
              <a:t>)</a:t>
            </a:r>
            <a:r>
              <a:rPr lang="zh-CN" altLang="zh-CN" smtClean="0"/>
              <a:t>核保风险控制原则</a:t>
            </a:r>
          </a:p>
          <a:p>
            <a:r>
              <a:rPr lang="en-US" altLang="zh-CN" smtClean="0"/>
              <a:t>(</a:t>
            </a:r>
            <a:r>
              <a:rPr lang="zh-CN" altLang="zh-CN" smtClean="0"/>
              <a:t>三</a:t>
            </a:r>
            <a:r>
              <a:rPr lang="en-US" altLang="zh-CN" smtClean="0"/>
              <a:t>)</a:t>
            </a:r>
            <a:r>
              <a:rPr lang="zh-CN" altLang="zh-CN" smtClean="0"/>
              <a:t>具体核保时的要求</a:t>
            </a:r>
            <a:endParaRPr lang="en-US" altLang="zh-CN" smtClean="0"/>
          </a:p>
          <a:p>
            <a:endParaRPr lang="zh-CN" altLang="en-US"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标题 1"/>
          <p:cNvSpPr>
            <a:spLocks noGrp="1"/>
          </p:cNvSpPr>
          <p:nvPr>
            <p:ph type="title"/>
          </p:nvPr>
        </p:nvSpPr>
        <p:spPr/>
        <p:txBody>
          <a:bodyPr/>
          <a:lstStyle/>
          <a:p>
            <a:r>
              <a:rPr lang="zh-CN" altLang="zh-CN" b="1" smtClean="0"/>
              <a:t>步骤三</a:t>
            </a:r>
            <a:r>
              <a:rPr lang="en-US" altLang="zh-CN" b="1" smtClean="0"/>
              <a:t>     </a:t>
            </a:r>
            <a:r>
              <a:rPr lang="zh-CN" altLang="zh-CN" b="1" smtClean="0"/>
              <a:t>缮制保单及归档</a:t>
            </a:r>
            <a:endParaRPr lang="zh-CN" altLang="en-US" smtClean="0"/>
          </a:p>
        </p:txBody>
      </p:sp>
      <p:pic>
        <p:nvPicPr>
          <p:cNvPr id="70658" name="Picture 2"/>
          <p:cNvPicPr>
            <a:picLocks noGrp="1" noChangeAspect="1" noChangeArrowheads="1"/>
          </p:cNvPicPr>
          <p:nvPr>
            <p:ph idx="1"/>
          </p:nvPr>
        </p:nvPicPr>
        <p:blipFill>
          <a:blip r:embed="rId2"/>
          <a:srcRect/>
          <a:stretch>
            <a:fillRect/>
          </a:stretch>
        </p:blipFill>
        <p:spPr>
          <a:xfrm>
            <a:off x="179388" y="2133600"/>
            <a:ext cx="9258300" cy="2087563"/>
          </a:xfrm>
        </p:spPr>
      </p:pic>
      <p:sp>
        <p:nvSpPr>
          <p:cNvPr id="70659" name="矩形 3"/>
          <p:cNvSpPr>
            <a:spLocks noChangeArrowheads="1"/>
          </p:cNvSpPr>
          <p:nvPr/>
        </p:nvSpPr>
        <p:spPr bwMode="auto">
          <a:xfrm>
            <a:off x="971550" y="4724400"/>
            <a:ext cx="2232025" cy="369888"/>
          </a:xfrm>
          <a:prstGeom prst="rect">
            <a:avLst/>
          </a:prstGeom>
          <a:noFill/>
          <a:ln w="9525">
            <a:noFill/>
            <a:miter lim="800000"/>
            <a:headEnd/>
            <a:tailEnd/>
          </a:ln>
        </p:spPr>
        <p:txBody>
          <a:bodyPr>
            <a:spAutoFit/>
          </a:bodyPr>
          <a:lstStyle/>
          <a:p>
            <a:r>
              <a:rPr lang="en-US" altLang="zh-CN">
                <a:latin typeface="Constantia" pitchFamily="18" charset="0"/>
              </a:rPr>
              <a:t>(</a:t>
            </a:r>
            <a:r>
              <a:rPr lang="zh-CN" altLang="zh-CN">
                <a:latin typeface="Constantia" pitchFamily="18" charset="0"/>
              </a:rPr>
              <a:t>二</a:t>
            </a:r>
            <a:r>
              <a:rPr lang="en-US" altLang="zh-CN">
                <a:latin typeface="Constantia" pitchFamily="18" charset="0"/>
              </a:rPr>
              <a:t>)</a:t>
            </a:r>
            <a:r>
              <a:rPr lang="zh-CN" altLang="zh-CN">
                <a:latin typeface="Constantia" pitchFamily="18" charset="0"/>
              </a:rPr>
              <a:t>团体保险归档</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标题 1"/>
          <p:cNvSpPr>
            <a:spLocks noGrp="1"/>
          </p:cNvSpPr>
          <p:nvPr>
            <p:ph type="title"/>
          </p:nvPr>
        </p:nvSpPr>
        <p:spPr/>
        <p:txBody>
          <a:bodyPr/>
          <a:lstStyle/>
          <a:p>
            <a:r>
              <a:rPr lang="zh-CN" altLang="zh-CN" b="1" smtClean="0"/>
              <a:t>步骤四</a:t>
            </a:r>
            <a:r>
              <a:rPr lang="en-US" altLang="zh-CN" b="1" smtClean="0"/>
              <a:t>     </a:t>
            </a:r>
            <a:r>
              <a:rPr lang="zh-CN" altLang="zh-CN" b="1" smtClean="0"/>
              <a:t>提供保全服务</a:t>
            </a:r>
            <a:endParaRPr lang="zh-CN" altLang="en-US" smtClean="0"/>
          </a:p>
        </p:txBody>
      </p:sp>
      <p:sp>
        <p:nvSpPr>
          <p:cNvPr id="71682" name="内容占位符 2"/>
          <p:cNvSpPr>
            <a:spLocks noGrp="1"/>
          </p:cNvSpPr>
          <p:nvPr>
            <p:ph idx="1"/>
          </p:nvPr>
        </p:nvSpPr>
        <p:spPr/>
        <p:txBody>
          <a:bodyPr/>
          <a:lstStyle/>
          <a:p>
            <a:r>
              <a:rPr lang="en-US" altLang="zh-CN" smtClean="0"/>
              <a:t>(</a:t>
            </a:r>
            <a:r>
              <a:rPr lang="zh-CN" altLang="zh-CN" smtClean="0"/>
              <a:t>一</a:t>
            </a:r>
            <a:r>
              <a:rPr lang="en-US" altLang="zh-CN" smtClean="0"/>
              <a:t>)</a:t>
            </a:r>
            <a:r>
              <a:rPr lang="zh-CN" altLang="zh-CN" smtClean="0"/>
              <a:t>团体保险保全服务包括</a:t>
            </a:r>
            <a:r>
              <a:rPr lang="en-US" altLang="zh-CN" smtClean="0"/>
              <a:t>: </a:t>
            </a:r>
            <a:endParaRPr lang="zh-CN" altLang="zh-CN" smtClean="0"/>
          </a:p>
          <a:p>
            <a:r>
              <a:rPr lang="en-US" altLang="zh-CN" smtClean="0"/>
              <a:t>1.</a:t>
            </a:r>
            <a:r>
              <a:rPr lang="zh-CN" altLang="zh-CN" smtClean="0"/>
              <a:t>效力中止后需要恢复合同效力的保险合同；</a:t>
            </a:r>
          </a:p>
          <a:p>
            <a:r>
              <a:rPr lang="en-US" altLang="zh-CN" smtClean="0"/>
              <a:t>2.</a:t>
            </a:r>
            <a:r>
              <a:rPr lang="zh-CN" altLang="zh-CN" smtClean="0"/>
              <a:t>投保人补充或更正告知内容的保险合同；</a:t>
            </a:r>
          </a:p>
          <a:p>
            <a:r>
              <a:rPr lang="en-US" altLang="zh-CN" smtClean="0"/>
              <a:t>3.</a:t>
            </a:r>
            <a:r>
              <a:rPr lang="zh-CN" altLang="zh-CN" smtClean="0"/>
              <a:t>被保险人变更职业、工种的保险合同；</a:t>
            </a:r>
          </a:p>
          <a:p>
            <a:r>
              <a:rPr lang="en-US" altLang="zh-CN" smtClean="0"/>
              <a:t>4.</a:t>
            </a:r>
            <a:r>
              <a:rPr lang="zh-CN" altLang="zh-CN" smtClean="0"/>
              <a:t>变更附加险的保险合同；</a:t>
            </a:r>
          </a:p>
          <a:p>
            <a:r>
              <a:rPr lang="en-US" altLang="zh-CN" smtClean="0"/>
              <a:t>5.</a:t>
            </a:r>
            <a:r>
              <a:rPr lang="zh-CN" altLang="zh-CN" smtClean="0"/>
              <a:t>增减被保险人的保险合同；</a:t>
            </a:r>
          </a:p>
          <a:p>
            <a:r>
              <a:rPr lang="en-US" altLang="zh-CN" smtClean="0"/>
              <a:t>6.</a:t>
            </a:r>
            <a:r>
              <a:rPr lang="zh-CN" altLang="zh-CN" smtClean="0"/>
              <a:t>保险期间内增加保险金额的保险合同。 </a:t>
            </a:r>
          </a:p>
          <a:p>
            <a:r>
              <a:rPr lang="en-US" altLang="zh-CN" smtClean="0"/>
              <a:t>(</a:t>
            </a:r>
            <a:r>
              <a:rPr lang="zh-CN" altLang="zh-CN" smtClean="0"/>
              <a:t>二</a:t>
            </a:r>
            <a:r>
              <a:rPr lang="en-US" altLang="zh-CN" smtClean="0"/>
              <a:t>) </a:t>
            </a:r>
            <a:r>
              <a:rPr lang="zh-CN" altLang="zh-CN" smtClean="0"/>
              <a:t>团体保险保全服务的具体要求</a:t>
            </a:r>
          </a:p>
          <a:p>
            <a:endParaRPr lang="zh-CN" altLang="en-US"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标题 1"/>
          <p:cNvSpPr>
            <a:spLocks noGrp="1"/>
          </p:cNvSpPr>
          <p:nvPr>
            <p:ph type="title"/>
          </p:nvPr>
        </p:nvSpPr>
        <p:spPr/>
        <p:txBody>
          <a:bodyPr/>
          <a:lstStyle/>
          <a:p>
            <a:r>
              <a:rPr lang="zh-CN" altLang="zh-CN" b="1" smtClean="0"/>
              <a:t>项目四</a:t>
            </a:r>
            <a:r>
              <a:rPr lang="en-US" altLang="zh-CN" b="1" smtClean="0"/>
              <a:t>   </a:t>
            </a:r>
            <a:r>
              <a:rPr lang="zh-CN" altLang="zh-CN" b="1" smtClean="0"/>
              <a:t>人身保险理赔业务</a:t>
            </a:r>
            <a:endParaRPr lang="zh-CN" altLang="en-US" smtClean="0"/>
          </a:p>
        </p:txBody>
      </p:sp>
      <p:sp>
        <p:nvSpPr>
          <p:cNvPr id="72706" name="内容占位符 2"/>
          <p:cNvSpPr>
            <a:spLocks noGrp="1"/>
          </p:cNvSpPr>
          <p:nvPr>
            <p:ph idx="1"/>
          </p:nvPr>
        </p:nvSpPr>
        <p:spPr/>
        <p:txBody>
          <a:bodyPr/>
          <a:lstStyle/>
          <a:p>
            <a:r>
              <a:rPr lang="zh-CN" altLang="zh-CN" b="1" smtClean="0"/>
              <a:t>【学习目标】</a:t>
            </a:r>
            <a:endParaRPr lang="zh-CN" altLang="zh-CN" smtClean="0"/>
          </a:p>
          <a:p>
            <a:r>
              <a:rPr lang="zh-CN" altLang="zh-CN" b="1" smtClean="0"/>
              <a:t>熟悉：</a:t>
            </a:r>
            <a:r>
              <a:rPr lang="en-US" altLang="zh-CN" b="1" smtClean="0"/>
              <a:t>  </a:t>
            </a:r>
            <a:r>
              <a:rPr lang="zh-CN" altLang="zh-CN" smtClean="0"/>
              <a:t>保险产品的条款及理赔计算，理赔的有关规定</a:t>
            </a:r>
          </a:p>
          <a:p>
            <a:r>
              <a:rPr lang="zh-CN" altLang="zh-CN" b="1" smtClean="0"/>
              <a:t>掌握：</a:t>
            </a:r>
            <a:r>
              <a:rPr lang="en-US" altLang="zh-CN" b="1" smtClean="0"/>
              <a:t>  </a:t>
            </a:r>
            <a:r>
              <a:rPr lang="zh-CN" altLang="zh-CN" smtClean="0"/>
              <a:t>保险理赔各步骤的工作流程</a:t>
            </a:r>
          </a:p>
          <a:p>
            <a:r>
              <a:rPr lang="zh-CN" altLang="zh-CN" b="1" smtClean="0"/>
              <a:t>会操作：</a:t>
            </a:r>
            <a:r>
              <a:rPr lang="zh-CN" altLang="zh-CN" smtClean="0"/>
              <a:t>熟悉保险软件的操作</a:t>
            </a:r>
          </a:p>
          <a:p>
            <a:endParaRPr lang="zh-CN" alt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p:nvPr>
        </p:nvSpPr>
        <p:spPr/>
        <p:txBody>
          <a:bodyPr/>
          <a:lstStyle/>
          <a:p>
            <a:endParaRPr lang="zh-CN" altLang="en-US" smtClean="0"/>
          </a:p>
        </p:txBody>
      </p:sp>
      <p:sp>
        <p:nvSpPr>
          <p:cNvPr id="18434" name="内容占位符 2"/>
          <p:cNvSpPr>
            <a:spLocks noGrp="1"/>
          </p:cNvSpPr>
          <p:nvPr>
            <p:ph idx="1"/>
          </p:nvPr>
        </p:nvSpPr>
        <p:spPr/>
        <p:txBody>
          <a:bodyPr/>
          <a:lstStyle/>
          <a:p>
            <a:r>
              <a:rPr lang="zh-CN" altLang="zh-CN" smtClean="0"/>
              <a:t>（二）保险特征</a:t>
            </a:r>
          </a:p>
          <a:p>
            <a:r>
              <a:rPr lang="en-US" altLang="zh-CN" smtClean="0"/>
              <a:t>1</a:t>
            </a:r>
            <a:r>
              <a:rPr lang="zh-CN" altLang="zh-CN" smtClean="0"/>
              <a:t>、经济性</a:t>
            </a:r>
            <a:endParaRPr lang="en-US" altLang="zh-CN" smtClean="0"/>
          </a:p>
          <a:p>
            <a:r>
              <a:rPr lang="en-US" altLang="zh-CN" smtClean="0"/>
              <a:t>2</a:t>
            </a:r>
            <a:r>
              <a:rPr lang="zh-CN" altLang="zh-CN" smtClean="0"/>
              <a:t>、商品性</a:t>
            </a:r>
            <a:endParaRPr lang="en-US" altLang="zh-CN" smtClean="0"/>
          </a:p>
          <a:p>
            <a:r>
              <a:rPr lang="en-US" altLang="zh-CN" smtClean="0"/>
              <a:t>3</a:t>
            </a:r>
            <a:r>
              <a:rPr lang="zh-CN" altLang="zh-CN" smtClean="0"/>
              <a:t>、互助性</a:t>
            </a:r>
            <a:endParaRPr lang="en-US" altLang="zh-CN" smtClean="0"/>
          </a:p>
          <a:p>
            <a:r>
              <a:rPr lang="en-US" altLang="zh-CN" smtClean="0"/>
              <a:t>4</a:t>
            </a:r>
            <a:r>
              <a:rPr lang="zh-CN" altLang="zh-CN" smtClean="0"/>
              <a:t>、法律性</a:t>
            </a:r>
            <a:endParaRPr lang="en-US" altLang="zh-CN" smtClean="0"/>
          </a:p>
          <a:p>
            <a:r>
              <a:rPr lang="en-US" altLang="zh-CN" smtClean="0"/>
              <a:t>5</a:t>
            </a:r>
            <a:r>
              <a:rPr lang="zh-CN" altLang="zh-CN" smtClean="0"/>
              <a:t>、科学性</a:t>
            </a:r>
            <a:endParaRPr lang="zh-CN" altLang="en-US"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标题 1"/>
          <p:cNvSpPr>
            <a:spLocks noGrp="1"/>
          </p:cNvSpPr>
          <p:nvPr>
            <p:ph type="title"/>
          </p:nvPr>
        </p:nvSpPr>
        <p:spPr/>
        <p:txBody>
          <a:bodyPr/>
          <a:lstStyle/>
          <a:p>
            <a:endParaRPr lang="zh-CN" altLang="en-US" smtClean="0"/>
          </a:p>
        </p:txBody>
      </p:sp>
      <p:sp>
        <p:nvSpPr>
          <p:cNvPr id="3" name="内容占位符 2"/>
          <p:cNvSpPr>
            <a:spLocks noGrp="1"/>
          </p:cNvSpPr>
          <p:nvPr>
            <p:ph idx="1"/>
          </p:nvPr>
        </p:nvSpPr>
        <p:spPr/>
        <p:txBody>
          <a:bodyPr>
            <a:normAutofit fontScale="92500" lnSpcReduction="10000"/>
          </a:bodyPr>
          <a:lstStyle/>
          <a:p>
            <a:pPr marL="274320" indent="-274320" fontAlgn="auto">
              <a:spcAft>
                <a:spcPts val="0"/>
              </a:spcAft>
              <a:buClr>
                <a:schemeClr val="accent3"/>
              </a:buClr>
              <a:buFont typeface="Wingdings 2"/>
              <a:buChar char=""/>
              <a:defRPr/>
            </a:pPr>
            <a:r>
              <a:rPr lang="zh-CN" altLang="zh-CN" b="1" dirty="0"/>
              <a:t>【导入案例】</a:t>
            </a:r>
            <a:endParaRPr lang="zh-CN" altLang="zh-CN" dirty="0"/>
          </a:p>
          <a:p>
            <a:pPr marL="274320" indent="-274320" fontAlgn="auto">
              <a:spcAft>
                <a:spcPts val="0"/>
              </a:spcAft>
              <a:buClr>
                <a:schemeClr val="accent3"/>
              </a:buClr>
              <a:buFont typeface="Wingdings 2"/>
              <a:buChar char=""/>
              <a:defRPr/>
            </a:pPr>
            <a:r>
              <a:rPr lang="en-US" altLang="zh-CN" b="1" dirty="0"/>
              <a:t>     </a:t>
            </a:r>
            <a:r>
              <a:rPr lang="zh-CN" altLang="zh-CN" dirty="0"/>
              <a:t>被保险人李某</a:t>
            </a:r>
            <a:r>
              <a:rPr lang="en-US" altLang="zh-CN" dirty="0"/>
              <a:t> 1997年7月23日在保险公司投保分红保险10</a:t>
            </a:r>
            <a:r>
              <a:rPr lang="zh-CN" altLang="zh-CN" dirty="0"/>
              <a:t>万元。</a:t>
            </a:r>
            <a:r>
              <a:rPr lang="en-US" altLang="zh-CN" dirty="0"/>
              <a:t>2002</a:t>
            </a:r>
            <a:r>
              <a:rPr lang="zh-CN" altLang="zh-CN" dirty="0"/>
              <a:t>年</a:t>
            </a:r>
            <a:r>
              <a:rPr lang="en-US" altLang="zh-CN" dirty="0"/>
              <a:t>3</a:t>
            </a:r>
            <a:r>
              <a:rPr lang="zh-CN" altLang="zh-CN" dirty="0"/>
              <a:t>月</a:t>
            </a:r>
            <a:r>
              <a:rPr lang="en-US" altLang="zh-CN" dirty="0"/>
              <a:t>11</a:t>
            </a:r>
            <a:r>
              <a:rPr lang="zh-CN" altLang="zh-CN" dirty="0"/>
              <a:t>日晚，被保险人与朋友（包括保险公司一名业务人员）一起吃饭后，开车出去玩，途中由于其它车辆违章驾驶，导致车祸，被保险人李某当场死亡，业务人员马上向公司报案。接报案后，保险公司立即派出调查人员前往事故现场调查核实，经交警大队、及医生证实被保险人身故及无责任免除事项事实后，判定属于保险公司应承担的保险责任范围。</a:t>
            </a:r>
            <a:r>
              <a:rPr lang="en-US" altLang="zh-CN" dirty="0"/>
              <a:t>3</a:t>
            </a:r>
            <a:r>
              <a:rPr lang="zh-CN" altLang="zh-CN" dirty="0"/>
              <a:t>月</a:t>
            </a:r>
            <a:r>
              <a:rPr lang="en-US" altLang="zh-CN" dirty="0"/>
              <a:t>20</a:t>
            </a:r>
            <a:r>
              <a:rPr lang="zh-CN" altLang="zh-CN" dirty="0"/>
              <a:t>日，被保险人身故家属向公司提交理赔申请，</a:t>
            </a:r>
            <a:r>
              <a:rPr lang="en-US" altLang="zh-CN" dirty="0"/>
              <a:t>3</a:t>
            </a:r>
            <a:r>
              <a:rPr lang="zh-CN" altLang="zh-CN" dirty="0"/>
              <a:t>月</a:t>
            </a:r>
            <a:r>
              <a:rPr lang="en-US" altLang="zh-CN" dirty="0"/>
              <a:t>21</a:t>
            </a:r>
            <a:r>
              <a:rPr lang="zh-CN" altLang="zh-CN" dirty="0"/>
              <a:t>日，保险公司即向其受益人支付身故保险金</a:t>
            </a:r>
            <a:r>
              <a:rPr lang="en-US" altLang="zh-CN" dirty="0"/>
              <a:t>158 590</a:t>
            </a:r>
            <a:r>
              <a:rPr lang="zh-CN" altLang="zh-CN" dirty="0"/>
              <a:t>元。案例说明</a:t>
            </a:r>
            <a:r>
              <a:rPr lang="en-US" altLang="zh-CN" dirty="0"/>
              <a:t>,</a:t>
            </a:r>
            <a:r>
              <a:rPr lang="zh-CN" altLang="zh-CN" dirty="0"/>
              <a:t>理赔过程中报案人或业务员都要及时报案</a:t>
            </a:r>
            <a:r>
              <a:rPr lang="en-US" altLang="zh-CN" dirty="0"/>
              <a:t>,</a:t>
            </a:r>
            <a:r>
              <a:rPr lang="zh-CN" altLang="zh-CN" dirty="0"/>
              <a:t>才能顺利进行理赔。</a:t>
            </a:r>
          </a:p>
          <a:p>
            <a:pPr marL="274320" indent="-274320" fontAlgn="auto">
              <a:spcAft>
                <a:spcPts val="0"/>
              </a:spcAft>
              <a:buClr>
                <a:schemeClr val="accent3"/>
              </a:buClr>
              <a:buFont typeface="Wingdings 2"/>
              <a:buChar char=""/>
              <a:defRPr/>
            </a:pPr>
            <a:endParaRPr lang="zh-CN" alt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fontAlgn="auto">
              <a:spcAft>
                <a:spcPts val="0"/>
              </a:spcAft>
              <a:defRPr/>
            </a:pPr>
            <a:r>
              <a:rPr lang="zh-CN" altLang="zh-CN" b="1" dirty="0"/>
              <a:t>任务一</a:t>
            </a:r>
            <a:r>
              <a:rPr lang="en-US" altLang="zh-CN" b="1" dirty="0"/>
              <a:t>   </a:t>
            </a:r>
            <a:r>
              <a:rPr lang="zh-CN" altLang="zh-CN" b="1" dirty="0"/>
              <a:t>个人人身保险理赔</a:t>
            </a:r>
            <a:r>
              <a:rPr lang="zh-CN" altLang="zh-CN" b="1" dirty="0" smtClean="0"/>
              <a:t>业务</a:t>
            </a:r>
            <a:endParaRPr lang="zh-CN" altLang="en-US" dirty="0"/>
          </a:p>
        </p:txBody>
      </p:sp>
      <p:sp>
        <p:nvSpPr>
          <p:cNvPr id="3" name="内容占位符 2"/>
          <p:cNvSpPr>
            <a:spLocks noGrp="1"/>
          </p:cNvSpPr>
          <p:nvPr>
            <p:ph idx="1"/>
          </p:nvPr>
        </p:nvSpPr>
        <p:spPr/>
        <p:txBody>
          <a:bodyPr>
            <a:normAutofit fontScale="77500" lnSpcReduction="20000"/>
          </a:bodyPr>
          <a:lstStyle/>
          <a:p>
            <a:pPr marL="274320" indent="-274320" fontAlgn="auto">
              <a:spcAft>
                <a:spcPts val="0"/>
              </a:spcAft>
              <a:buClr>
                <a:schemeClr val="accent3"/>
              </a:buClr>
              <a:buFont typeface="Wingdings 2"/>
              <a:buChar char=""/>
              <a:defRPr/>
            </a:pPr>
            <a:r>
              <a:rPr lang="zh-CN" altLang="zh-CN" b="1" dirty="0"/>
              <a:t>【任务描述】</a:t>
            </a:r>
            <a:endParaRPr lang="zh-CN" altLang="zh-CN" dirty="0"/>
          </a:p>
          <a:p>
            <a:pPr marL="274320" indent="-274320" fontAlgn="auto">
              <a:spcAft>
                <a:spcPts val="0"/>
              </a:spcAft>
              <a:buClr>
                <a:schemeClr val="accent3"/>
              </a:buClr>
              <a:buFont typeface="Wingdings 2"/>
              <a:buChar char=""/>
              <a:defRPr/>
            </a:pPr>
            <a:r>
              <a:rPr lang="zh-CN" altLang="zh-CN" dirty="0"/>
              <a:t>对被保险人发生风险事故后，受益人或被保险人提出的索赔申请，保险人按照保险合同的约定审核保险责任，决定是否赔付并计算赔付金额、缮制赔案的处理过程。</a:t>
            </a:r>
          </a:p>
          <a:p>
            <a:pPr marL="274320" indent="-274320" fontAlgn="auto">
              <a:spcAft>
                <a:spcPts val="0"/>
              </a:spcAft>
              <a:buClr>
                <a:schemeClr val="accent3"/>
              </a:buClr>
              <a:buFont typeface="Wingdings 2"/>
              <a:buChar char=""/>
              <a:defRPr/>
            </a:pPr>
            <a:r>
              <a:rPr lang="zh-CN" altLang="zh-CN" dirty="0"/>
              <a:t>【</a:t>
            </a:r>
            <a:r>
              <a:rPr lang="zh-CN" altLang="zh-CN" b="1" dirty="0"/>
              <a:t>工作情景</a:t>
            </a:r>
            <a:r>
              <a:rPr lang="zh-CN" altLang="zh-CN" dirty="0"/>
              <a:t>】</a:t>
            </a:r>
          </a:p>
          <a:p>
            <a:pPr marL="274320" indent="-274320" fontAlgn="auto">
              <a:spcAft>
                <a:spcPts val="0"/>
              </a:spcAft>
              <a:buClr>
                <a:schemeClr val="accent3"/>
              </a:buClr>
              <a:buFont typeface="Wingdings 2"/>
              <a:buChar char=""/>
              <a:defRPr/>
            </a:pPr>
            <a:r>
              <a:rPr lang="en-US" altLang="zh-CN" dirty="0"/>
              <a:t>1</a:t>
            </a:r>
            <a:r>
              <a:rPr lang="zh-CN" altLang="zh-CN" dirty="0"/>
              <a:t>．活动地点：保险模拟教室</a:t>
            </a:r>
          </a:p>
          <a:p>
            <a:pPr marL="274320" indent="-274320" fontAlgn="auto">
              <a:spcAft>
                <a:spcPts val="0"/>
              </a:spcAft>
              <a:buClr>
                <a:schemeClr val="accent3"/>
              </a:buClr>
              <a:buFont typeface="Wingdings 2"/>
              <a:buChar char=""/>
              <a:defRPr/>
            </a:pPr>
            <a:r>
              <a:rPr lang="en-US" altLang="zh-CN" dirty="0"/>
              <a:t>2</a:t>
            </a:r>
            <a:r>
              <a:rPr lang="zh-CN" altLang="zh-CN" dirty="0"/>
              <a:t>．角色分配：接案员、理赔员、核赔员</a:t>
            </a:r>
          </a:p>
          <a:p>
            <a:pPr marL="274320" indent="-274320" fontAlgn="auto">
              <a:spcAft>
                <a:spcPts val="0"/>
              </a:spcAft>
              <a:buClr>
                <a:schemeClr val="accent3"/>
              </a:buClr>
              <a:buFont typeface="Wingdings 2"/>
              <a:buChar char=""/>
              <a:defRPr/>
            </a:pPr>
            <a:r>
              <a:rPr lang="en-US" altLang="zh-CN" dirty="0"/>
              <a:t>3</a:t>
            </a:r>
            <a:r>
              <a:rPr lang="zh-CN" altLang="zh-CN" dirty="0"/>
              <a:t>．有关业务：（</a:t>
            </a:r>
            <a:r>
              <a:rPr lang="en-US" altLang="zh-CN" dirty="0"/>
              <a:t>1</a:t>
            </a:r>
            <a:r>
              <a:rPr lang="zh-CN" altLang="zh-CN" dirty="0"/>
              <a:t>）接案时调出保单信息，填写《报案登记表（代抄单）》</a:t>
            </a:r>
          </a:p>
          <a:p>
            <a:pPr marL="274320" indent="-274320" fontAlgn="auto">
              <a:spcAft>
                <a:spcPts val="0"/>
              </a:spcAft>
              <a:buClr>
                <a:schemeClr val="accent3"/>
              </a:buClr>
              <a:buFont typeface="Wingdings 2"/>
              <a:buChar char=""/>
              <a:defRPr/>
            </a:pPr>
            <a:r>
              <a:rPr lang="en-US" altLang="zh-CN" dirty="0"/>
              <a:t>            </a:t>
            </a:r>
            <a:r>
              <a:rPr lang="zh-CN" altLang="zh-CN" dirty="0"/>
              <a:t>（</a:t>
            </a:r>
            <a:r>
              <a:rPr lang="en-US" altLang="zh-CN" dirty="0"/>
              <a:t>2</a:t>
            </a:r>
            <a:r>
              <a:rPr lang="zh-CN" altLang="zh-CN" dirty="0"/>
              <a:t>）现场查勘，填写《现场查勘登记表》</a:t>
            </a:r>
          </a:p>
          <a:p>
            <a:pPr marL="274320" indent="-274320" fontAlgn="auto">
              <a:spcAft>
                <a:spcPts val="0"/>
              </a:spcAft>
              <a:buClr>
                <a:schemeClr val="accent3"/>
              </a:buClr>
              <a:buFont typeface="Wingdings 2"/>
              <a:buChar char=""/>
              <a:defRPr/>
            </a:pPr>
            <a:r>
              <a:rPr lang="en-US" altLang="zh-CN" dirty="0"/>
              <a:t>            </a:t>
            </a:r>
            <a:r>
              <a:rPr lang="zh-CN" altLang="zh-CN" dirty="0"/>
              <a:t>（</a:t>
            </a:r>
            <a:r>
              <a:rPr lang="en-US" altLang="zh-CN" dirty="0"/>
              <a:t>4</a:t>
            </a:r>
            <a:r>
              <a:rPr lang="zh-CN" altLang="zh-CN" dirty="0"/>
              <a:t>）录入保险教学软件系统立案</a:t>
            </a:r>
          </a:p>
          <a:p>
            <a:pPr marL="274320" indent="-274320" fontAlgn="auto">
              <a:spcAft>
                <a:spcPts val="0"/>
              </a:spcAft>
              <a:buClr>
                <a:schemeClr val="accent3"/>
              </a:buClr>
              <a:buFont typeface="Wingdings 2"/>
              <a:buChar char=""/>
              <a:defRPr/>
            </a:pPr>
            <a:r>
              <a:rPr lang="en-US" altLang="zh-CN" dirty="0"/>
              <a:t>            </a:t>
            </a:r>
            <a:r>
              <a:rPr lang="zh-CN" altLang="zh-CN" dirty="0"/>
              <a:t>（</a:t>
            </a:r>
            <a:r>
              <a:rPr lang="en-US" altLang="zh-CN" dirty="0"/>
              <a:t>5</a:t>
            </a:r>
            <a:r>
              <a:rPr lang="zh-CN" altLang="zh-CN" dirty="0"/>
              <a:t>）审核《索赔申请书》等理赔单证</a:t>
            </a:r>
          </a:p>
          <a:p>
            <a:pPr marL="274320" indent="-274320" fontAlgn="auto">
              <a:spcAft>
                <a:spcPts val="0"/>
              </a:spcAft>
              <a:buClr>
                <a:schemeClr val="accent3"/>
              </a:buClr>
              <a:buFont typeface="Wingdings 2"/>
              <a:buChar char=""/>
              <a:defRPr/>
            </a:pPr>
            <a:r>
              <a:rPr lang="en-US" altLang="zh-CN" dirty="0"/>
              <a:t>            </a:t>
            </a:r>
            <a:r>
              <a:rPr lang="zh-CN" altLang="zh-CN" dirty="0"/>
              <a:t>（</a:t>
            </a:r>
            <a:r>
              <a:rPr lang="en-US" altLang="zh-CN" dirty="0"/>
              <a:t>6</a:t>
            </a:r>
            <a:r>
              <a:rPr lang="zh-CN" altLang="zh-CN" dirty="0"/>
              <a:t>）录入保险教学软件系统理赔计算</a:t>
            </a:r>
          </a:p>
          <a:p>
            <a:pPr marL="274320" indent="-274320" fontAlgn="auto">
              <a:spcAft>
                <a:spcPts val="0"/>
              </a:spcAft>
              <a:buClr>
                <a:schemeClr val="accent3"/>
              </a:buClr>
              <a:buFont typeface="Wingdings 2"/>
              <a:buChar char=""/>
              <a:defRPr/>
            </a:pPr>
            <a:r>
              <a:rPr lang="en-US" altLang="zh-CN" dirty="0"/>
              <a:t>            </a:t>
            </a:r>
            <a:r>
              <a:rPr lang="zh-CN" altLang="zh-CN" dirty="0"/>
              <a:t>（</a:t>
            </a:r>
            <a:r>
              <a:rPr lang="en-US" altLang="zh-CN" dirty="0"/>
              <a:t>7</a:t>
            </a:r>
            <a:r>
              <a:rPr lang="zh-CN" altLang="zh-CN" dirty="0"/>
              <a:t>）赔付结案</a:t>
            </a:r>
          </a:p>
          <a:p>
            <a:pPr marL="274320" indent="-274320" fontAlgn="auto">
              <a:spcAft>
                <a:spcPts val="0"/>
              </a:spcAft>
              <a:buClr>
                <a:schemeClr val="accent3"/>
              </a:buClr>
              <a:buFont typeface="Wingdings 2"/>
              <a:buChar char=""/>
              <a:defRPr/>
            </a:pPr>
            <a:endParaRPr lang="zh-CN" alt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标题 1"/>
          <p:cNvSpPr>
            <a:spLocks noGrp="1"/>
          </p:cNvSpPr>
          <p:nvPr>
            <p:ph type="title"/>
          </p:nvPr>
        </p:nvSpPr>
        <p:spPr/>
        <p:txBody>
          <a:bodyPr/>
          <a:lstStyle/>
          <a:p>
            <a:r>
              <a:rPr lang="zh-CN" altLang="zh-CN" b="1" smtClean="0"/>
              <a:t>步骤一</a:t>
            </a:r>
            <a:r>
              <a:rPr lang="en-US" altLang="zh-CN" b="1" smtClean="0"/>
              <a:t>  </a:t>
            </a:r>
            <a:r>
              <a:rPr lang="zh-CN" altLang="zh-CN" b="1" smtClean="0"/>
              <a:t>接案</a:t>
            </a:r>
            <a:endParaRPr lang="zh-CN" altLang="en-US" smtClean="0"/>
          </a:p>
        </p:txBody>
      </p:sp>
      <p:pic>
        <p:nvPicPr>
          <p:cNvPr id="75778" name="Picture 2"/>
          <p:cNvPicPr>
            <a:picLocks noGrp="1" noChangeAspect="1" noChangeArrowheads="1"/>
          </p:cNvPicPr>
          <p:nvPr>
            <p:ph idx="1"/>
          </p:nvPr>
        </p:nvPicPr>
        <p:blipFill>
          <a:blip r:embed="rId2"/>
          <a:srcRect/>
          <a:stretch>
            <a:fillRect/>
          </a:stretch>
        </p:blipFill>
        <p:spPr>
          <a:xfrm>
            <a:off x="395288" y="2205038"/>
            <a:ext cx="9259887" cy="2087562"/>
          </a:xfrm>
        </p:spPr>
      </p:pic>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标题 1"/>
          <p:cNvSpPr>
            <a:spLocks noGrp="1"/>
          </p:cNvSpPr>
          <p:nvPr>
            <p:ph type="title"/>
          </p:nvPr>
        </p:nvSpPr>
        <p:spPr/>
        <p:txBody>
          <a:bodyPr/>
          <a:lstStyle/>
          <a:p>
            <a:r>
              <a:rPr lang="zh-CN" altLang="zh-CN" b="1" smtClean="0"/>
              <a:t>步骤二</a:t>
            </a:r>
            <a:r>
              <a:rPr lang="en-US" altLang="zh-CN" b="1" smtClean="0"/>
              <a:t>  </a:t>
            </a:r>
            <a:r>
              <a:rPr lang="zh-CN" altLang="zh-CN" b="1" smtClean="0"/>
              <a:t>受 理</a:t>
            </a:r>
            <a:endParaRPr lang="zh-CN" altLang="en-US" smtClean="0"/>
          </a:p>
        </p:txBody>
      </p:sp>
      <p:pic>
        <p:nvPicPr>
          <p:cNvPr id="76802" name="Picture 2"/>
          <p:cNvPicPr>
            <a:picLocks noGrp="1" noChangeAspect="1" noChangeArrowheads="1"/>
          </p:cNvPicPr>
          <p:nvPr>
            <p:ph idx="1"/>
          </p:nvPr>
        </p:nvPicPr>
        <p:blipFill>
          <a:blip r:embed="rId2"/>
          <a:srcRect/>
          <a:stretch>
            <a:fillRect/>
          </a:stretch>
        </p:blipFill>
        <p:spPr>
          <a:xfrm>
            <a:off x="179388" y="2205038"/>
            <a:ext cx="9540875" cy="2151062"/>
          </a:xfrm>
        </p:spPr>
      </p:pic>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标题 1"/>
          <p:cNvSpPr>
            <a:spLocks noGrp="1"/>
          </p:cNvSpPr>
          <p:nvPr>
            <p:ph type="title"/>
          </p:nvPr>
        </p:nvSpPr>
        <p:spPr/>
        <p:txBody>
          <a:bodyPr/>
          <a:lstStyle/>
          <a:p>
            <a:r>
              <a:rPr lang="zh-CN" altLang="zh-CN" b="1" smtClean="0"/>
              <a:t>步骤三</a:t>
            </a:r>
            <a:r>
              <a:rPr lang="en-US" altLang="zh-CN" b="1" smtClean="0"/>
              <a:t>  </a:t>
            </a:r>
            <a:r>
              <a:rPr lang="zh-CN" altLang="zh-CN" b="1" smtClean="0"/>
              <a:t>立 案</a:t>
            </a:r>
            <a:endParaRPr lang="zh-CN" altLang="en-US" smtClean="0"/>
          </a:p>
        </p:txBody>
      </p:sp>
      <p:pic>
        <p:nvPicPr>
          <p:cNvPr id="77826" name="Picture 2"/>
          <p:cNvPicPr>
            <a:picLocks noGrp="1" noChangeAspect="1" noChangeArrowheads="1"/>
          </p:cNvPicPr>
          <p:nvPr>
            <p:ph idx="1"/>
          </p:nvPr>
        </p:nvPicPr>
        <p:blipFill>
          <a:blip r:embed="rId2"/>
          <a:srcRect/>
          <a:stretch>
            <a:fillRect/>
          </a:stretch>
        </p:blipFill>
        <p:spPr>
          <a:xfrm>
            <a:off x="184150" y="2060575"/>
            <a:ext cx="8958263" cy="2524125"/>
          </a:xfrm>
        </p:spPr>
      </p:pic>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标题 1"/>
          <p:cNvSpPr>
            <a:spLocks noGrp="1"/>
          </p:cNvSpPr>
          <p:nvPr>
            <p:ph type="title"/>
          </p:nvPr>
        </p:nvSpPr>
        <p:spPr/>
        <p:txBody>
          <a:bodyPr/>
          <a:lstStyle/>
          <a:p>
            <a:r>
              <a:rPr lang="zh-CN" altLang="zh-CN" b="1" smtClean="0"/>
              <a:t>步骤四</a:t>
            </a:r>
            <a:r>
              <a:rPr lang="en-US" altLang="zh-CN" b="1" smtClean="0"/>
              <a:t>  </a:t>
            </a:r>
            <a:r>
              <a:rPr lang="zh-CN" altLang="zh-CN" b="1" smtClean="0"/>
              <a:t>审 核</a:t>
            </a:r>
            <a:endParaRPr lang="zh-CN" altLang="en-US" smtClean="0"/>
          </a:p>
        </p:txBody>
      </p:sp>
      <p:pic>
        <p:nvPicPr>
          <p:cNvPr id="78850" name="Picture 2"/>
          <p:cNvPicPr>
            <a:picLocks noGrp="1" noChangeAspect="1" noChangeArrowheads="1"/>
          </p:cNvPicPr>
          <p:nvPr>
            <p:ph idx="1"/>
          </p:nvPr>
        </p:nvPicPr>
        <p:blipFill>
          <a:blip r:embed="rId2"/>
          <a:srcRect/>
          <a:stretch>
            <a:fillRect/>
          </a:stretch>
        </p:blipFill>
        <p:spPr>
          <a:xfrm>
            <a:off x="323850" y="2492375"/>
            <a:ext cx="8943975" cy="2520950"/>
          </a:xfrm>
        </p:spPr>
      </p:pic>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标题 1"/>
          <p:cNvSpPr>
            <a:spLocks noGrp="1"/>
          </p:cNvSpPr>
          <p:nvPr>
            <p:ph type="title"/>
          </p:nvPr>
        </p:nvSpPr>
        <p:spPr/>
        <p:txBody>
          <a:bodyPr/>
          <a:lstStyle/>
          <a:p>
            <a:r>
              <a:rPr lang="zh-CN" altLang="zh-CN" b="1" smtClean="0"/>
              <a:t>步骤五</a:t>
            </a:r>
            <a:r>
              <a:rPr lang="en-US" altLang="zh-CN" b="1" smtClean="0"/>
              <a:t>  </a:t>
            </a:r>
            <a:r>
              <a:rPr lang="zh-CN" altLang="zh-CN" b="1" smtClean="0"/>
              <a:t>核 赔</a:t>
            </a:r>
            <a:endParaRPr lang="zh-CN" altLang="en-US" smtClean="0"/>
          </a:p>
        </p:txBody>
      </p:sp>
      <p:pic>
        <p:nvPicPr>
          <p:cNvPr id="79874" name="Picture 2"/>
          <p:cNvPicPr>
            <a:picLocks noGrp="1" noChangeAspect="1" noChangeArrowheads="1"/>
          </p:cNvPicPr>
          <p:nvPr>
            <p:ph idx="1"/>
          </p:nvPr>
        </p:nvPicPr>
        <p:blipFill>
          <a:blip r:embed="rId2"/>
          <a:srcRect/>
          <a:stretch>
            <a:fillRect/>
          </a:stretch>
        </p:blipFill>
        <p:spPr>
          <a:xfrm>
            <a:off x="395288" y="2133600"/>
            <a:ext cx="8943975" cy="2519363"/>
          </a:xfrm>
        </p:spPr>
      </p:pic>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标题 1"/>
          <p:cNvSpPr>
            <a:spLocks noGrp="1"/>
          </p:cNvSpPr>
          <p:nvPr>
            <p:ph type="title"/>
          </p:nvPr>
        </p:nvSpPr>
        <p:spPr/>
        <p:txBody>
          <a:bodyPr/>
          <a:lstStyle/>
          <a:p>
            <a:r>
              <a:rPr lang="zh-CN" altLang="zh-CN" b="1" smtClean="0"/>
              <a:t>步骤六</a:t>
            </a:r>
            <a:r>
              <a:rPr lang="en-US" altLang="zh-CN" b="1" smtClean="0"/>
              <a:t>  </a:t>
            </a:r>
            <a:r>
              <a:rPr lang="zh-CN" altLang="zh-CN" b="1" smtClean="0"/>
              <a:t>结 案</a:t>
            </a:r>
            <a:endParaRPr lang="zh-CN" altLang="en-US" smtClean="0"/>
          </a:p>
        </p:txBody>
      </p:sp>
      <p:pic>
        <p:nvPicPr>
          <p:cNvPr id="80898" name="Picture 2"/>
          <p:cNvPicPr>
            <a:picLocks noGrp="1" noChangeAspect="1" noChangeArrowheads="1"/>
          </p:cNvPicPr>
          <p:nvPr>
            <p:ph idx="1"/>
          </p:nvPr>
        </p:nvPicPr>
        <p:blipFill>
          <a:blip r:embed="rId2"/>
          <a:srcRect/>
          <a:stretch>
            <a:fillRect/>
          </a:stretch>
        </p:blipFill>
        <p:spPr>
          <a:xfrm>
            <a:off x="179388" y="2133600"/>
            <a:ext cx="8447087" cy="2379663"/>
          </a:xfrm>
        </p:spPr>
      </p:pic>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fontAlgn="auto">
              <a:spcAft>
                <a:spcPts val="0"/>
              </a:spcAft>
              <a:defRPr/>
            </a:pPr>
            <a:r>
              <a:rPr lang="zh-CN" altLang="zh-CN" b="1" dirty="0"/>
              <a:t>任务二</a:t>
            </a:r>
            <a:r>
              <a:rPr lang="en-US" altLang="zh-CN" b="1" dirty="0"/>
              <a:t>   </a:t>
            </a:r>
            <a:r>
              <a:rPr lang="zh-CN" altLang="zh-CN" b="1" dirty="0"/>
              <a:t>团体人身保险理赔</a:t>
            </a:r>
            <a:r>
              <a:rPr lang="zh-CN" altLang="zh-CN" b="1" dirty="0" smtClean="0"/>
              <a:t>业务</a:t>
            </a:r>
            <a:endParaRPr lang="zh-CN" altLang="en-US" dirty="0"/>
          </a:p>
        </p:txBody>
      </p:sp>
      <p:sp>
        <p:nvSpPr>
          <p:cNvPr id="3" name="内容占位符 2"/>
          <p:cNvSpPr>
            <a:spLocks noGrp="1"/>
          </p:cNvSpPr>
          <p:nvPr>
            <p:ph idx="1"/>
          </p:nvPr>
        </p:nvSpPr>
        <p:spPr/>
        <p:txBody>
          <a:bodyPr>
            <a:normAutofit fontScale="85000" lnSpcReduction="20000"/>
          </a:bodyPr>
          <a:lstStyle/>
          <a:p>
            <a:pPr marL="274320" indent="-274320" fontAlgn="auto">
              <a:spcAft>
                <a:spcPts val="0"/>
              </a:spcAft>
              <a:buClr>
                <a:schemeClr val="accent3"/>
              </a:buClr>
              <a:buFont typeface="Wingdings 2"/>
              <a:buChar char=""/>
              <a:defRPr/>
            </a:pPr>
            <a:r>
              <a:rPr lang="zh-CN" altLang="zh-CN" b="1" dirty="0"/>
              <a:t>【任务描述】</a:t>
            </a:r>
            <a:r>
              <a:rPr lang="zh-CN" altLang="zh-CN" dirty="0"/>
              <a:t>对被保险人发生风险事故后，企业负责人向保险公司提出的索赔申请，保险人按照保险合同的约定审核保险责任，决定是否赔付并计算赔付金额、缮制赔案的处理过程。</a:t>
            </a:r>
          </a:p>
          <a:p>
            <a:pPr marL="274320" indent="-274320" fontAlgn="auto">
              <a:spcAft>
                <a:spcPts val="0"/>
              </a:spcAft>
              <a:buClr>
                <a:schemeClr val="accent3"/>
              </a:buClr>
              <a:buFont typeface="Wingdings 2"/>
              <a:buChar char=""/>
              <a:defRPr/>
            </a:pPr>
            <a:r>
              <a:rPr lang="zh-CN" altLang="zh-CN" dirty="0"/>
              <a:t>【</a:t>
            </a:r>
            <a:r>
              <a:rPr lang="zh-CN" altLang="zh-CN" b="1" dirty="0"/>
              <a:t>工作情景</a:t>
            </a:r>
            <a:r>
              <a:rPr lang="zh-CN" altLang="zh-CN" dirty="0"/>
              <a:t>】</a:t>
            </a:r>
          </a:p>
          <a:p>
            <a:pPr marL="274320" indent="-274320" fontAlgn="auto">
              <a:spcAft>
                <a:spcPts val="0"/>
              </a:spcAft>
              <a:buClr>
                <a:schemeClr val="accent3"/>
              </a:buClr>
              <a:buFont typeface="Wingdings 2"/>
              <a:buChar char=""/>
              <a:defRPr/>
            </a:pPr>
            <a:r>
              <a:rPr lang="en-US" altLang="zh-CN" dirty="0"/>
              <a:t>1</a:t>
            </a:r>
            <a:r>
              <a:rPr lang="zh-CN" altLang="zh-CN" dirty="0"/>
              <a:t>．活动地点：保险模拟教室</a:t>
            </a:r>
          </a:p>
          <a:p>
            <a:pPr marL="274320" indent="-274320" fontAlgn="auto">
              <a:spcAft>
                <a:spcPts val="0"/>
              </a:spcAft>
              <a:buClr>
                <a:schemeClr val="accent3"/>
              </a:buClr>
              <a:buFont typeface="Wingdings 2"/>
              <a:buChar char=""/>
              <a:defRPr/>
            </a:pPr>
            <a:r>
              <a:rPr lang="en-US" altLang="zh-CN" dirty="0"/>
              <a:t>2</a:t>
            </a:r>
            <a:r>
              <a:rPr lang="zh-CN" altLang="zh-CN" dirty="0"/>
              <a:t>．角色分配：接案员、理赔员、核赔员</a:t>
            </a:r>
          </a:p>
          <a:p>
            <a:pPr marL="274320" indent="-274320" fontAlgn="auto">
              <a:spcAft>
                <a:spcPts val="0"/>
              </a:spcAft>
              <a:buClr>
                <a:schemeClr val="accent3"/>
              </a:buClr>
              <a:buFont typeface="Wingdings 2"/>
              <a:buChar char=""/>
              <a:defRPr/>
            </a:pPr>
            <a:r>
              <a:rPr lang="en-US" altLang="zh-CN" dirty="0"/>
              <a:t>3</a:t>
            </a:r>
            <a:r>
              <a:rPr lang="zh-CN" altLang="zh-CN" dirty="0"/>
              <a:t>．有关业务</a:t>
            </a:r>
            <a:r>
              <a:rPr lang="zh-CN" altLang="zh-CN" dirty="0" smtClean="0"/>
              <a:t>：</a:t>
            </a:r>
            <a:endParaRPr lang="en-US" altLang="zh-CN" dirty="0" smtClean="0"/>
          </a:p>
          <a:p>
            <a:pPr marL="274320" indent="-274320" fontAlgn="auto">
              <a:spcAft>
                <a:spcPts val="0"/>
              </a:spcAft>
              <a:buClr>
                <a:schemeClr val="accent3"/>
              </a:buClr>
              <a:buFont typeface="Wingdings 2"/>
              <a:buChar char=""/>
              <a:defRPr/>
            </a:pPr>
            <a:r>
              <a:rPr lang="zh-CN" altLang="zh-CN" dirty="0" smtClean="0"/>
              <a:t>（</a:t>
            </a:r>
            <a:r>
              <a:rPr lang="en-US" altLang="zh-CN" dirty="0"/>
              <a:t>1</a:t>
            </a:r>
            <a:r>
              <a:rPr lang="zh-CN" altLang="zh-CN" dirty="0"/>
              <a:t>）接案时调出保单信息，填写《保险金给付申请书》</a:t>
            </a:r>
          </a:p>
          <a:p>
            <a:pPr marL="274320" indent="-274320" fontAlgn="auto">
              <a:spcAft>
                <a:spcPts val="0"/>
              </a:spcAft>
              <a:buClr>
                <a:schemeClr val="accent3"/>
              </a:buClr>
              <a:buFont typeface="Wingdings 2"/>
              <a:buChar char=""/>
              <a:defRPr/>
            </a:pPr>
            <a:r>
              <a:rPr lang="zh-CN" altLang="zh-CN" dirty="0" smtClean="0"/>
              <a:t>（</a:t>
            </a:r>
            <a:r>
              <a:rPr lang="en-US" altLang="zh-CN" dirty="0"/>
              <a:t>2</a:t>
            </a:r>
            <a:r>
              <a:rPr lang="zh-CN" altLang="zh-CN" dirty="0"/>
              <a:t>）审核有关理赔手续资料</a:t>
            </a:r>
          </a:p>
          <a:p>
            <a:pPr marL="274320" indent="-274320" fontAlgn="auto">
              <a:spcAft>
                <a:spcPts val="0"/>
              </a:spcAft>
              <a:buClr>
                <a:schemeClr val="accent3"/>
              </a:buClr>
              <a:buFont typeface="Wingdings 2"/>
              <a:buChar char=""/>
              <a:defRPr/>
            </a:pPr>
            <a:r>
              <a:rPr lang="zh-CN" altLang="zh-CN" dirty="0" smtClean="0"/>
              <a:t>（</a:t>
            </a:r>
            <a:r>
              <a:rPr lang="en-US" altLang="zh-CN" dirty="0"/>
              <a:t>3</a:t>
            </a:r>
            <a:r>
              <a:rPr lang="zh-CN" altLang="zh-CN" dirty="0"/>
              <a:t>）录入保险教学软件系统立案</a:t>
            </a:r>
          </a:p>
          <a:p>
            <a:pPr marL="274320" indent="-274320" fontAlgn="auto">
              <a:spcAft>
                <a:spcPts val="0"/>
              </a:spcAft>
              <a:buClr>
                <a:schemeClr val="accent3"/>
              </a:buClr>
              <a:buFont typeface="Wingdings 2"/>
              <a:buChar char=""/>
              <a:defRPr/>
            </a:pPr>
            <a:r>
              <a:rPr lang="zh-CN" altLang="zh-CN" dirty="0" smtClean="0"/>
              <a:t>（</a:t>
            </a:r>
            <a:r>
              <a:rPr lang="en-US" altLang="zh-CN" dirty="0"/>
              <a:t>4</a:t>
            </a:r>
            <a:r>
              <a:rPr lang="zh-CN" altLang="zh-CN" dirty="0"/>
              <a:t>）理赔单证核赔</a:t>
            </a:r>
          </a:p>
          <a:p>
            <a:pPr marL="274320" indent="-274320" fontAlgn="auto">
              <a:spcAft>
                <a:spcPts val="0"/>
              </a:spcAft>
              <a:buClr>
                <a:schemeClr val="accent3"/>
              </a:buClr>
              <a:buFont typeface="Wingdings 2"/>
              <a:buChar char=""/>
              <a:defRPr/>
            </a:pPr>
            <a:r>
              <a:rPr lang="zh-CN" altLang="zh-CN" dirty="0" smtClean="0"/>
              <a:t>（</a:t>
            </a:r>
            <a:r>
              <a:rPr lang="en-US" altLang="zh-CN" dirty="0"/>
              <a:t>5</a:t>
            </a:r>
            <a:r>
              <a:rPr lang="zh-CN" altLang="zh-CN" dirty="0"/>
              <a:t>）录入保险教学软件系统理赔计算</a:t>
            </a:r>
          </a:p>
          <a:p>
            <a:pPr marL="274320" indent="-274320" fontAlgn="auto">
              <a:spcAft>
                <a:spcPts val="0"/>
              </a:spcAft>
              <a:buClr>
                <a:schemeClr val="accent3"/>
              </a:buClr>
              <a:buFont typeface="Wingdings 2"/>
              <a:buChar char=""/>
              <a:defRPr/>
            </a:pPr>
            <a:r>
              <a:rPr lang="zh-CN" altLang="zh-CN" dirty="0" smtClean="0"/>
              <a:t>（</a:t>
            </a:r>
            <a:r>
              <a:rPr lang="en-US" altLang="zh-CN" dirty="0"/>
              <a:t>6</a:t>
            </a:r>
            <a:r>
              <a:rPr lang="zh-CN" altLang="zh-CN" dirty="0"/>
              <a:t>）赔付结案</a:t>
            </a:r>
          </a:p>
          <a:p>
            <a:pPr marL="274320" indent="-274320" fontAlgn="auto">
              <a:spcAft>
                <a:spcPts val="0"/>
              </a:spcAft>
              <a:buClr>
                <a:schemeClr val="accent3"/>
              </a:buClr>
              <a:buFont typeface="Wingdings 2"/>
              <a:buChar char=""/>
              <a:defRPr/>
            </a:pPr>
            <a:endParaRPr lang="zh-CN" alt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标题 1"/>
          <p:cNvSpPr>
            <a:spLocks noGrp="1"/>
          </p:cNvSpPr>
          <p:nvPr>
            <p:ph type="title"/>
          </p:nvPr>
        </p:nvSpPr>
        <p:spPr/>
        <p:txBody>
          <a:bodyPr/>
          <a:lstStyle/>
          <a:p>
            <a:r>
              <a:rPr lang="zh-CN" altLang="zh-CN" b="1" smtClean="0"/>
              <a:t>步骤一</a:t>
            </a:r>
            <a:r>
              <a:rPr lang="en-US" altLang="zh-CN" b="1" smtClean="0"/>
              <a:t>  </a:t>
            </a:r>
            <a:r>
              <a:rPr lang="zh-CN" altLang="zh-CN" b="1" smtClean="0"/>
              <a:t>接案立案</a:t>
            </a:r>
            <a:endParaRPr lang="zh-CN" altLang="en-US" smtClean="0"/>
          </a:p>
        </p:txBody>
      </p:sp>
      <p:sp>
        <p:nvSpPr>
          <p:cNvPr id="82946" name="内容占位符 2"/>
          <p:cNvSpPr>
            <a:spLocks noGrp="1"/>
          </p:cNvSpPr>
          <p:nvPr>
            <p:ph idx="1"/>
          </p:nvPr>
        </p:nvSpPr>
        <p:spPr/>
        <p:txBody>
          <a:bodyPr/>
          <a:lstStyle/>
          <a:p>
            <a:r>
              <a:rPr lang="zh-CN" altLang="zh-CN" smtClean="0"/>
              <a:t>（一）报案登记 </a:t>
            </a:r>
          </a:p>
          <a:p>
            <a:r>
              <a:rPr lang="zh-CN" altLang="zh-CN" smtClean="0"/>
              <a:t>（二）填写《保险金给付通知书》按以下要求进</a:t>
            </a:r>
            <a:endParaRPr lang="en-US" altLang="zh-CN" smtClean="0"/>
          </a:p>
          <a:p>
            <a:r>
              <a:rPr lang="zh-CN" altLang="zh-CN" smtClean="0"/>
              <a:t>（三）查抄单底 </a:t>
            </a:r>
            <a:endParaRPr lang="en-US" altLang="zh-CN" smtClean="0"/>
          </a:p>
          <a:p>
            <a:r>
              <a:rPr lang="zh-CN" altLang="zh-CN" smtClean="0"/>
              <a:t>（四）核对报案记录 </a:t>
            </a:r>
          </a:p>
          <a:p>
            <a:r>
              <a:rPr lang="en-US" altLang="zh-CN" smtClean="0"/>
              <a:t> </a:t>
            </a:r>
            <a:r>
              <a:rPr lang="zh-CN" altLang="zh-CN" smtClean="0"/>
              <a:t>（五）立案登记 </a:t>
            </a:r>
          </a:p>
          <a:p>
            <a:r>
              <a:rPr lang="en-US" altLang="zh-CN" smtClean="0"/>
              <a:t> </a:t>
            </a:r>
            <a:r>
              <a:rPr lang="zh-CN" altLang="zh-CN" smtClean="0"/>
              <a:t>（六）重大案件上报 </a:t>
            </a:r>
          </a:p>
          <a:p>
            <a:endParaRPr lang="zh-CN" altLang="zh-CN" smtClean="0"/>
          </a:p>
          <a:p>
            <a:endParaRPr lang="zh-CN" alt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标题 1"/>
          <p:cNvSpPr>
            <a:spLocks noGrp="1"/>
          </p:cNvSpPr>
          <p:nvPr>
            <p:ph type="title"/>
          </p:nvPr>
        </p:nvSpPr>
        <p:spPr/>
        <p:txBody>
          <a:bodyPr/>
          <a:lstStyle/>
          <a:p>
            <a:r>
              <a:rPr lang="zh-CN" altLang="zh-CN" b="1" smtClean="0"/>
              <a:t>步骤二</a:t>
            </a:r>
            <a:r>
              <a:rPr lang="en-US" altLang="zh-CN" b="1" smtClean="0"/>
              <a:t>    </a:t>
            </a:r>
            <a:r>
              <a:rPr lang="zh-CN" altLang="zh-CN" b="1" smtClean="0"/>
              <a:t>认识保险的分类</a:t>
            </a:r>
            <a:endParaRPr lang="zh-CN" altLang="en-US" smtClean="0"/>
          </a:p>
        </p:txBody>
      </p:sp>
      <p:sp>
        <p:nvSpPr>
          <p:cNvPr id="19458" name="内容占位符 2"/>
          <p:cNvSpPr>
            <a:spLocks noGrp="1"/>
          </p:cNvSpPr>
          <p:nvPr>
            <p:ph idx="1"/>
          </p:nvPr>
        </p:nvSpPr>
        <p:spPr/>
        <p:txBody>
          <a:bodyPr/>
          <a:lstStyle/>
          <a:p>
            <a:r>
              <a:rPr lang="en-US" altLang="zh-CN" smtClean="0"/>
              <a:t>1</a:t>
            </a:r>
            <a:r>
              <a:rPr lang="zh-CN" altLang="zh-CN" smtClean="0"/>
              <a:t>、按照实施方式分类</a:t>
            </a:r>
          </a:p>
          <a:p>
            <a:r>
              <a:rPr lang="zh-CN" altLang="zh-CN" smtClean="0"/>
              <a:t>①强制保险</a:t>
            </a:r>
          </a:p>
          <a:p>
            <a:r>
              <a:rPr lang="zh-CN" altLang="zh-CN" smtClean="0"/>
              <a:t>②自愿保险</a:t>
            </a:r>
          </a:p>
          <a:p>
            <a:r>
              <a:rPr lang="en-US" altLang="zh-CN" smtClean="0"/>
              <a:t>2</a:t>
            </a:r>
            <a:r>
              <a:rPr lang="zh-CN" altLang="zh-CN" smtClean="0"/>
              <a:t>、按照保险标的分类</a:t>
            </a:r>
          </a:p>
          <a:p>
            <a:r>
              <a:rPr lang="zh-CN" altLang="zh-CN" smtClean="0"/>
              <a:t>①财产保险</a:t>
            </a:r>
            <a:endParaRPr lang="en-US" altLang="zh-CN" smtClean="0"/>
          </a:p>
          <a:p>
            <a:r>
              <a:rPr lang="zh-CN" altLang="zh-CN" smtClean="0"/>
              <a:t>②人身保险</a:t>
            </a:r>
          </a:p>
          <a:p>
            <a:endParaRPr lang="zh-CN" altLang="en-US"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标题 1"/>
          <p:cNvSpPr>
            <a:spLocks noGrp="1"/>
          </p:cNvSpPr>
          <p:nvPr>
            <p:ph type="title"/>
          </p:nvPr>
        </p:nvSpPr>
        <p:spPr/>
        <p:txBody>
          <a:bodyPr/>
          <a:lstStyle/>
          <a:p>
            <a:r>
              <a:rPr lang="zh-CN" altLang="zh-CN" b="1" smtClean="0"/>
              <a:t>步骤二</a:t>
            </a:r>
            <a:r>
              <a:rPr lang="en-US" altLang="zh-CN" b="1" smtClean="0"/>
              <a:t>   </a:t>
            </a:r>
            <a:r>
              <a:rPr lang="zh-CN" altLang="zh-CN" b="1" smtClean="0"/>
              <a:t>理赔调查</a:t>
            </a:r>
            <a:endParaRPr lang="zh-CN" altLang="en-US" smtClean="0"/>
          </a:p>
        </p:txBody>
      </p:sp>
      <p:sp>
        <p:nvSpPr>
          <p:cNvPr id="83970" name="内容占位符 2"/>
          <p:cNvSpPr>
            <a:spLocks noGrp="1"/>
          </p:cNvSpPr>
          <p:nvPr>
            <p:ph idx="1"/>
          </p:nvPr>
        </p:nvSpPr>
        <p:spPr/>
        <p:txBody>
          <a:bodyPr/>
          <a:lstStyle/>
          <a:p>
            <a:r>
              <a:rPr lang="zh-CN" altLang="zh-CN" smtClean="0"/>
              <a:t>（一）查明出险时间、地点及原因 </a:t>
            </a:r>
          </a:p>
          <a:p>
            <a:r>
              <a:rPr lang="zh-CN" altLang="zh-CN" smtClean="0"/>
              <a:t>（二）现场拍照</a:t>
            </a:r>
            <a:endParaRPr lang="en-US" altLang="zh-CN" smtClean="0"/>
          </a:p>
          <a:p>
            <a:r>
              <a:rPr lang="en-US" altLang="zh-CN" smtClean="0"/>
              <a:t> </a:t>
            </a:r>
            <a:r>
              <a:rPr lang="zh-CN" altLang="zh-CN" smtClean="0"/>
              <a:t>（三）搜集有关单证</a:t>
            </a:r>
            <a:endParaRPr lang="en-US" altLang="zh-CN" smtClean="0"/>
          </a:p>
          <a:p>
            <a:r>
              <a:rPr lang="zh-CN" altLang="zh-CN" smtClean="0"/>
              <a:t>（四）估计伤亡情况</a:t>
            </a:r>
            <a:endParaRPr lang="en-US" altLang="zh-CN" smtClean="0"/>
          </a:p>
          <a:p>
            <a:r>
              <a:rPr lang="zh-CN" altLang="zh-CN" smtClean="0"/>
              <a:t>（五）缮制《理赔调查报告》</a:t>
            </a:r>
            <a:endParaRPr lang="zh-CN" altLang="en-US" smtClean="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标题 1"/>
          <p:cNvSpPr>
            <a:spLocks noGrp="1"/>
          </p:cNvSpPr>
          <p:nvPr>
            <p:ph type="title"/>
          </p:nvPr>
        </p:nvSpPr>
        <p:spPr/>
        <p:txBody>
          <a:bodyPr/>
          <a:lstStyle/>
          <a:p>
            <a:r>
              <a:rPr lang="zh-CN" altLang="zh-CN" b="1" smtClean="0"/>
              <a:t>步骤三</a:t>
            </a:r>
            <a:r>
              <a:rPr lang="en-US" altLang="zh-CN" b="1" smtClean="0"/>
              <a:t>   </a:t>
            </a:r>
            <a:r>
              <a:rPr lang="zh-CN" altLang="zh-CN" b="1" smtClean="0"/>
              <a:t>责任核定</a:t>
            </a:r>
            <a:endParaRPr lang="zh-CN" altLang="en-US" smtClean="0"/>
          </a:p>
        </p:txBody>
      </p:sp>
      <p:sp>
        <p:nvSpPr>
          <p:cNvPr id="84994" name="内容占位符 2"/>
          <p:cNvSpPr>
            <a:spLocks noGrp="1"/>
          </p:cNvSpPr>
          <p:nvPr>
            <p:ph idx="1"/>
          </p:nvPr>
        </p:nvSpPr>
        <p:spPr/>
        <p:txBody>
          <a:bodyPr/>
          <a:lstStyle/>
          <a:p>
            <a:r>
              <a:rPr lang="zh-CN" altLang="zh-CN" smtClean="0"/>
              <a:t>（一）出险时保险合同是否有效</a:t>
            </a:r>
          </a:p>
          <a:p>
            <a:r>
              <a:rPr lang="zh-CN" altLang="zh-CN" smtClean="0"/>
              <a:t>（二）发生意外伤害事故是否真实</a:t>
            </a:r>
          </a:p>
          <a:p>
            <a:r>
              <a:rPr lang="zh-CN" altLang="zh-CN" smtClean="0"/>
              <a:t>（三）意外伤害事故发生时间是否在保险期间内</a:t>
            </a:r>
          </a:p>
          <a:p>
            <a:r>
              <a:rPr lang="zh-CN" altLang="zh-CN" smtClean="0"/>
              <a:t>（四）意外伤害事故是否属于保险责任</a:t>
            </a:r>
            <a:endParaRPr lang="en-US" altLang="zh-CN" smtClean="0"/>
          </a:p>
          <a:p>
            <a:r>
              <a:rPr lang="zh-CN" altLang="zh-CN" smtClean="0"/>
              <a:t>（五）索赔申请人所提供的索赔单证是否完整、真实、有效</a:t>
            </a:r>
            <a:endParaRPr lang="en-US" altLang="zh-CN" smtClean="0"/>
          </a:p>
          <a:p>
            <a:r>
              <a:rPr lang="zh-CN" altLang="zh-CN" smtClean="0"/>
              <a:t>（六）索赔时效是否已经结束</a:t>
            </a:r>
            <a:endParaRPr lang="en-US" altLang="zh-CN" smtClean="0"/>
          </a:p>
          <a:p>
            <a:r>
              <a:rPr lang="zh-CN" altLang="zh-CN" smtClean="0"/>
              <a:t>（七）出险人是否存在伤残观察期</a:t>
            </a:r>
            <a:endParaRPr lang="en-US" altLang="zh-CN" smtClean="0"/>
          </a:p>
          <a:p>
            <a:r>
              <a:rPr lang="zh-CN" altLang="zh-CN" smtClean="0"/>
              <a:t>（八）被保险人职业或工种危险性是否已发生变化</a:t>
            </a:r>
            <a:endParaRPr lang="zh-CN" altLang="en-US"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fontAlgn="auto">
              <a:spcAft>
                <a:spcPts val="0"/>
              </a:spcAft>
              <a:defRPr/>
            </a:pPr>
            <a:r>
              <a:rPr lang="zh-CN" altLang="zh-CN" b="1" dirty="0"/>
              <a:t>项目五</a:t>
            </a:r>
            <a:r>
              <a:rPr lang="en-US" altLang="zh-CN" b="1" dirty="0"/>
              <a:t>    </a:t>
            </a:r>
            <a:r>
              <a:rPr lang="zh-CN" altLang="zh-CN" b="1" dirty="0"/>
              <a:t>人身保险客户服务</a:t>
            </a:r>
            <a:r>
              <a:rPr lang="zh-CN" altLang="zh-CN" b="1" dirty="0" smtClean="0"/>
              <a:t>业务</a:t>
            </a:r>
            <a:endParaRPr lang="zh-CN" altLang="en-US" dirty="0"/>
          </a:p>
        </p:txBody>
      </p:sp>
      <p:sp>
        <p:nvSpPr>
          <p:cNvPr id="86018" name="内容占位符 2"/>
          <p:cNvSpPr>
            <a:spLocks noGrp="1"/>
          </p:cNvSpPr>
          <p:nvPr>
            <p:ph idx="1"/>
          </p:nvPr>
        </p:nvSpPr>
        <p:spPr/>
        <p:txBody>
          <a:bodyPr/>
          <a:lstStyle/>
          <a:p>
            <a:r>
              <a:rPr lang="zh-CN" altLang="zh-CN" b="1" smtClean="0"/>
              <a:t>【学习目标】</a:t>
            </a:r>
            <a:endParaRPr lang="zh-CN" altLang="zh-CN" smtClean="0"/>
          </a:p>
          <a:p>
            <a:r>
              <a:rPr lang="zh-CN" altLang="zh-CN" b="1" smtClean="0"/>
              <a:t>熟悉：</a:t>
            </a:r>
            <a:r>
              <a:rPr lang="en-US" altLang="zh-CN" b="1" smtClean="0"/>
              <a:t>  </a:t>
            </a:r>
            <a:r>
              <a:rPr lang="zh-CN" altLang="zh-CN" smtClean="0"/>
              <a:t>接待客户咨询的基本程序、客户回访的基本内容、孤儿保单的接收程序及后续服务内容，接待理赔报案的程序，接待客户投诉的基本程序。</a:t>
            </a:r>
          </a:p>
          <a:p>
            <a:r>
              <a:rPr lang="zh-CN" altLang="zh-CN" b="1" smtClean="0"/>
              <a:t>掌握：</a:t>
            </a:r>
            <a:r>
              <a:rPr lang="en-US" altLang="zh-CN" b="1" smtClean="0"/>
              <a:t>  </a:t>
            </a:r>
            <a:r>
              <a:rPr lang="zh-CN" altLang="zh-CN" smtClean="0"/>
              <a:t>客服人员的基本接待礼仪、电话接听礼仪、与客户交谈的基本技巧、稳定投诉客户情绪的方法。</a:t>
            </a:r>
          </a:p>
          <a:p>
            <a:r>
              <a:rPr lang="zh-CN" altLang="zh-CN" b="1" smtClean="0"/>
              <a:t>会操作：</a:t>
            </a:r>
            <a:r>
              <a:rPr lang="zh-CN" altLang="zh-CN" smtClean="0"/>
              <a:t>接待咨询的话术、接待登记表的填写方法、客户回访的话术、接手孤儿保单的话术、受理投诉的话术及投诉登记的方法。</a:t>
            </a:r>
          </a:p>
          <a:p>
            <a:endParaRPr lang="zh-CN" altLang="en-US"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标题 1"/>
          <p:cNvSpPr>
            <a:spLocks noGrp="1"/>
          </p:cNvSpPr>
          <p:nvPr>
            <p:ph type="title"/>
          </p:nvPr>
        </p:nvSpPr>
        <p:spPr/>
        <p:txBody>
          <a:bodyPr/>
          <a:lstStyle/>
          <a:p>
            <a:endParaRPr lang="zh-CN" altLang="en-US" smtClean="0"/>
          </a:p>
        </p:txBody>
      </p:sp>
      <p:sp>
        <p:nvSpPr>
          <p:cNvPr id="3" name="内容占位符 2"/>
          <p:cNvSpPr>
            <a:spLocks noGrp="1"/>
          </p:cNvSpPr>
          <p:nvPr>
            <p:ph idx="1"/>
          </p:nvPr>
        </p:nvSpPr>
        <p:spPr>
          <a:xfrm>
            <a:off x="457200" y="1935163"/>
            <a:ext cx="8229600" cy="4589462"/>
          </a:xfrm>
        </p:spPr>
        <p:txBody>
          <a:bodyPr>
            <a:normAutofit fontScale="77500" lnSpcReduction="20000"/>
          </a:bodyPr>
          <a:lstStyle/>
          <a:p>
            <a:pPr marL="274320" indent="-274320" fontAlgn="auto">
              <a:spcAft>
                <a:spcPts val="0"/>
              </a:spcAft>
              <a:buClr>
                <a:schemeClr val="accent3"/>
              </a:buClr>
              <a:buFont typeface="Wingdings 2"/>
              <a:buChar char=""/>
              <a:defRPr/>
            </a:pPr>
            <a:r>
              <a:rPr lang="zh-CN" altLang="zh-CN" dirty="0"/>
              <a:t>【</a:t>
            </a:r>
            <a:r>
              <a:rPr lang="zh-CN" altLang="zh-CN" b="1" dirty="0"/>
              <a:t>导入案例</a:t>
            </a:r>
            <a:r>
              <a:rPr lang="zh-CN" altLang="zh-CN" dirty="0"/>
              <a:t>】</a:t>
            </a:r>
          </a:p>
          <a:p>
            <a:pPr marL="274320" indent="-274320" fontAlgn="auto">
              <a:spcAft>
                <a:spcPts val="0"/>
              </a:spcAft>
              <a:buClr>
                <a:schemeClr val="accent3"/>
              </a:buClr>
              <a:buFont typeface="Wingdings 2"/>
              <a:buChar char=""/>
              <a:defRPr/>
            </a:pPr>
            <a:r>
              <a:rPr lang="zh-CN" altLang="zh-CN" dirty="0"/>
              <a:t>保险公司客服人员小林今早接待了一位上门咨询人身保险业务的客户李先生，通过热情、礼貌的接待服务小林获得了较为详细的客户资料并进行了登记，为下一步销售人员开展工作打下了良好的基础。</a:t>
            </a:r>
          </a:p>
          <a:p>
            <a:pPr marL="274320" indent="-274320" fontAlgn="auto">
              <a:spcAft>
                <a:spcPts val="0"/>
              </a:spcAft>
              <a:buClr>
                <a:schemeClr val="accent3"/>
              </a:buClr>
              <a:buFont typeface="Wingdings 2"/>
              <a:buChar char=""/>
              <a:defRPr/>
            </a:pPr>
            <a:r>
              <a:rPr lang="zh-CN" altLang="zh-CN" dirty="0"/>
              <a:t>保险属于一个特殊的服务行业，它较一般的商品销售行业服务性更强。保险表面上买卖的是一纸合同，其实质交易的却是一种服务。严格的说保险客户服务是指保险人在与现有客户及潜在客户接触的阶段，通过畅通有效的服务渠道，为客户提供产品信息、品质保证、合同义务履行、客户保全、纠纷处理等项目的服务及基于客户的特殊要求和对客户的特别关注而提供的附加服务内容，包括售前、售中和售后服务。</a:t>
            </a:r>
          </a:p>
          <a:p>
            <a:pPr marL="274320" indent="-274320" fontAlgn="auto">
              <a:spcAft>
                <a:spcPts val="0"/>
              </a:spcAft>
              <a:buClr>
                <a:schemeClr val="accent3"/>
              </a:buClr>
              <a:buFont typeface="Wingdings 2"/>
              <a:buChar char=""/>
              <a:defRPr/>
            </a:pPr>
            <a:r>
              <a:rPr lang="zh-CN" altLang="zh-CN" dirty="0"/>
              <a:t>保险人与被保险人之间的主要关系</a:t>
            </a:r>
            <a:r>
              <a:rPr lang="en-US" altLang="zh-CN" dirty="0"/>
              <a:t>,</a:t>
            </a:r>
            <a:r>
              <a:rPr lang="zh-CN" altLang="zh-CN" dirty="0"/>
              <a:t>就是服务与被服务的关系，服务贯穿于整个保险活动中，是保险的生命。服务质量的好坏、服务水平的高低决定着保险公司的兴衰存亡。要客户购买保险就必须要他信任保险公司，要他信任公司就必须要他先感受到公司全面贴心的专业服务</a:t>
            </a:r>
            <a:r>
              <a:rPr lang="zh-CN" altLang="zh-CN" dirty="0" smtClean="0"/>
              <a:t>。</a:t>
            </a:r>
            <a:endParaRPr lang="zh-CN" altLang="zh-CN"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标题 1"/>
          <p:cNvSpPr>
            <a:spLocks noGrp="1"/>
          </p:cNvSpPr>
          <p:nvPr>
            <p:ph type="title"/>
          </p:nvPr>
        </p:nvSpPr>
        <p:spPr/>
        <p:txBody>
          <a:bodyPr/>
          <a:lstStyle/>
          <a:p>
            <a:r>
              <a:rPr lang="zh-CN" altLang="zh-CN" b="1" smtClean="0"/>
              <a:t>任务</a:t>
            </a:r>
            <a:r>
              <a:rPr lang="en-US" altLang="zh-CN" b="1" smtClean="0"/>
              <a:t>      </a:t>
            </a:r>
            <a:r>
              <a:rPr lang="zh-CN" altLang="zh-CN" b="1" smtClean="0"/>
              <a:t>售前售后客户服务</a:t>
            </a:r>
            <a:endParaRPr lang="zh-CN" altLang="en-US" smtClean="0"/>
          </a:p>
        </p:txBody>
      </p:sp>
      <p:sp>
        <p:nvSpPr>
          <p:cNvPr id="3" name="内容占位符 2"/>
          <p:cNvSpPr>
            <a:spLocks noGrp="1"/>
          </p:cNvSpPr>
          <p:nvPr>
            <p:ph idx="1"/>
          </p:nvPr>
        </p:nvSpPr>
        <p:spPr/>
        <p:txBody>
          <a:bodyPr>
            <a:normAutofit fontScale="85000" lnSpcReduction="20000"/>
          </a:bodyPr>
          <a:lstStyle/>
          <a:p>
            <a:pPr marL="274320" indent="-274320" fontAlgn="auto">
              <a:spcAft>
                <a:spcPts val="0"/>
              </a:spcAft>
              <a:buClr>
                <a:schemeClr val="accent3"/>
              </a:buClr>
              <a:buFont typeface="Wingdings 2"/>
              <a:buChar char=""/>
              <a:defRPr/>
            </a:pPr>
            <a:r>
              <a:rPr lang="zh-CN" altLang="zh-CN" dirty="0"/>
              <a:t>【</a:t>
            </a:r>
            <a:r>
              <a:rPr lang="zh-CN" altLang="zh-CN" b="1" dirty="0"/>
              <a:t>任务描述</a:t>
            </a:r>
            <a:r>
              <a:rPr lang="zh-CN" altLang="zh-CN" dirty="0"/>
              <a:t>】</a:t>
            </a:r>
          </a:p>
          <a:p>
            <a:pPr marL="274320" indent="-274320" fontAlgn="auto">
              <a:spcAft>
                <a:spcPts val="0"/>
              </a:spcAft>
              <a:buClr>
                <a:schemeClr val="accent3"/>
              </a:buClr>
              <a:buFont typeface="Wingdings 2"/>
              <a:buChar char=""/>
              <a:defRPr/>
            </a:pPr>
            <a:r>
              <a:rPr lang="en-US" altLang="zh-CN" dirty="0"/>
              <a:t>      </a:t>
            </a:r>
            <a:r>
              <a:rPr lang="zh-CN" altLang="zh-CN" dirty="0"/>
              <a:t>人身保险客户服务业务就是通过为购买人身保险的客户提供售前、售中、售后的“全程服务”使客户对保险公司建立并巩固信任感，在客户群中建立起良好的信誉。</a:t>
            </a:r>
          </a:p>
          <a:p>
            <a:pPr marL="274320" indent="-274320" fontAlgn="auto">
              <a:spcAft>
                <a:spcPts val="0"/>
              </a:spcAft>
              <a:buClr>
                <a:schemeClr val="accent3"/>
              </a:buClr>
              <a:buFont typeface="Wingdings 2"/>
              <a:buChar char=""/>
              <a:defRPr/>
            </a:pPr>
            <a:r>
              <a:rPr lang="zh-CN" altLang="zh-CN" dirty="0"/>
              <a:t>【</a:t>
            </a:r>
            <a:r>
              <a:rPr lang="zh-CN" altLang="zh-CN" b="1" dirty="0"/>
              <a:t>工作情景</a:t>
            </a:r>
            <a:r>
              <a:rPr lang="zh-CN" altLang="zh-CN" dirty="0"/>
              <a:t>】</a:t>
            </a:r>
          </a:p>
          <a:p>
            <a:pPr marL="274320" indent="-274320" fontAlgn="auto">
              <a:spcAft>
                <a:spcPts val="0"/>
              </a:spcAft>
              <a:buClr>
                <a:schemeClr val="accent3"/>
              </a:buClr>
              <a:buFont typeface="Wingdings 2"/>
              <a:buChar char=""/>
              <a:defRPr/>
            </a:pPr>
            <a:r>
              <a:rPr lang="en-US" altLang="zh-CN" dirty="0"/>
              <a:t>1</a:t>
            </a:r>
            <a:r>
              <a:rPr lang="zh-CN" altLang="zh-CN" dirty="0"/>
              <a:t>．活动地点：保险模拟教室的咨询台或客户接待室。</a:t>
            </a:r>
          </a:p>
          <a:p>
            <a:pPr marL="274320" indent="-274320" fontAlgn="auto">
              <a:spcAft>
                <a:spcPts val="0"/>
              </a:spcAft>
              <a:buClr>
                <a:schemeClr val="accent3"/>
              </a:buClr>
              <a:buFont typeface="Wingdings 2"/>
              <a:buChar char=""/>
              <a:defRPr/>
            </a:pPr>
            <a:r>
              <a:rPr lang="en-US" altLang="zh-CN" dirty="0"/>
              <a:t>2</a:t>
            </a:r>
            <a:r>
              <a:rPr lang="zh-CN" altLang="zh-CN" dirty="0"/>
              <a:t>．角色分配：柜台客服人员、电话客服人员</a:t>
            </a:r>
          </a:p>
          <a:p>
            <a:pPr marL="274320" indent="-274320" fontAlgn="auto">
              <a:spcAft>
                <a:spcPts val="0"/>
              </a:spcAft>
              <a:buClr>
                <a:schemeClr val="accent3"/>
              </a:buClr>
              <a:buFont typeface="Wingdings 2"/>
              <a:buChar char=""/>
              <a:defRPr/>
            </a:pPr>
            <a:r>
              <a:rPr lang="en-US" altLang="zh-CN" dirty="0"/>
              <a:t>3</a:t>
            </a:r>
            <a:r>
              <a:rPr lang="zh-CN" altLang="zh-CN" dirty="0"/>
              <a:t>．有关业务：</a:t>
            </a:r>
            <a:r>
              <a:rPr lang="en-US" altLang="zh-CN" dirty="0"/>
              <a:t>   </a:t>
            </a:r>
            <a:r>
              <a:rPr lang="zh-CN" altLang="zh-CN" dirty="0"/>
              <a:t>（</a:t>
            </a:r>
            <a:r>
              <a:rPr lang="en-US" altLang="zh-CN" dirty="0"/>
              <a:t>1</a:t>
            </a:r>
            <a:r>
              <a:rPr lang="zh-CN" altLang="zh-CN" dirty="0"/>
              <a:t>）接待上门客户，询问需要办理什么业务，适时销售。</a:t>
            </a:r>
          </a:p>
          <a:p>
            <a:pPr marL="274320" indent="-274320" fontAlgn="auto">
              <a:spcAft>
                <a:spcPts val="0"/>
              </a:spcAft>
              <a:buClr>
                <a:schemeClr val="accent3"/>
              </a:buClr>
              <a:buFont typeface="Wingdings 2"/>
              <a:buChar char=""/>
              <a:defRPr/>
            </a:pPr>
            <a:r>
              <a:rPr lang="en-US" altLang="zh-CN" dirty="0"/>
              <a:t>            </a:t>
            </a:r>
            <a:r>
              <a:rPr lang="zh-CN" altLang="zh-CN" dirty="0"/>
              <a:t>（</a:t>
            </a:r>
            <a:r>
              <a:rPr lang="en-US" altLang="zh-CN" dirty="0"/>
              <a:t>2</a:t>
            </a:r>
            <a:r>
              <a:rPr lang="zh-CN" altLang="zh-CN" dirty="0"/>
              <a:t>）办理售后的回访电话</a:t>
            </a:r>
          </a:p>
          <a:p>
            <a:pPr marL="274320" indent="-274320" fontAlgn="auto">
              <a:spcAft>
                <a:spcPts val="0"/>
              </a:spcAft>
              <a:buClr>
                <a:schemeClr val="accent3"/>
              </a:buClr>
              <a:buFont typeface="Wingdings 2"/>
              <a:buChar char=""/>
              <a:defRPr/>
            </a:pPr>
            <a:r>
              <a:rPr lang="en-US" altLang="zh-CN" dirty="0"/>
              <a:t>            </a:t>
            </a:r>
            <a:r>
              <a:rPr lang="zh-CN" altLang="zh-CN" dirty="0"/>
              <a:t>（</a:t>
            </a:r>
            <a:r>
              <a:rPr lang="en-US" altLang="zh-CN" dirty="0"/>
              <a:t>3</a:t>
            </a:r>
            <a:r>
              <a:rPr lang="zh-CN" altLang="zh-CN" dirty="0"/>
              <a:t>）办理孤儿保单的保全服务，适时销售</a:t>
            </a:r>
          </a:p>
          <a:p>
            <a:pPr marL="274320" indent="-274320" fontAlgn="auto">
              <a:spcAft>
                <a:spcPts val="0"/>
              </a:spcAft>
              <a:buClr>
                <a:schemeClr val="accent3"/>
              </a:buClr>
              <a:buFont typeface="Wingdings 2"/>
              <a:buChar char=""/>
              <a:defRPr/>
            </a:pPr>
            <a:r>
              <a:rPr lang="en-US" altLang="zh-CN" dirty="0"/>
              <a:t>            </a:t>
            </a:r>
            <a:r>
              <a:rPr lang="zh-CN" altLang="zh-CN" dirty="0"/>
              <a:t>（</a:t>
            </a:r>
            <a:r>
              <a:rPr lang="en-US" altLang="zh-CN" dirty="0"/>
              <a:t>4</a:t>
            </a:r>
            <a:r>
              <a:rPr lang="zh-CN" altLang="zh-CN" dirty="0"/>
              <a:t>）接听理赔报案电话，填写报案记录</a:t>
            </a:r>
          </a:p>
          <a:p>
            <a:pPr marL="274320" indent="-274320" fontAlgn="auto">
              <a:spcAft>
                <a:spcPts val="0"/>
              </a:spcAft>
              <a:buClr>
                <a:schemeClr val="accent3"/>
              </a:buClr>
              <a:buFont typeface="Wingdings 2"/>
              <a:buChar char=""/>
              <a:defRPr/>
            </a:pPr>
            <a:r>
              <a:rPr lang="en-US" altLang="zh-CN" dirty="0"/>
              <a:t>            </a:t>
            </a:r>
            <a:r>
              <a:rPr lang="zh-CN" altLang="zh-CN" dirty="0"/>
              <a:t>（</a:t>
            </a:r>
            <a:r>
              <a:rPr lang="en-US" altLang="zh-CN" dirty="0"/>
              <a:t>5</a:t>
            </a:r>
            <a:r>
              <a:rPr lang="zh-CN" altLang="zh-CN" dirty="0"/>
              <a:t>）处理投诉电话</a:t>
            </a:r>
            <a:r>
              <a:rPr lang="en-US" altLang="zh-CN" dirty="0"/>
              <a:t>          </a:t>
            </a:r>
            <a:endParaRPr lang="zh-CN" altLang="zh-CN" dirty="0"/>
          </a:p>
          <a:p>
            <a:pPr marL="274320" indent="-274320" fontAlgn="auto">
              <a:spcAft>
                <a:spcPts val="0"/>
              </a:spcAft>
              <a:buClr>
                <a:schemeClr val="accent3"/>
              </a:buClr>
              <a:buFont typeface="Wingdings 2"/>
              <a:buChar char=""/>
              <a:defRPr/>
            </a:pPr>
            <a:endParaRPr lang="zh-CN" alt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标题 1"/>
          <p:cNvSpPr>
            <a:spLocks noGrp="1"/>
          </p:cNvSpPr>
          <p:nvPr>
            <p:ph type="title"/>
          </p:nvPr>
        </p:nvSpPr>
        <p:spPr/>
        <p:txBody>
          <a:bodyPr/>
          <a:lstStyle/>
          <a:p>
            <a:r>
              <a:rPr lang="zh-CN" altLang="zh-CN" b="1" smtClean="0"/>
              <a:t>步骤一</a:t>
            </a:r>
            <a:r>
              <a:rPr lang="en-US" altLang="zh-CN" b="1" smtClean="0"/>
              <a:t>  </a:t>
            </a:r>
            <a:r>
              <a:rPr lang="zh-CN" altLang="zh-CN" b="1" smtClean="0"/>
              <a:t>提供业务咨询</a:t>
            </a:r>
            <a:endParaRPr lang="zh-CN" altLang="en-US" smtClean="0"/>
          </a:p>
        </p:txBody>
      </p:sp>
      <p:pic>
        <p:nvPicPr>
          <p:cNvPr id="89090" name="Picture 2"/>
          <p:cNvPicPr>
            <a:picLocks noGrp="1" noChangeAspect="1" noChangeArrowheads="1"/>
          </p:cNvPicPr>
          <p:nvPr>
            <p:ph idx="1"/>
          </p:nvPr>
        </p:nvPicPr>
        <p:blipFill>
          <a:blip r:embed="rId2"/>
          <a:srcRect/>
          <a:stretch>
            <a:fillRect/>
          </a:stretch>
        </p:blipFill>
        <p:spPr>
          <a:xfrm>
            <a:off x="250825" y="2420938"/>
            <a:ext cx="8893175" cy="1922462"/>
          </a:xfrm>
        </p:spPr>
      </p:pic>
      <p:sp>
        <p:nvSpPr>
          <p:cNvPr id="89091" name="矩形 3"/>
          <p:cNvSpPr>
            <a:spLocks noChangeArrowheads="1"/>
          </p:cNvSpPr>
          <p:nvPr/>
        </p:nvSpPr>
        <p:spPr bwMode="auto">
          <a:xfrm>
            <a:off x="971550" y="3959225"/>
            <a:ext cx="2724150" cy="369888"/>
          </a:xfrm>
          <a:prstGeom prst="rect">
            <a:avLst/>
          </a:prstGeom>
          <a:noFill/>
          <a:ln w="9525">
            <a:noFill/>
            <a:miter lim="800000"/>
            <a:headEnd/>
            <a:tailEnd/>
          </a:ln>
        </p:spPr>
        <p:txBody>
          <a:bodyPr wrap="none">
            <a:spAutoFit/>
          </a:bodyPr>
          <a:lstStyle/>
          <a:p>
            <a:r>
              <a:rPr lang="zh-CN" altLang="zh-CN">
                <a:latin typeface="Constantia" pitchFamily="18" charset="0"/>
              </a:rPr>
              <a:t>（二）正确定位客户需求</a:t>
            </a:r>
          </a:p>
        </p:txBody>
      </p:sp>
      <p:sp>
        <p:nvSpPr>
          <p:cNvPr id="89092" name="矩形 4"/>
          <p:cNvSpPr>
            <a:spLocks noChangeArrowheads="1"/>
          </p:cNvSpPr>
          <p:nvPr/>
        </p:nvSpPr>
        <p:spPr bwMode="auto">
          <a:xfrm>
            <a:off x="971550" y="4581525"/>
            <a:ext cx="2319338" cy="368300"/>
          </a:xfrm>
          <a:prstGeom prst="rect">
            <a:avLst/>
          </a:prstGeom>
          <a:noFill/>
          <a:ln w="9525">
            <a:noFill/>
            <a:miter lim="800000"/>
            <a:headEnd/>
            <a:tailEnd/>
          </a:ln>
        </p:spPr>
        <p:txBody>
          <a:bodyPr wrap="none">
            <a:spAutoFit/>
          </a:bodyPr>
          <a:lstStyle/>
          <a:p>
            <a:r>
              <a:rPr lang="zh-CN" altLang="zh-CN">
                <a:latin typeface="Constantia" pitchFamily="18" charset="0"/>
              </a:rPr>
              <a:t>（三） 消除沟通障碍</a:t>
            </a:r>
          </a:p>
        </p:txBody>
      </p:sp>
      <p:sp>
        <p:nvSpPr>
          <p:cNvPr id="89093" name="矩形 5"/>
          <p:cNvSpPr>
            <a:spLocks noChangeArrowheads="1"/>
          </p:cNvSpPr>
          <p:nvPr/>
        </p:nvSpPr>
        <p:spPr bwMode="auto">
          <a:xfrm>
            <a:off x="1116013" y="5170488"/>
            <a:ext cx="3124200" cy="369887"/>
          </a:xfrm>
          <a:prstGeom prst="rect">
            <a:avLst/>
          </a:prstGeom>
          <a:noFill/>
          <a:ln w="9525">
            <a:noFill/>
            <a:miter lim="800000"/>
            <a:headEnd/>
            <a:tailEnd/>
          </a:ln>
        </p:spPr>
        <p:txBody>
          <a:bodyPr wrap="none">
            <a:spAutoFit/>
          </a:bodyPr>
          <a:lstStyle/>
          <a:p>
            <a:r>
              <a:rPr lang="en-US" altLang="zh-CN">
                <a:latin typeface="Constantia" pitchFamily="18" charset="0"/>
              </a:rPr>
              <a:t>(</a:t>
            </a:r>
            <a:r>
              <a:rPr lang="zh-CN" altLang="zh-CN">
                <a:latin typeface="Constantia" pitchFamily="18" charset="0"/>
              </a:rPr>
              <a:t>四</a:t>
            </a:r>
            <a:r>
              <a:rPr lang="en-US" altLang="zh-CN">
                <a:latin typeface="Constantia" pitchFamily="18" charset="0"/>
              </a:rPr>
              <a:t>)</a:t>
            </a:r>
            <a:r>
              <a:rPr lang="zh-CN" altLang="zh-CN">
                <a:latin typeface="Constantia" pitchFamily="18" charset="0"/>
              </a:rPr>
              <a:t>采用适当模式与客户沟通</a:t>
            </a:r>
          </a:p>
        </p:txBody>
      </p:sp>
      <p:sp>
        <p:nvSpPr>
          <p:cNvPr id="89094" name="矩形 6"/>
          <p:cNvSpPr>
            <a:spLocks noChangeArrowheads="1"/>
          </p:cNvSpPr>
          <p:nvPr/>
        </p:nvSpPr>
        <p:spPr bwMode="auto">
          <a:xfrm>
            <a:off x="1136650" y="5851525"/>
            <a:ext cx="1970088" cy="368300"/>
          </a:xfrm>
          <a:prstGeom prst="rect">
            <a:avLst/>
          </a:prstGeom>
          <a:noFill/>
          <a:ln w="9525">
            <a:noFill/>
            <a:miter lim="800000"/>
            <a:headEnd/>
            <a:tailEnd/>
          </a:ln>
        </p:spPr>
        <p:txBody>
          <a:bodyPr wrap="none">
            <a:spAutoFit/>
          </a:bodyPr>
          <a:lstStyle/>
          <a:p>
            <a:r>
              <a:rPr lang="en-US" altLang="zh-CN">
                <a:latin typeface="Constantia" pitchFamily="18" charset="0"/>
              </a:rPr>
              <a:t>(</a:t>
            </a:r>
            <a:r>
              <a:rPr lang="zh-CN" altLang="zh-CN">
                <a:latin typeface="Constantia" pitchFamily="18" charset="0"/>
              </a:rPr>
              <a:t>五</a:t>
            </a:r>
            <a:r>
              <a:rPr lang="en-US" altLang="zh-CN">
                <a:latin typeface="Constantia" pitchFamily="18" charset="0"/>
              </a:rPr>
              <a:t>)</a:t>
            </a:r>
            <a:r>
              <a:rPr lang="zh-CN" altLang="zh-CN">
                <a:latin typeface="Constantia" pitchFamily="18" charset="0"/>
              </a:rPr>
              <a:t>登记客户信息</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标题 1"/>
          <p:cNvSpPr>
            <a:spLocks noGrp="1"/>
          </p:cNvSpPr>
          <p:nvPr>
            <p:ph type="title"/>
          </p:nvPr>
        </p:nvSpPr>
        <p:spPr/>
        <p:txBody>
          <a:bodyPr/>
          <a:lstStyle/>
          <a:p>
            <a:r>
              <a:rPr lang="zh-CN" altLang="zh-CN" b="1" smtClean="0"/>
              <a:t>步骤二</a:t>
            </a:r>
            <a:r>
              <a:rPr lang="en-US" altLang="zh-CN" b="1" smtClean="0"/>
              <a:t>  </a:t>
            </a:r>
            <a:r>
              <a:rPr lang="zh-CN" altLang="zh-CN" b="1" smtClean="0"/>
              <a:t>电话回访</a:t>
            </a:r>
            <a:endParaRPr lang="zh-CN" altLang="en-US" smtClean="0"/>
          </a:p>
        </p:txBody>
      </p:sp>
      <p:pic>
        <p:nvPicPr>
          <p:cNvPr id="90114" name="Picture 2"/>
          <p:cNvPicPr>
            <a:picLocks noGrp="1" noChangeAspect="1" noChangeArrowheads="1"/>
          </p:cNvPicPr>
          <p:nvPr>
            <p:ph idx="1"/>
          </p:nvPr>
        </p:nvPicPr>
        <p:blipFill>
          <a:blip r:embed="rId2"/>
          <a:srcRect/>
          <a:stretch>
            <a:fillRect/>
          </a:stretch>
        </p:blipFill>
        <p:spPr>
          <a:xfrm>
            <a:off x="0" y="2276475"/>
            <a:ext cx="8991600" cy="2497138"/>
          </a:xfrm>
        </p:spPr>
      </p:pic>
      <p:sp>
        <p:nvSpPr>
          <p:cNvPr id="90115" name="矩形 3"/>
          <p:cNvSpPr>
            <a:spLocks noChangeArrowheads="1"/>
          </p:cNvSpPr>
          <p:nvPr/>
        </p:nvSpPr>
        <p:spPr bwMode="auto">
          <a:xfrm>
            <a:off x="107950" y="4868863"/>
            <a:ext cx="3184525" cy="369887"/>
          </a:xfrm>
          <a:prstGeom prst="rect">
            <a:avLst/>
          </a:prstGeom>
          <a:noFill/>
          <a:ln w="9525">
            <a:noFill/>
            <a:miter lim="800000"/>
            <a:headEnd/>
            <a:tailEnd/>
          </a:ln>
        </p:spPr>
        <p:txBody>
          <a:bodyPr wrap="none">
            <a:spAutoFit/>
          </a:bodyPr>
          <a:lstStyle/>
          <a:p>
            <a:r>
              <a:rPr lang="zh-CN" altLang="zh-CN">
                <a:latin typeface="Constantia" pitchFamily="18" charset="0"/>
              </a:rPr>
              <a:t>（二）准备进行“电话回访”</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标题 1"/>
          <p:cNvSpPr>
            <a:spLocks noGrp="1"/>
          </p:cNvSpPr>
          <p:nvPr>
            <p:ph type="title"/>
          </p:nvPr>
        </p:nvSpPr>
        <p:spPr/>
        <p:txBody>
          <a:bodyPr/>
          <a:lstStyle/>
          <a:p>
            <a:endParaRPr lang="zh-CN" altLang="en-US" smtClean="0"/>
          </a:p>
        </p:txBody>
      </p:sp>
      <p:sp>
        <p:nvSpPr>
          <p:cNvPr id="91138" name="内容占位符 2"/>
          <p:cNvSpPr>
            <a:spLocks noGrp="1"/>
          </p:cNvSpPr>
          <p:nvPr>
            <p:ph idx="1"/>
          </p:nvPr>
        </p:nvSpPr>
        <p:spPr/>
        <p:txBody>
          <a:bodyPr/>
          <a:lstStyle/>
          <a:p>
            <a:r>
              <a:rPr lang="zh-CN" altLang="zh-CN" smtClean="0"/>
              <a:t>（三）拨通电话，问候客户并进行自我介绍。</a:t>
            </a:r>
          </a:p>
          <a:p>
            <a:r>
              <a:rPr lang="zh-CN" altLang="zh-CN" smtClean="0"/>
              <a:t>（四）与客户沟通，了解客户对安排的保险代理人及公司产品的评价。</a:t>
            </a:r>
          </a:p>
          <a:p>
            <a:r>
              <a:rPr lang="zh-CN" altLang="zh-CN" smtClean="0"/>
              <a:t>（五）感谢客户，并礼貌结束回访。</a:t>
            </a:r>
          </a:p>
          <a:p>
            <a:r>
              <a:rPr lang="zh-CN" altLang="zh-CN" smtClean="0"/>
              <a:t>（六）新单电话回访话术举例</a:t>
            </a:r>
          </a:p>
          <a:p>
            <a:endParaRPr lang="zh-CN" altLang="en-US" smtClean="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标题 1"/>
          <p:cNvSpPr>
            <a:spLocks noGrp="1"/>
          </p:cNvSpPr>
          <p:nvPr>
            <p:ph type="title"/>
          </p:nvPr>
        </p:nvSpPr>
        <p:spPr/>
        <p:txBody>
          <a:bodyPr/>
          <a:lstStyle/>
          <a:p>
            <a:r>
              <a:rPr lang="zh-CN" altLang="zh-CN" b="1" smtClean="0"/>
              <a:t>步骤三</a:t>
            </a:r>
            <a:r>
              <a:rPr lang="en-US" altLang="zh-CN" b="1" smtClean="0"/>
              <a:t>  </a:t>
            </a:r>
            <a:r>
              <a:rPr lang="zh-CN" altLang="zh-CN" b="1" smtClean="0"/>
              <a:t>处理“孤儿保单”</a:t>
            </a:r>
            <a:endParaRPr lang="zh-CN" altLang="en-US" smtClean="0"/>
          </a:p>
        </p:txBody>
      </p:sp>
      <p:pic>
        <p:nvPicPr>
          <p:cNvPr id="92162" name="Picture 2"/>
          <p:cNvPicPr>
            <a:picLocks noGrp="1" noChangeAspect="1" noChangeArrowheads="1"/>
          </p:cNvPicPr>
          <p:nvPr>
            <p:ph idx="1"/>
          </p:nvPr>
        </p:nvPicPr>
        <p:blipFill>
          <a:blip r:embed="rId2"/>
          <a:srcRect/>
          <a:stretch>
            <a:fillRect/>
          </a:stretch>
        </p:blipFill>
        <p:spPr>
          <a:xfrm>
            <a:off x="395288" y="2492375"/>
            <a:ext cx="8377237" cy="1889125"/>
          </a:xfrm>
        </p:spPr>
      </p:pic>
      <p:sp>
        <p:nvSpPr>
          <p:cNvPr id="92163" name="矩形 3"/>
          <p:cNvSpPr>
            <a:spLocks noChangeArrowheads="1"/>
          </p:cNvSpPr>
          <p:nvPr/>
        </p:nvSpPr>
        <p:spPr bwMode="auto">
          <a:xfrm>
            <a:off x="611188" y="4437063"/>
            <a:ext cx="2781300" cy="369887"/>
          </a:xfrm>
          <a:prstGeom prst="rect">
            <a:avLst/>
          </a:prstGeom>
          <a:noFill/>
          <a:ln w="9525">
            <a:noFill/>
            <a:miter lim="800000"/>
            <a:headEnd/>
            <a:tailEnd/>
          </a:ln>
        </p:spPr>
        <p:txBody>
          <a:bodyPr wrap="none">
            <a:spAutoFit/>
          </a:bodyPr>
          <a:lstStyle/>
          <a:p>
            <a:r>
              <a:rPr lang="zh-CN" altLang="zh-CN">
                <a:latin typeface="Constantia" pitchFamily="18" charset="0"/>
              </a:rPr>
              <a:t>（二） 进行拜访前的准备</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标题 1"/>
          <p:cNvSpPr>
            <a:spLocks noGrp="1"/>
          </p:cNvSpPr>
          <p:nvPr>
            <p:ph type="title"/>
          </p:nvPr>
        </p:nvSpPr>
        <p:spPr/>
        <p:txBody>
          <a:bodyPr/>
          <a:lstStyle/>
          <a:p>
            <a:endParaRPr lang="zh-CN" altLang="en-US" smtClean="0"/>
          </a:p>
        </p:txBody>
      </p:sp>
      <p:sp>
        <p:nvSpPr>
          <p:cNvPr id="93186" name="内容占位符 2"/>
          <p:cNvSpPr>
            <a:spLocks noGrp="1"/>
          </p:cNvSpPr>
          <p:nvPr>
            <p:ph idx="1"/>
          </p:nvPr>
        </p:nvSpPr>
        <p:spPr/>
        <p:txBody>
          <a:bodyPr/>
          <a:lstStyle/>
          <a:p>
            <a:r>
              <a:rPr lang="zh-CN" altLang="zh-CN" smtClean="0"/>
              <a:t>（三）通过接收“孤儿保单”的售后服务进行展业</a:t>
            </a:r>
          </a:p>
          <a:p>
            <a:r>
              <a:rPr lang="zh-CN" altLang="zh-CN" smtClean="0"/>
              <a:t>（四）与客户沟通，了解客户情况</a:t>
            </a:r>
          </a:p>
          <a:p>
            <a:r>
              <a:rPr lang="zh-CN" altLang="zh-CN" smtClean="0"/>
              <a:t>（五）结束拜访，礼貌告别客户</a:t>
            </a:r>
          </a:p>
          <a:p>
            <a:endParaRPr lang="zh-CN" alt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标题 1"/>
          <p:cNvSpPr>
            <a:spLocks noGrp="1"/>
          </p:cNvSpPr>
          <p:nvPr>
            <p:ph type="title"/>
          </p:nvPr>
        </p:nvSpPr>
        <p:spPr/>
        <p:txBody>
          <a:bodyPr/>
          <a:lstStyle/>
          <a:p>
            <a:endParaRPr lang="zh-CN" altLang="en-US" smtClean="0"/>
          </a:p>
        </p:txBody>
      </p:sp>
      <p:sp>
        <p:nvSpPr>
          <p:cNvPr id="3" name="内容占位符 2"/>
          <p:cNvSpPr>
            <a:spLocks noGrp="1"/>
          </p:cNvSpPr>
          <p:nvPr>
            <p:ph idx="1"/>
          </p:nvPr>
        </p:nvSpPr>
        <p:spPr>
          <a:xfrm>
            <a:off x="468313" y="692150"/>
            <a:ext cx="8218487" cy="5632450"/>
          </a:xfrm>
        </p:spPr>
        <p:txBody>
          <a:bodyPr>
            <a:normAutofit lnSpcReduction="10000"/>
          </a:bodyPr>
          <a:lstStyle/>
          <a:p>
            <a:pPr marL="274320" indent="-274320" fontAlgn="auto">
              <a:spcAft>
                <a:spcPts val="0"/>
              </a:spcAft>
              <a:buClr>
                <a:schemeClr val="accent3"/>
              </a:buClr>
              <a:buFont typeface="Wingdings 2"/>
              <a:buChar char=""/>
              <a:defRPr/>
            </a:pPr>
            <a:r>
              <a:rPr lang="en-US" altLang="zh-CN" dirty="0"/>
              <a:t>3</a:t>
            </a:r>
            <a:r>
              <a:rPr lang="zh-CN" altLang="zh-CN" dirty="0"/>
              <a:t>、</a:t>
            </a:r>
            <a:r>
              <a:rPr lang="zh-CN" altLang="zh-CN" dirty="0" smtClean="0"/>
              <a:t>按照</a:t>
            </a:r>
            <a:r>
              <a:rPr lang="zh-CN" altLang="zh-CN" dirty="0"/>
              <a:t>承保方式分类</a:t>
            </a:r>
          </a:p>
          <a:p>
            <a:pPr marL="274320" indent="-274320" fontAlgn="auto">
              <a:spcAft>
                <a:spcPts val="0"/>
              </a:spcAft>
              <a:buClr>
                <a:schemeClr val="accent3"/>
              </a:buClr>
              <a:buFont typeface="Wingdings 2"/>
              <a:buChar char=""/>
              <a:defRPr/>
            </a:pPr>
            <a:r>
              <a:rPr lang="zh-CN" altLang="zh-CN" dirty="0"/>
              <a:t>①原保险——指投保人与保险之间直接签订保险合同的的一种保险。</a:t>
            </a:r>
          </a:p>
          <a:p>
            <a:pPr marL="274320" indent="-274320" fontAlgn="auto">
              <a:spcAft>
                <a:spcPts val="0"/>
              </a:spcAft>
              <a:buClr>
                <a:schemeClr val="accent3"/>
              </a:buClr>
              <a:buFont typeface="Wingdings 2"/>
              <a:buChar char=""/>
              <a:defRPr/>
            </a:pPr>
            <a:r>
              <a:rPr lang="zh-CN" altLang="zh-CN" dirty="0"/>
              <a:t>②再保险——指保险人将承保的风险转移其他保险人的的一种保险。</a:t>
            </a:r>
          </a:p>
          <a:p>
            <a:pPr marL="274320" indent="-274320" fontAlgn="auto">
              <a:spcAft>
                <a:spcPts val="0"/>
              </a:spcAft>
              <a:buClr>
                <a:schemeClr val="accent3"/>
              </a:buClr>
              <a:buFont typeface="Wingdings 2"/>
              <a:buChar char=""/>
              <a:defRPr/>
            </a:pPr>
            <a:r>
              <a:rPr lang="en-US" altLang="zh-CN" dirty="0"/>
              <a:t>4</a:t>
            </a:r>
            <a:r>
              <a:rPr lang="zh-CN" altLang="zh-CN" dirty="0"/>
              <a:t>、</a:t>
            </a:r>
            <a:r>
              <a:rPr lang="zh-CN" altLang="zh-CN" dirty="0" smtClean="0"/>
              <a:t>按照</a:t>
            </a:r>
            <a:r>
              <a:rPr lang="zh-CN" altLang="zh-CN" dirty="0"/>
              <a:t>风险转移层次分类</a:t>
            </a:r>
          </a:p>
          <a:p>
            <a:pPr marL="274320" indent="-274320" fontAlgn="auto">
              <a:spcAft>
                <a:spcPts val="0"/>
              </a:spcAft>
              <a:buClr>
                <a:schemeClr val="accent3"/>
              </a:buClr>
              <a:buFont typeface="Wingdings 2"/>
              <a:buChar char=""/>
              <a:defRPr/>
            </a:pPr>
            <a:r>
              <a:rPr lang="zh-CN" altLang="zh-CN" dirty="0"/>
              <a:t>①共同保险——指几个保险人联合直接同一保险标的、同一风险、同一保险利益的的一种保险。</a:t>
            </a:r>
          </a:p>
          <a:p>
            <a:pPr marL="274320" indent="-274320" fontAlgn="auto">
              <a:spcAft>
                <a:spcPts val="0"/>
              </a:spcAft>
              <a:buClr>
                <a:schemeClr val="accent3"/>
              </a:buClr>
              <a:buFont typeface="Wingdings 2"/>
              <a:buChar char=""/>
              <a:defRPr/>
            </a:pPr>
            <a:r>
              <a:rPr lang="zh-CN" altLang="zh-CN" dirty="0"/>
              <a:t>②重复保险——指投保人以同一保险标的、同一保险事故、同一保险利益的分别与两个以上保险人投保的一种保险。</a:t>
            </a:r>
          </a:p>
          <a:p>
            <a:pPr marL="274320" indent="-274320" fontAlgn="auto">
              <a:spcAft>
                <a:spcPts val="0"/>
              </a:spcAft>
              <a:buClr>
                <a:schemeClr val="accent3"/>
              </a:buClr>
              <a:buFont typeface="Wingdings 2"/>
              <a:buChar char=""/>
              <a:defRPr/>
            </a:pPr>
            <a:r>
              <a:rPr lang="zh-CN" altLang="zh-CN" dirty="0"/>
              <a:t>③复合保险——指投保人以保险利益的全部或者部分，分别向几个保险人投保相同种类保险，签订几个保险合同，其保险金额总和不超过保险价值的一种保险。</a:t>
            </a:r>
          </a:p>
          <a:p>
            <a:pPr marL="274320" indent="-274320" fontAlgn="auto">
              <a:spcAft>
                <a:spcPts val="0"/>
              </a:spcAft>
              <a:buClr>
                <a:schemeClr val="accent3"/>
              </a:buClr>
              <a:buFont typeface="Wingdings 2"/>
              <a:buChar char=""/>
              <a:defRPr/>
            </a:pPr>
            <a:endParaRPr lang="zh-CN" alt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标题 1"/>
          <p:cNvSpPr>
            <a:spLocks noGrp="1"/>
          </p:cNvSpPr>
          <p:nvPr>
            <p:ph type="title"/>
          </p:nvPr>
        </p:nvSpPr>
        <p:spPr/>
        <p:txBody>
          <a:bodyPr/>
          <a:lstStyle/>
          <a:p>
            <a:r>
              <a:rPr lang="zh-CN" altLang="zh-CN" b="1" smtClean="0"/>
              <a:t>步骤四</a:t>
            </a:r>
            <a:r>
              <a:rPr lang="en-US" altLang="zh-CN" b="1" smtClean="0"/>
              <a:t>    </a:t>
            </a:r>
            <a:r>
              <a:rPr lang="zh-CN" altLang="zh-CN" b="1" smtClean="0"/>
              <a:t>接待理赔报案</a:t>
            </a:r>
            <a:endParaRPr lang="zh-CN" altLang="en-US" smtClean="0"/>
          </a:p>
        </p:txBody>
      </p:sp>
      <p:pic>
        <p:nvPicPr>
          <p:cNvPr id="94210" name="Picture 3"/>
          <p:cNvPicPr>
            <a:picLocks noChangeAspect="1" noChangeArrowheads="1"/>
          </p:cNvPicPr>
          <p:nvPr/>
        </p:nvPicPr>
        <p:blipFill>
          <a:blip r:embed="rId2"/>
          <a:srcRect/>
          <a:stretch>
            <a:fillRect/>
          </a:stretch>
        </p:blipFill>
        <p:spPr bwMode="auto">
          <a:xfrm>
            <a:off x="468313" y="2060575"/>
            <a:ext cx="8913812" cy="2347913"/>
          </a:xfrm>
          <a:prstGeom prst="rect">
            <a:avLst/>
          </a:prstGeom>
          <a:noFill/>
          <a:ln w="9525">
            <a:noFill/>
            <a:miter lim="800000"/>
            <a:headEnd/>
            <a:tailEnd/>
          </a:ln>
        </p:spPr>
      </p:pic>
      <p:sp>
        <p:nvSpPr>
          <p:cNvPr id="94211" name="内容占位符 3"/>
          <p:cNvSpPr>
            <a:spLocks noGrp="1"/>
          </p:cNvSpPr>
          <p:nvPr>
            <p:ph idx="1"/>
          </p:nvPr>
        </p:nvSpPr>
        <p:spPr>
          <a:xfrm>
            <a:off x="250825" y="4508500"/>
            <a:ext cx="8229600" cy="1577975"/>
          </a:xfrm>
        </p:spPr>
        <p:txBody>
          <a:bodyPr/>
          <a:lstStyle/>
          <a:p>
            <a:r>
              <a:rPr lang="zh-CN" altLang="zh-CN" sz="1800" smtClean="0"/>
              <a:t>（二）</a:t>
            </a:r>
            <a:r>
              <a:rPr lang="en-US" altLang="zh-CN" sz="1800" smtClean="0"/>
              <a:t>  </a:t>
            </a:r>
            <a:r>
              <a:rPr lang="zh-CN" altLang="zh-CN" sz="1800" smtClean="0"/>
              <a:t>审核报案时间</a:t>
            </a:r>
          </a:p>
          <a:p>
            <a:r>
              <a:rPr lang="zh-CN" altLang="zh-CN" sz="1800" smtClean="0"/>
              <a:t>（三）</a:t>
            </a:r>
            <a:r>
              <a:rPr lang="en-US" altLang="zh-CN" sz="1800" smtClean="0"/>
              <a:t>  </a:t>
            </a:r>
            <a:r>
              <a:rPr lang="zh-CN" altLang="zh-CN" sz="1800" smtClean="0"/>
              <a:t>核定报案人资格</a:t>
            </a:r>
          </a:p>
          <a:p>
            <a:r>
              <a:rPr lang="zh-CN" altLang="zh-CN" sz="1800" smtClean="0"/>
              <a:t>（四）进行报案登记</a:t>
            </a:r>
          </a:p>
          <a:p>
            <a:endParaRPr lang="zh-CN" altLang="en-US" sz="1800" smtClean="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标题 1"/>
          <p:cNvSpPr>
            <a:spLocks noGrp="1"/>
          </p:cNvSpPr>
          <p:nvPr>
            <p:ph type="title"/>
          </p:nvPr>
        </p:nvSpPr>
        <p:spPr/>
        <p:txBody>
          <a:bodyPr/>
          <a:lstStyle/>
          <a:p>
            <a:r>
              <a:rPr lang="zh-CN" altLang="zh-CN" b="1" smtClean="0"/>
              <a:t>步骤五</a:t>
            </a:r>
            <a:r>
              <a:rPr lang="en-US" altLang="zh-CN" b="1" smtClean="0"/>
              <a:t>    </a:t>
            </a:r>
            <a:r>
              <a:rPr lang="zh-CN" altLang="zh-CN" b="1" smtClean="0"/>
              <a:t>投诉处理</a:t>
            </a:r>
            <a:endParaRPr lang="zh-CN" altLang="en-US" smtClean="0"/>
          </a:p>
        </p:txBody>
      </p:sp>
      <p:pic>
        <p:nvPicPr>
          <p:cNvPr id="95234" name="Picture 2"/>
          <p:cNvPicPr>
            <a:picLocks noGrp="1" noChangeAspect="1" noChangeArrowheads="1"/>
          </p:cNvPicPr>
          <p:nvPr>
            <p:ph idx="1"/>
          </p:nvPr>
        </p:nvPicPr>
        <p:blipFill>
          <a:blip r:embed="rId2"/>
          <a:srcRect/>
          <a:stretch>
            <a:fillRect/>
          </a:stretch>
        </p:blipFill>
        <p:spPr>
          <a:xfrm>
            <a:off x="180975" y="1965325"/>
            <a:ext cx="8639175" cy="3335338"/>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fontAlgn="auto">
              <a:spcAft>
                <a:spcPts val="0"/>
              </a:spcAft>
              <a:defRPr/>
            </a:pPr>
            <a:r>
              <a:rPr lang="zh-CN" altLang="zh-CN" b="1" dirty="0"/>
              <a:t>步骤三</a:t>
            </a:r>
            <a:r>
              <a:rPr lang="en-US" altLang="zh-CN" b="1" dirty="0"/>
              <a:t>    </a:t>
            </a:r>
            <a:r>
              <a:rPr lang="zh-CN" altLang="zh-CN" b="1" dirty="0"/>
              <a:t>认识保险的职能和</a:t>
            </a:r>
            <a:r>
              <a:rPr lang="zh-CN" altLang="zh-CN" b="1" dirty="0" smtClean="0"/>
              <a:t>作用</a:t>
            </a:r>
            <a:endParaRPr lang="zh-CN" altLang="en-US" dirty="0"/>
          </a:p>
        </p:txBody>
      </p:sp>
      <p:sp>
        <p:nvSpPr>
          <p:cNvPr id="21506" name="内容占位符 2"/>
          <p:cNvSpPr>
            <a:spLocks noGrp="1"/>
          </p:cNvSpPr>
          <p:nvPr>
            <p:ph idx="1"/>
          </p:nvPr>
        </p:nvSpPr>
        <p:spPr/>
        <p:txBody>
          <a:bodyPr/>
          <a:lstStyle/>
          <a:p>
            <a:r>
              <a:rPr lang="en-US" altLang="zh-CN" smtClean="0"/>
              <a:t>(</a:t>
            </a:r>
            <a:r>
              <a:rPr lang="zh-CN" altLang="en-US" smtClean="0"/>
              <a:t>一</a:t>
            </a:r>
            <a:r>
              <a:rPr lang="en-US" altLang="zh-CN" smtClean="0"/>
              <a:t>) </a:t>
            </a:r>
            <a:r>
              <a:rPr lang="zh-CN" altLang="zh-CN" smtClean="0"/>
              <a:t>保险的基本职能</a:t>
            </a:r>
          </a:p>
          <a:p>
            <a:r>
              <a:rPr lang="en-US" altLang="zh-CN" smtClean="0"/>
              <a:t>1</a:t>
            </a:r>
            <a:r>
              <a:rPr lang="zh-CN" altLang="zh-CN" smtClean="0"/>
              <a:t>、保险的基本职能</a:t>
            </a:r>
          </a:p>
          <a:p>
            <a:r>
              <a:rPr lang="zh-CN" altLang="zh-CN" smtClean="0"/>
              <a:t>①分摊损失职能</a:t>
            </a:r>
          </a:p>
          <a:p>
            <a:r>
              <a:rPr lang="zh-CN" altLang="zh-CN" smtClean="0"/>
              <a:t>②补偿损失职能</a:t>
            </a:r>
          </a:p>
          <a:p>
            <a:r>
              <a:rPr lang="zh-CN" altLang="zh-CN" smtClean="0"/>
              <a:t>（二）保险的派生职能</a:t>
            </a:r>
          </a:p>
          <a:p>
            <a:r>
              <a:rPr lang="zh-CN" altLang="zh-CN" smtClean="0"/>
              <a:t>保险的派生职能主要是防灾防损职能。</a:t>
            </a:r>
            <a:endParaRPr lang="zh-CN" altLang="en-US"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畅">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流畅">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畅">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526</TotalTime>
  <Words>6405</Words>
  <Application>Microsoft Office PowerPoint</Application>
  <PresentationFormat>全屏显示(4:3)</PresentationFormat>
  <Paragraphs>402</Paragraphs>
  <Slides>81</Slides>
  <Notes>0</Notes>
  <HiddenSlides>0</HiddenSlides>
  <MMClips>0</MMClips>
  <ScaleCrop>false</ScaleCrop>
  <HeadingPairs>
    <vt:vector size="6" baseType="variant">
      <vt:variant>
        <vt:lpstr>已用的字体</vt:lpstr>
      </vt:variant>
      <vt:variant>
        <vt:i4>6</vt:i4>
      </vt:variant>
      <vt:variant>
        <vt:lpstr>演示文稿设计模板</vt:lpstr>
      </vt:variant>
      <vt:variant>
        <vt:i4>4</vt:i4>
      </vt:variant>
      <vt:variant>
        <vt:lpstr>幻灯片标题</vt:lpstr>
      </vt:variant>
      <vt:variant>
        <vt:i4>81</vt:i4>
      </vt:variant>
    </vt:vector>
  </HeadingPairs>
  <TitlesOfParts>
    <vt:vector size="91" baseType="lpstr">
      <vt:lpstr>Constantia</vt:lpstr>
      <vt:lpstr>宋体</vt:lpstr>
      <vt:lpstr>Arial</vt:lpstr>
      <vt:lpstr>Calibri</vt:lpstr>
      <vt:lpstr>隶书</vt:lpstr>
      <vt:lpstr>Wingdings 2</vt:lpstr>
      <vt:lpstr>流畅</vt:lpstr>
      <vt:lpstr>流畅</vt:lpstr>
      <vt:lpstr>流畅</vt:lpstr>
      <vt:lpstr>流畅</vt:lpstr>
      <vt:lpstr>幻灯片 1</vt:lpstr>
      <vt:lpstr>项目一    保险从业准备</vt:lpstr>
      <vt:lpstr>幻灯片 3</vt:lpstr>
      <vt:lpstr>任务一    岗前培训</vt:lpstr>
      <vt:lpstr>步骤一    认识保险要素与特征</vt:lpstr>
      <vt:lpstr>幻灯片 6</vt:lpstr>
      <vt:lpstr>步骤二    认识保险的分类</vt:lpstr>
      <vt:lpstr>幻灯片 8</vt:lpstr>
      <vt:lpstr>步骤三    认识保险的职能和作用</vt:lpstr>
      <vt:lpstr>步骤四    认识保险的基本原则</vt:lpstr>
      <vt:lpstr>  任务二    岗位训练</vt:lpstr>
      <vt:lpstr>步骤一    人身保险知识</vt:lpstr>
      <vt:lpstr>幻灯片 13</vt:lpstr>
      <vt:lpstr>步骤二    人寿保险知识</vt:lpstr>
      <vt:lpstr>幻灯片 15</vt:lpstr>
      <vt:lpstr>幻灯片 16</vt:lpstr>
      <vt:lpstr>步骤三    人身意外伤害保险知识</vt:lpstr>
      <vt:lpstr>幻灯片 18</vt:lpstr>
      <vt:lpstr>幻灯片 19</vt:lpstr>
      <vt:lpstr>幻灯片 20</vt:lpstr>
      <vt:lpstr>步骤四    健康保险</vt:lpstr>
      <vt:lpstr>幻灯片 22</vt:lpstr>
      <vt:lpstr>幻灯片 23</vt:lpstr>
      <vt:lpstr>项目二    人身保险销售业务</vt:lpstr>
      <vt:lpstr>幻灯片 25</vt:lpstr>
      <vt:lpstr>任务一   个人人身保险销售业务</vt:lpstr>
      <vt:lpstr>步骤一   通过让客户            填写调查问卷开拓准客户</vt:lpstr>
      <vt:lpstr>幻灯片 28</vt:lpstr>
      <vt:lpstr>步骤二  充分准备</vt:lpstr>
      <vt:lpstr>步骤三    电话约访</vt:lpstr>
      <vt:lpstr>步骤四    初次面谈</vt:lpstr>
      <vt:lpstr>幻灯片 32</vt:lpstr>
      <vt:lpstr>步骤五    设计保险计划书</vt:lpstr>
      <vt:lpstr>步骤六    产品说明</vt:lpstr>
      <vt:lpstr>步骤七    异议处理</vt:lpstr>
      <vt:lpstr>幻灯片 36</vt:lpstr>
      <vt:lpstr>步骤八    促成签单</vt:lpstr>
      <vt:lpstr>幻灯片 38</vt:lpstr>
      <vt:lpstr>步骤九    售后服务</vt:lpstr>
      <vt:lpstr>任务二  团体人身保险销售业务</vt:lpstr>
      <vt:lpstr>步骤一   目标市场开拓</vt:lpstr>
      <vt:lpstr> 步骤二     客户拜访</vt:lpstr>
      <vt:lpstr> 步骤三     团险计划书的制作</vt:lpstr>
      <vt:lpstr> 步骤四       促成签单</vt:lpstr>
      <vt:lpstr>项目三    人身保险承保业务</vt:lpstr>
      <vt:lpstr>幻灯片 46</vt:lpstr>
      <vt:lpstr>任务一  个人人身保险承保业务</vt:lpstr>
      <vt:lpstr>步骤一    投保单的审核</vt:lpstr>
      <vt:lpstr>步骤二    核   保</vt:lpstr>
      <vt:lpstr>幻灯片 50</vt:lpstr>
      <vt:lpstr>幻灯片 51</vt:lpstr>
      <vt:lpstr>步骤三    缮制保单及归档</vt:lpstr>
      <vt:lpstr>步骤四   提供保全服务</vt:lpstr>
      <vt:lpstr>任务二    团体人身保险承保业务</vt:lpstr>
      <vt:lpstr>步骤一     投保单的审核</vt:lpstr>
      <vt:lpstr>步骤二     核  保</vt:lpstr>
      <vt:lpstr>步骤三     缮制保单及归档</vt:lpstr>
      <vt:lpstr>步骤四     提供保全服务</vt:lpstr>
      <vt:lpstr>项目四   人身保险理赔业务</vt:lpstr>
      <vt:lpstr>幻灯片 60</vt:lpstr>
      <vt:lpstr>任务一   个人人身保险理赔业务</vt:lpstr>
      <vt:lpstr>步骤一  接案</vt:lpstr>
      <vt:lpstr>步骤二  受 理</vt:lpstr>
      <vt:lpstr>步骤三  立 案</vt:lpstr>
      <vt:lpstr>步骤四  审 核</vt:lpstr>
      <vt:lpstr>步骤五  核 赔</vt:lpstr>
      <vt:lpstr>步骤六  结 案</vt:lpstr>
      <vt:lpstr>任务二   团体人身保险理赔业务</vt:lpstr>
      <vt:lpstr>步骤一  接案立案</vt:lpstr>
      <vt:lpstr>步骤二   理赔调查</vt:lpstr>
      <vt:lpstr>步骤三   责任核定</vt:lpstr>
      <vt:lpstr>项目五    人身保险客户服务业务</vt:lpstr>
      <vt:lpstr>幻灯片 73</vt:lpstr>
      <vt:lpstr>任务      售前售后客户服务</vt:lpstr>
      <vt:lpstr>步骤一  提供业务咨询</vt:lpstr>
      <vt:lpstr>步骤二  电话回访</vt:lpstr>
      <vt:lpstr>幻灯片 77</vt:lpstr>
      <vt:lpstr>步骤三  处理“孤儿保单”</vt:lpstr>
      <vt:lpstr>幻灯片 79</vt:lpstr>
      <vt:lpstr>步骤四    接待理赔报案</vt:lpstr>
      <vt:lpstr>步骤五    投诉处理</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《人身保险实务》</dc:title>
  <dc:creator>gkjg</dc:creator>
  <cp:lastModifiedBy>User</cp:lastModifiedBy>
  <cp:revision>24</cp:revision>
  <dcterms:created xsi:type="dcterms:W3CDTF">2017-01-09T03:23:48Z</dcterms:created>
  <dcterms:modified xsi:type="dcterms:W3CDTF">2017-06-14T02:39:31Z</dcterms:modified>
</cp:coreProperties>
</file>